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0" r:id="rId2"/>
    <p:sldId id="262" r:id="rId3"/>
    <p:sldId id="263" r:id="rId4"/>
    <p:sldId id="264" r:id="rId5"/>
    <p:sldId id="266" r:id="rId6"/>
    <p:sldId id="267" r:id="rId7"/>
    <p:sldId id="268" r:id="rId8"/>
    <p:sldId id="269" r:id="rId9"/>
    <p:sldId id="270" r:id="rId10"/>
    <p:sldId id="259"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D28"/>
    <a:srgbClr val="0A5CAA"/>
    <a:srgbClr val="00216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4700"/>
  </p:normalViewPr>
  <p:slideViewPr>
    <p:cSldViewPr snapToGrid="0" snapToObjects="1">
      <p:cViewPr varScale="1">
        <p:scale>
          <a:sx n="98" d="100"/>
          <a:sy n="98" d="100"/>
        </p:scale>
        <p:origin x="82" y="2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938FB5-AE44-E042-9845-937185B3B33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F2F4C61-A06D-E04C-866E-BF07F2B7848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3AD8330-44FB-5D48-9A86-574FD7A294F4}"/>
              </a:ext>
            </a:extLst>
          </p:cNvPr>
          <p:cNvSpPr>
            <a:spLocks noGrp="1"/>
          </p:cNvSpPr>
          <p:nvPr>
            <p:ph type="dt" sz="half" idx="10"/>
          </p:nvPr>
        </p:nvSpPr>
        <p:spPr/>
        <p:txBody>
          <a:bodyPr/>
          <a:lstStyle/>
          <a:p>
            <a:fld id="{BE318B15-F11A-E74B-9A85-3D13A143E156}" type="datetimeFigureOut">
              <a:rPr lang="en-US" smtClean="0"/>
              <a:t>4/27/2022</a:t>
            </a:fld>
            <a:endParaRPr lang="en-US"/>
          </a:p>
        </p:txBody>
      </p:sp>
      <p:sp>
        <p:nvSpPr>
          <p:cNvPr id="5" name="Footer Placeholder 4">
            <a:extLst>
              <a:ext uri="{FF2B5EF4-FFF2-40B4-BE49-F238E27FC236}">
                <a16:creationId xmlns:a16="http://schemas.microsoft.com/office/drawing/2014/main" id="{9DCD4C9A-EF20-6349-AE14-FAD1FDF3AE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09DC87-DE6F-EA4B-BAB9-88CDBA6BDE96}"/>
              </a:ext>
            </a:extLst>
          </p:cNvPr>
          <p:cNvSpPr>
            <a:spLocks noGrp="1"/>
          </p:cNvSpPr>
          <p:nvPr>
            <p:ph type="sldNum" sz="quarter" idx="12"/>
          </p:nvPr>
        </p:nvSpPr>
        <p:spPr/>
        <p:txBody>
          <a:bodyPr/>
          <a:lstStyle/>
          <a:p>
            <a:fld id="{37B3CD40-7283-F64F-839E-82EAC08C2CD2}" type="slidenum">
              <a:rPr lang="en-US" smtClean="0"/>
              <a:t>‹#›</a:t>
            </a:fld>
            <a:endParaRPr lang="en-US"/>
          </a:p>
        </p:txBody>
      </p:sp>
    </p:spTree>
    <p:extLst>
      <p:ext uri="{BB962C8B-B14F-4D97-AF65-F5344CB8AC3E}">
        <p14:creationId xmlns:p14="http://schemas.microsoft.com/office/powerpoint/2010/main" val="16024290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05CE77-B06D-2D46-8464-4FAF55DDA7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022C4A0-C811-1F47-92FB-E6CD88F6650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1914076-3512-7446-AE6E-66A011E44D2D}"/>
              </a:ext>
            </a:extLst>
          </p:cNvPr>
          <p:cNvSpPr>
            <a:spLocks noGrp="1"/>
          </p:cNvSpPr>
          <p:nvPr>
            <p:ph type="dt" sz="half" idx="10"/>
          </p:nvPr>
        </p:nvSpPr>
        <p:spPr/>
        <p:txBody>
          <a:bodyPr/>
          <a:lstStyle/>
          <a:p>
            <a:fld id="{BE318B15-F11A-E74B-9A85-3D13A143E156}" type="datetimeFigureOut">
              <a:rPr lang="en-US" smtClean="0"/>
              <a:t>4/27/2022</a:t>
            </a:fld>
            <a:endParaRPr lang="en-US"/>
          </a:p>
        </p:txBody>
      </p:sp>
      <p:sp>
        <p:nvSpPr>
          <p:cNvPr id="5" name="Footer Placeholder 4">
            <a:extLst>
              <a:ext uri="{FF2B5EF4-FFF2-40B4-BE49-F238E27FC236}">
                <a16:creationId xmlns:a16="http://schemas.microsoft.com/office/drawing/2014/main" id="{99BB40FA-4A90-024E-A2A5-4165485CCEA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78E1E4-A6E9-BE4A-84E5-104684630069}"/>
              </a:ext>
            </a:extLst>
          </p:cNvPr>
          <p:cNvSpPr>
            <a:spLocks noGrp="1"/>
          </p:cNvSpPr>
          <p:nvPr>
            <p:ph type="sldNum" sz="quarter" idx="12"/>
          </p:nvPr>
        </p:nvSpPr>
        <p:spPr/>
        <p:txBody>
          <a:bodyPr/>
          <a:lstStyle/>
          <a:p>
            <a:fld id="{37B3CD40-7283-F64F-839E-82EAC08C2CD2}" type="slidenum">
              <a:rPr lang="en-US" smtClean="0"/>
              <a:t>‹#›</a:t>
            </a:fld>
            <a:endParaRPr lang="en-US"/>
          </a:p>
        </p:txBody>
      </p:sp>
    </p:spTree>
    <p:extLst>
      <p:ext uri="{BB962C8B-B14F-4D97-AF65-F5344CB8AC3E}">
        <p14:creationId xmlns:p14="http://schemas.microsoft.com/office/powerpoint/2010/main" val="15992592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39D69C5-C128-1E42-84C7-698527B0983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6112136-4FD6-6747-BBCF-64F0BC0AB07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2156B71-1006-4C45-B0E0-6017D56439E0}"/>
              </a:ext>
            </a:extLst>
          </p:cNvPr>
          <p:cNvSpPr>
            <a:spLocks noGrp="1"/>
          </p:cNvSpPr>
          <p:nvPr>
            <p:ph type="dt" sz="half" idx="10"/>
          </p:nvPr>
        </p:nvSpPr>
        <p:spPr/>
        <p:txBody>
          <a:bodyPr/>
          <a:lstStyle/>
          <a:p>
            <a:fld id="{BE318B15-F11A-E74B-9A85-3D13A143E156}" type="datetimeFigureOut">
              <a:rPr lang="en-US" smtClean="0"/>
              <a:t>4/27/2022</a:t>
            </a:fld>
            <a:endParaRPr lang="en-US"/>
          </a:p>
        </p:txBody>
      </p:sp>
      <p:sp>
        <p:nvSpPr>
          <p:cNvPr id="5" name="Footer Placeholder 4">
            <a:extLst>
              <a:ext uri="{FF2B5EF4-FFF2-40B4-BE49-F238E27FC236}">
                <a16:creationId xmlns:a16="http://schemas.microsoft.com/office/drawing/2014/main" id="{404FE38E-9444-2843-AADD-0334E9EB79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E74A1B-54FB-F341-9B5C-5CCB4DC4D195}"/>
              </a:ext>
            </a:extLst>
          </p:cNvPr>
          <p:cNvSpPr>
            <a:spLocks noGrp="1"/>
          </p:cNvSpPr>
          <p:nvPr>
            <p:ph type="sldNum" sz="quarter" idx="12"/>
          </p:nvPr>
        </p:nvSpPr>
        <p:spPr/>
        <p:txBody>
          <a:bodyPr/>
          <a:lstStyle/>
          <a:p>
            <a:fld id="{37B3CD40-7283-F64F-839E-82EAC08C2CD2}" type="slidenum">
              <a:rPr lang="en-US" smtClean="0"/>
              <a:t>‹#›</a:t>
            </a:fld>
            <a:endParaRPr lang="en-US"/>
          </a:p>
        </p:txBody>
      </p:sp>
    </p:spTree>
    <p:extLst>
      <p:ext uri="{BB962C8B-B14F-4D97-AF65-F5344CB8AC3E}">
        <p14:creationId xmlns:p14="http://schemas.microsoft.com/office/powerpoint/2010/main" val="14468854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4F06B-4DF7-BA4D-8CB7-69A0FC7B828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B6E73FA-875D-D34F-9FB8-EFAFC17B8F1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721C36B-5289-1646-A71E-CC82B6B62C48}"/>
              </a:ext>
            </a:extLst>
          </p:cNvPr>
          <p:cNvSpPr>
            <a:spLocks noGrp="1"/>
          </p:cNvSpPr>
          <p:nvPr>
            <p:ph type="dt" sz="half" idx="10"/>
          </p:nvPr>
        </p:nvSpPr>
        <p:spPr/>
        <p:txBody>
          <a:bodyPr/>
          <a:lstStyle/>
          <a:p>
            <a:fld id="{BE318B15-F11A-E74B-9A85-3D13A143E156}" type="datetimeFigureOut">
              <a:rPr lang="en-US" smtClean="0"/>
              <a:t>4/27/2022</a:t>
            </a:fld>
            <a:endParaRPr lang="en-US"/>
          </a:p>
        </p:txBody>
      </p:sp>
      <p:sp>
        <p:nvSpPr>
          <p:cNvPr id="5" name="Footer Placeholder 4">
            <a:extLst>
              <a:ext uri="{FF2B5EF4-FFF2-40B4-BE49-F238E27FC236}">
                <a16:creationId xmlns:a16="http://schemas.microsoft.com/office/drawing/2014/main" id="{05988E0E-0F37-4B4D-A684-14F4B89E57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BF9614-BD79-F149-88F1-8A759E378B7C}"/>
              </a:ext>
            </a:extLst>
          </p:cNvPr>
          <p:cNvSpPr>
            <a:spLocks noGrp="1"/>
          </p:cNvSpPr>
          <p:nvPr>
            <p:ph type="sldNum" sz="quarter" idx="12"/>
          </p:nvPr>
        </p:nvSpPr>
        <p:spPr/>
        <p:txBody>
          <a:bodyPr/>
          <a:lstStyle/>
          <a:p>
            <a:fld id="{37B3CD40-7283-F64F-839E-82EAC08C2CD2}" type="slidenum">
              <a:rPr lang="en-US" smtClean="0"/>
              <a:t>‹#›</a:t>
            </a:fld>
            <a:endParaRPr lang="en-US"/>
          </a:p>
        </p:txBody>
      </p:sp>
    </p:spTree>
    <p:extLst>
      <p:ext uri="{BB962C8B-B14F-4D97-AF65-F5344CB8AC3E}">
        <p14:creationId xmlns:p14="http://schemas.microsoft.com/office/powerpoint/2010/main" val="28433777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CF56E7-D751-C347-B348-288A24CAD4F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9959DE3-4678-AE47-865F-0337114DB53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4158258-C64C-D749-83BD-37FB4F04914C}"/>
              </a:ext>
            </a:extLst>
          </p:cNvPr>
          <p:cNvSpPr>
            <a:spLocks noGrp="1"/>
          </p:cNvSpPr>
          <p:nvPr>
            <p:ph type="dt" sz="half" idx="10"/>
          </p:nvPr>
        </p:nvSpPr>
        <p:spPr/>
        <p:txBody>
          <a:bodyPr/>
          <a:lstStyle/>
          <a:p>
            <a:fld id="{BE318B15-F11A-E74B-9A85-3D13A143E156}" type="datetimeFigureOut">
              <a:rPr lang="en-US" smtClean="0"/>
              <a:t>4/27/2022</a:t>
            </a:fld>
            <a:endParaRPr lang="en-US"/>
          </a:p>
        </p:txBody>
      </p:sp>
      <p:sp>
        <p:nvSpPr>
          <p:cNvPr id="5" name="Footer Placeholder 4">
            <a:extLst>
              <a:ext uri="{FF2B5EF4-FFF2-40B4-BE49-F238E27FC236}">
                <a16:creationId xmlns:a16="http://schemas.microsoft.com/office/drawing/2014/main" id="{897A23D2-B043-E147-88BD-5827B625748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A2A2F9D-4F5F-1047-8929-59D8A1F63C63}"/>
              </a:ext>
            </a:extLst>
          </p:cNvPr>
          <p:cNvSpPr>
            <a:spLocks noGrp="1"/>
          </p:cNvSpPr>
          <p:nvPr>
            <p:ph type="sldNum" sz="quarter" idx="12"/>
          </p:nvPr>
        </p:nvSpPr>
        <p:spPr/>
        <p:txBody>
          <a:bodyPr/>
          <a:lstStyle/>
          <a:p>
            <a:fld id="{37B3CD40-7283-F64F-839E-82EAC08C2CD2}" type="slidenum">
              <a:rPr lang="en-US" smtClean="0"/>
              <a:t>‹#›</a:t>
            </a:fld>
            <a:endParaRPr lang="en-US"/>
          </a:p>
        </p:txBody>
      </p:sp>
    </p:spTree>
    <p:extLst>
      <p:ext uri="{BB962C8B-B14F-4D97-AF65-F5344CB8AC3E}">
        <p14:creationId xmlns:p14="http://schemas.microsoft.com/office/powerpoint/2010/main" val="40190115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D5D3DA-470D-3846-A6DC-B2C238C23CB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883C190-9CF6-9947-921A-8F00979D52C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20BCFBC-DB9C-B544-AB3B-6D45BFACF24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DD99C5A-1CC3-7F49-B102-1DBEEAB227E5}"/>
              </a:ext>
            </a:extLst>
          </p:cNvPr>
          <p:cNvSpPr>
            <a:spLocks noGrp="1"/>
          </p:cNvSpPr>
          <p:nvPr>
            <p:ph type="dt" sz="half" idx="10"/>
          </p:nvPr>
        </p:nvSpPr>
        <p:spPr/>
        <p:txBody>
          <a:bodyPr/>
          <a:lstStyle/>
          <a:p>
            <a:fld id="{BE318B15-F11A-E74B-9A85-3D13A143E156}" type="datetimeFigureOut">
              <a:rPr lang="en-US" smtClean="0"/>
              <a:t>4/27/2022</a:t>
            </a:fld>
            <a:endParaRPr lang="en-US"/>
          </a:p>
        </p:txBody>
      </p:sp>
      <p:sp>
        <p:nvSpPr>
          <p:cNvPr id="6" name="Footer Placeholder 5">
            <a:extLst>
              <a:ext uri="{FF2B5EF4-FFF2-40B4-BE49-F238E27FC236}">
                <a16:creationId xmlns:a16="http://schemas.microsoft.com/office/drawing/2014/main" id="{DBB76F64-9C3E-BF4F-9E80-7E162608DCE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032594D-3821-E54C-8380-041702AFD4E8}"/>
              </a:ext>
            </a:extLst>
          </p:cNvPr>
          <p:cNvSpPr>
            <a:spLocks noGrp="1"/>
          </p:cNvSpPr>
          <p:nvPr>
            <p:ph type="sldNum" sz="quarter" idx="12"/>
          </p:nvPr>
        </p:nvSpPr>
        <p:spPr/>
        <p:txBody>
          <a:bodyPr/>
          <a:lstStyle/>
          <a:p>
            <a:fld id="{37B3CD40-7283-F64F-839E-82EAC08C2CD2}" type="slidenum">
              <a:rPr lang="en-US" smtClean="0"/>
              <a:t>‹#›</a:t>
            </a:fld>
            <a:endParaRPr lang="en-US"/>
          </a:p>
        </p:txBody>
      </p:sp>
    </p:spTree>
    <p:extLst>
      <p:ext uri="{BB962C8B-B14F-4D97-AF65-F5344CB8AC3E}">
        <p14:creationId xmlns:p14="http://schemas.microsoft.com/office/powerpoint/2010/main" val="33334209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86B054-2D74-B94E-9EFF-1DEDA05C42E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64AAD7B-1B47-8D48-B80B-65E628C11CB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34656AA-8063-664C-A868-5AAD103E383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2EC938D-959E-2D4C-BAAC-8C7D99E4D4E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D2296C0-F939-8740-B46F-2B1B50668C9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6733092-B501-5641-B582-3754886090DD}"/>
              </a:ext>
            </a:extLst>
          </p:cNvPr>
          <p:cNvSpPr>
            <a:spLocks noGrp="1"/>
          </p:cNvSpPr>
          <p:nvPr>
            <p:ph type="dt" sz="half" idx="10"/>
          </p:nvPr>
        </p:nvSpPr>
        <p:spPr/>
        <p:txBody>
          <a:bodyPr/>
          <a:lstStyle/>
          <a:p>
            <a:fld id="{BE318B15-F11A-E74B-9A85-3D13A143E156}" type="datetimeFigureOut">
              <a:rPr lang="en-US" smtClean="0"/>
              <a:t>4/27/2022</a:t>
            </a:fld>
            <a:endParaRPr lang="en-US"/>
          </a:p>
        </p:txBody>
      </p:sp>
      <p:sp>
        <p:nvSpPr>
          <p:cNvPr id="8" name="Footer Placeholder 7">
            <a:extLst>
              <a:ext uri="{FF2B5EF4-FFF2-40B4-BE49-F238E27FC236}">
                <a16:creationId xmlns:a16="http://schemas.microsoft.com/office/drawing/2014/main" id="{EF0DB9E5-96FC-2846-AB5D-7A749FAB4C5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C7F57A4-BD7B-EF4A-93C0-C577B11CAE96}"/>
              </a:ext>
            </a:extLst>
          </p:cNvPr>
          <p:cNvSpPr>
            <a:spLocks noGrp="1"/>
          </p:cNvSpPr>
          <p:nvPr>
            <p:ph type="sldNum" sz="quarter" idx="12"/>
          </p:nvPr>
        </p:nvSpPr>
        <p:spPr/>
        <p:txBody>
          <a:bodyPr/>
          <a:lstStyle/>
          <a:p>
            <a:fld id="{37B3CD40-7283-F64F-839E-82EAC08C2CD2}" type="slidenum">
              <a:rPr lang="en-US" smtClean="0"/>
              <a:t>‹#›</a:t>
            </a:fld>
            <a:endParaRPr lang="en-US"/>
          </a:p>
        </p:txBody>
      </p:sp>
    </p:spTree>
    <p:extLst>
      <p:ext uri="{BB962C8B-B14F-4D97-AF65-F5344CB8AC3E}">
        <p14:creationId xmlns:p14="http://schemas.microsoft.com/office/powerpoint/2010/main" val="19253380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7609B-EA87-DD45-94AE-EF1ABE59600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9FEFB80-6521-984A-8509-2062298F2134}"/>
              </a:ext>
            </a:extLst>
          </p:cNvPr>
          <p:cNvSpPr>
            <a:spLocks noGrp="1"/>
          </p:cNvSpPr>
          <p:nvPr>
            <p:ph type="dt" sz="half" idx="10"/>
          </p:nvPr>
        </p:nvSpPr>
        <p:spPr/>
        <p:txBody>
          <a:bodyPr/>
          <a:lstStyle/>
          <a:p>
            <a:fld id="{BE318B15-F11A-E74B-9A85-3D13A143E156}" type="datetimeFigureOut">
              <a:rPr lang="en-US" smtClean="0"/>
              <a:t>4/27/2022</a:t>
            </a:fld>
            <a:endParaRPr lang="en-US"/>
          </a:p>
        </p:txBody>
      </p:sp>
      <p:sp>
        <p:nvSpPr>
          <p:cNvPr id="4" name="Footer Placeholder 3">
            <a:extLst>
              <a:ext uri="{FF2B5EF4-FFF2-40B4-BE49-F238E27FC236}">
                <a16:creationId xmlns:a16="http://schemas.microsoft.com/office/drawing/2014/main" id="{DAB3FA07-D48B-FE46-BD4D-FFFCCB1D5E8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BDD1B2B-D033-2E43-BFE2-1E42D67E8C86}"/>
              </a:ext>
            </a:extLst>
          </p:cNvPr>
          <p:cNvSpPr>
            <a:spLocks noGrp="1"/>
          </p:cNvSpPr>
          <p:nvPr>
            <p:ph type="sldNum" sz="quarter" idx="12"/>
          </p:nvPr>
        </p:nvSpPr>
        <p:spPr/>
        <p:txBody>
          <a:bodyPr/>
          <a:lstStyle/>
          <a:p>
            <a:fld id="{37B3CD40-7283-F64F-839E-82EAC08C2CD2}" type="slidenum">
              <a:rPr lang="en-US" smtClean="0"/>
              <a:t>‹#›</a:t>
            </a:fld>
            <a:endParaRPr lang="en-US"/>
          </a:p>
        </p:txBody>
      </p:sp>
    </p:spTree>
    <p:extLst>
      <p:ext uri="{BB962C8B-B14F-4D97-AF65-F5344CB8AC3E}">
        <p14:creationId xmlns:p14="http://schemas.microsoft.com/office/powerpoint/2010/main" val="10717474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172D7B0-4475-0047-8E83-71B26553F8F6}"/>
              </a:ext>
            </a:extLst>
          </p:cNvPr>
          <p:cNvSpPr>
            <a:spLocks noGrp="1"/>
          </p:cNvSpPr>
          <p:nvPr>
            <p:ph type="dt" sz="half" idx="10"/>
          </p:nvPr>
        </p:nvSpPr>
        <p:spPr/>
        <p:txBody>
          <a:bodyPr/>
          <a:lstStyle/>
          <a:p>
            <a:fld id="{BE318B15-F11A-E74B-9A85-3D13A143E156}" type="datetimeFigureOut">
              <a:rPr lang="en-US" smtClean="0"/>
              <a:t>4/27/2022</a:t>
            </a:fld>
            <a:endParaRPr lang="en-US"/>
          </a:p>
        </p:txBody>
      </p:sp>
      <p:sp>
        <p:nvSpPr>
          <p:cNvPr id="3" name="Footer Placeholder 2">
            <a:extLst>
              <a:ext uri="{FF2B5EF4-FFF2-40B4-BE49-F238E27FC236}">
                <a16:creationId xmlns:a16="http://schemas.microsoft.com/office/drawing/2014/main" id="{D3DAF889-1509-CB4B-A181-9D6E415F45D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D15F987-39AD-E643-8F59-AA239F759A77}"/>
              </a:ext>
            </a:extLst>
          </p:cNvPr>
          <p:cNvSpPr>
            <a:spLocks noGrp="1"/>
          </p:cNvSpPr>
          <p:nvPr>
            <p:ph type="sldNum" sz="quarter" idx="12"/>
          </p:nvPr>
        </p:nvSpPr>
        <p:spPr/>
        <p:txBody>
          <a:bodyPr/>
          <a:lstStyle/>
          <a:p>
            <a:fld id="{37B3CD40-7283-F64F-839E-82EAC08C2CD2}" type="slidenum">
              <a:rPr lang="en-US" smtClean="0"/>
              <a:t>‹#›</a:t>
            </a:fld>
            <a:endParaRPr lang="en-US"/>
          </a:p>
        </p:txBody>
      </p:sp>
    </p:spTree>
    <p:extLst>
      <p:ext uri="{BB962C8B-B14F-4D97-AF65-F5344CB8AC3E}">
        <p14:creationId xmlns:p14="http://schemas.microsoft.com/office/powerpoint/2010/main" val="11158516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F28A6E-377B-354B-A13C-58178E98B66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E548DDB-E522-2949-98C5-163DB77839E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D3F58D2-12DC-BF48-8963-9293A0BE32A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F268DCF-971D-8C4C-BE8C-A6D85F0D3353}"/>
              </a:ext>
            </a:extLst>
          </p:cNvPr>
          <p:cNvSpPr>
            <a:spLocks noGrp="1"/>
          </p:cNvSpPr>
          <p:nvPr>
            <p:ph type="dt" sz="half" idx="10"/>
          </p:nvPr>
        </p:nvSpPr>
        <p:spPr/>
        <p:txBody>
          <a:bodyPr/>
          <a:lstStyle/>
          <a:p>
            <a:fld id="{BE318B15-F11A-E74B-9A85-3D13A143E156}" type="datetimeFigureOut">
              <a:rPr lang="en-US" smtClean="0"/>
              <a:t>4/27/2022</a:t>
            </a:fld>
            <a:endParaRPr lang="en-US"/>
          </a:p>
        </p:txBody>
      </p:sp>
      <p:sp>
        <p:nvSpPr>
          <p:cNvPr id="6" name="Footer Placeholder 5">
            <a:extLst>
              <a:ext uri="{FF2B5EF4-FFF2-40B4-BE49-F238E27FC236}">
                <a16:creationId xmlns:a16="http://schemas.microsoft.com/office/drawing/2014/main" id="{6EA5B62E-E69A-C84E-A676-746ABA86AA5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56FD05-D1D7-0D40-A41B-00C3CA868D18}"/>
              </a:ext>
            </a:extLst>
          </p:cNvPr>
          <p:cNvSpPr>
            <a:spLocks noGrp="1"/>
          </p:cNvSpPr>
          <p:nvPr>
            <p:ph type="sldNum" sz="quarter" idx="12"/>
          </p:nvPr>
        </p:nvSpPr>
        <p:spPr/>
        <p:txBody>
          <a:bodyPr/>
          <a:lstStyle/>
          <a:p>
            <a:fld id="{37B3CD40-7283-F64F-839E-82EAC08C2CD2}" type="slidenum">
              <a:rPr lang="en-US" smtClean="0"/>
              <a:t>‹#›</a:t>
            </a:fld>
            <a:endParaRPr lang="en-US"/>
          </a:p>
        </p:txBody>
      </p:sp>
    </p:spTree>
    <p:extLst>
      <p:ext uri="{BB962C8B-B14F-4D97-AF65-F5344CB8AC3E}">
        <p14:creationId xmlns:p14="http://schemas.microsoft.com/office/powerpoint/2010/main" val="41515823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88BC40-6A98-294F-83F9-B655812269B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5FA8D41-F932-FF48-A7BA-C32AD153D22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08A55EC-A2D8-8C48-B9EF-9213C306AB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7168814-20ED-5F43-B287-22943EC4E8BD}"/>
              </a:ext>
            </a:extLst>
          </p:cNvPr>
          <p:cNvSpPr>
            <a:spLocks noGrp="1"/>
          </p:cNvSpPr>
          <p:nvPr>
            <p:ph type="dt" sz="half" idx="10"/>
          </p:nvPr>
        </p:nvSpPr>
        <p:spPr/>
        <p:txBody>
          <a:bodyPr/>
          <a:lstStyle/>
          <a:p>
            <a:fld id="{BE318B15-F11A-E74B-9A85-3D13A143E156}" type="datetimeFigureOut">
              <a:rPr lang="en-US" smtClean="0"/>
              <a:t>4/27/2022</a:t>
            </a:fld>
            <a:endParaRPr lang="en-US"/>
          </a:p>
        </p:txBody>
      </p:sp>
      <p:sp>
        <p:nvSpPr>
          <p:cNvPr id="6" name="Footer Placeholder 5">
            <a:extLst>
              <a:ext uri="{FF2B5EF4-FFF2-40B4-BE49-F238E27FC236}">
                <a16:creationId xmlns:a16="http://schemas.microsoft.com/office/drawing/2014/main" id="{C15A4828-E080-2945-A37E-1F96B791606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597436D-73BB-854C-BF26-DC8CD9276923}"/>
              </a:ext>
            </a:extLst>
          </p:cNvPr>
          <p:cNvSpPr>
            <a:spLocks noGrp="1"/>
          </p:cNvSpPr>
          <p:nvPr>
            <p:ph type="sldNum" sz="quarter" idx="12"/>
          </p:nvPr>
        </p:nvSpPr>
        <p:spPr/>
        <p:txBody>
          <a:bodyPr/>
          <a:lstStyle/>
          <a:p>
            <a:fld id="{37B3CD40-7283-F64F-839E-82EAC08C2CD2}" type="slidenum">
              <a:rPr lang="en-US" smtClean="0"/>
              <a:t>‹#›</a:t>
            </a:fld>
            <a:endParaRPr lang="en-US"/>
          </a:p>
        </p:txBody>
      </p:sp>
    </p:spTree>
    <p:extLst>
      <p:ext uri="{BB962C8B-B14F-4D97-AF65-F5344CB8AC3E}">
        <p14:creationId xmlns:p14="http://schemas.microsoft.com/office/powerpoint/2010/main" val="34900253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CA882D5-177B-B64C-B9E6-4E90BA97AA6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962BC41-9054-3D4D-BD37-A9C0634E6C1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E78D3DF-BCF8-BD46-B3F7-8DFD85525AD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318B15-F11A-E74B-9A85-3D13A143E156}" type="datetimeFigureOut">
              <a:rPr lang="en-US" smtClean="0"/>
              <a:t>4/27/2022</a:t>
            </a:fld>
            <a:endParaRPr lang="en-US"/>
          </a:p>
        </p:txBody>
      </p:sp>
      <p:sp>
        <p:nvSpPr>
          <p:cNvPr id="5" name="Footer Placeholder 4">
            <a:extLst>
              <a:ext uri="{FF2B5EF4-FFF2-40B4-BE49-F238E27FC236}">
                <a16:creationId xmlns:a16="http://schemas.microsoft.com/office/drawing/2014/main" id="{88D0E1FC-3176-004D-80C9-EFCADB4AEA2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A2C72D5-A818-5047-A944-E0FE2446D5D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B3CD40-7283-F64F-839E-82EAC08C2CD2}" type="slidenum">
              <a:rPr lang="en-US" smtClean="0"/>
              <a:t>‹#›</a:t>
            </a:fld>
            <a:endParaRPr lang="en-US"/>
          </a:p>
        </p:txBody>
      </p:sp>
    </p:spTree>
    <p:extLst>
      <p:ext uri="{BB962C8B-B14F-4D97-AF65-F5344CB8AC3E}">
        <p14:creationId xmlns:p14="http://schemas.microsoft.com/office/powerpoint/2010/main" val="67852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5.xml.rels><?xml version="1.0" encoding="UTF-8" standalone="yes"?>
<Relationships xmlns="http://schemas.openxmlformats.org/package/2006/relationships"><Relationship Id="rId8" Type="http://schemas.openxmlformats.org/officeDocument/2006/relationships/hyperlink" Target="https://defence.org.ua/gallery/crimea-platform-research-series-contd-krymska-platforma-seriia-doslidzhen-prodovzhennia/" TargetMode="External"/><Relationship Id="rId3" Type="http://schemas.openxmlformats.org/officeDocument/2006/relationships/image" Target="../media/image2.png"/><Relationship Id="rId7" Type="http://schemas.openxmlformats.org/officeDocument/2006/relationships/hyperlink" Target="https://krymsos.com/doslidzhennya-dovkillya-krymu-zminy-i-vtraty-za-chas-okupacziyi-chastyna-ii-zabrudnennya-dovkillya-ta-vysnazhennya-pryrodnyh-resursiv/" TargetMode="Externa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https://krymsos.com/doslidzhennya-dovkillya-krymu-zminy-i-vtraty-za-chas-okupacziyi-chastyna-i-znyshhennya-dykoyi-pryrody/" TargetMode="External"/><Relationship Id="rId5" Type="http://schemas.openxmlformats.org/officeDocument/2006/relationships/hyperlink" Target="https://www.osce.org/files/f/documents/4/3/362566_0.pdf" TargetMode="External"/><Relationship Id="rId10" Type="http://schemas.openxmlformats.org/officeDocument/2006/relationships/hyperlink" Target="https://mepr.gov.ua/news/39125.html" TargetMode="External"/><Relationship Id="rId4" Type="http://schemas.openxmlformats.org/officeDocument/2006/relationships/image" Target="../media/image3.jpg"/><Relationship Id="rId9" Type="http://schemas.openxmlformats.org/officeDocument/2006/relationships/hyperlink" Target="https://www.nytimes.com/2022/04/13/science/war-environmental-impact-ukraine.html"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hyperlink" Target="https://lansinginstitute.org/2022/03/25/war-in-ukraine-and-global-agriculture-in-2022/?fbclid=IwAR0QGrAfwOsibA4t90qvNzpmJFGv9jlJpODZqKqH08br0zDCRnFHw9to_Tg" TargetMode="External"/><Relationship Id="rId4" Type="http://schemas.openxmlformats.org/officeDocument/2006/relationships/image" Target="../media/image3.jp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CD6957B3-3C2A-8A45-924E-82A601E7392C}"/>
              </a:ext>
            </a:extLst>
          </p:cNvPr>
          <p:cNvPicPr>
            <a:picLocks noChangeAspect="1"/>
          </p:cNvPicPr>
          <p:nvPr/>
        </p:nvPicPr>
        <p:blipFill>
          <a:blip r:embed="rId2"/>
          <a:stretch>
            <a:fillRect/>
          </a:stretch>
        </p:blipFill>
        <p:spPr>
          <a:xfrm>
            <a:off x="8101717" y="260376"/>
            <a:ext cx="1513514" cy="1008000"/>
          </a:xfrm>
          <a:prstGeom prst="rect">
            <a:avLst/>
          </a:prstGeom>
        </p:spPr>
      </p:pic>
      <p:sp>
        <p:nvSpPr>
          <p:cNvPr id="8" name="Title 1">
            <a:extLst>
              <a:ext uri="{FF2B5EF4-FFF2-40B4-BE49-F238E27FC236}">
                <a16:creationId xmlns:a16="http://schemas.microsoft.com/office/drawing/2014/main" id="{09E8BE28-46A6-C842-8E92-8FAAB2209F69}"/>
              </a:ext>
            </a:extLst>
          </p:cNvPr>
          <p:cNvSpPr txBox="1">
            <a:spLocks/>
          </p:cNvSpPr>
          <p:nvPr/>
        </p:nvSpPr>
        <p:spPr>
          <a:xfrm>
            <a:off x="378772" y="223794"/>
            <a:ext cx="7851820" cy="108116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Aft>
                <a:spcPts val="600"/>
              </a:spcAft>
            </a:pPr>
            <a:r>
              <a:rPr lang="en-US" sz="2600" dirty="0">
                <a:solidFill>
                  <a:srgbClr val="000D28"/>
                </a:solidFill>
                <a:latin typeface="Century Gothic" panose="020B0502020202020204" pitchFamily="34" charset="0"/>
                <a:ea typeface="Palatino" pitchFamily="2" charset="77"/>
              </a:rPr>
              <a:t>Institute of International Relations of </a:t>
            </a:r>
            <a:endParaRPr lang="uk-UA" sz="2600" dirty="0">
              <a:solidFill>
                <a:srgbClr val="000D28"/>
              </a:solidFill>
              <a:latin typeface="Century Gothic" panose="020B0502020202020204" pitchFamily="34" charset="0"/>
              <a:ea typeface="Palatino" pitchFamily="2" charset="77"/>
            </a:endParaRPr>
          </a:p>
          <a:p>
            <a:pPr>
              <a:spcAft>
                <a:spcPts val="600"/>
              </a:spcAft>
            </a:pPr>
            <a:r>
              <a:rPr lang="en-US" sz="2600" dirty="0">
                <a:solidFill>
                  <a:srgbClr val="000D28"/>
                </a:solidFill>
                <a:latin typeface="Century Gothic" panose="020B0502020202020204" pitchFamily="34" charset="0"/>
                <a:ea typeface="Palatino" pitchFamily="2" charset="77"/>
              </a:rPr>
              <a:t>Taras Shevchenko National University of Kyiv</a:t>
            </a:r>
            <a:endParaRPr lang="en-GB" altLang="en-US" sz="2600" dirty="0">
              <a:solidFill>
                <a:srgbClr val="000D28"/>
              </a:solidFill>
              <a:latin typeface="Century Gothic" panose="020B0502020202020204" pitchFamily="34" charset="0"/>
              <a:ea typeface="Palatino" pitchFamily="2" charset="77"/>
            </a:endParaRPr>
          </a:p>
        </p:txBody>
      </p:sp>
      <p:pic>
        <p:nvPicPr>
          <p:cNvPr id="10" name="Picture 9">
            <a:extLst>
              <a:ext uri="{FF2B5EF4-FFF2-40B4-BE49-F238E27FC236}">
                <a16:creationId xmlns:a16="http://schemas.microsoft.com/office/drawing/2014/main" id="{8EFE1E98-F93D-0349-BDD4-709CE4A712C0}"/>
              </a:ext>
            </a:extLst>
          </p:cNvPr>
          <p:cNvPicPr>
            <a:picLocks noChangeAspect="1"/>
          </p:cNvPicPr>
          <p:nvPr/>
        </p:nvPicPr>
        <p:blipFill rotWithShape="1">
          <a:blip r:embed="rId3"/>
          <a:srcRect l="5357" t="3383" r="4392" b="3383"/>
          <a:stretch/>
        </p:blipFill>
        <p:spPr>
          <a:xfrm>
            <a:off x="10988190" y="220650"/>
            <a:ext cx="1045466" cy="1080000"/>
          </a:xfrm>
          <a:prstGeom prst="rect">
            <a:avLst/>
          </a:prstGeom>
        </p:spPr>
      </p:pic>
      <p:pic>
        <p:nvPicPr>
          <p:cNvPr id="12" name="Picture 11">
            <a:extLst>
              <a:ext uri="{FF2B5EF4-FFF2-40B4-BE49-F238E27FC236}">
                <a16:creationId xmlns:a16="http://schemas.microsoft.com/office/drawing/2014/main" id="{A9CE91AD-38D7-BC45-A342-7909DFDD8334}"/>
              </a:ext>
            </a:extLst>
          </p:cNvPr>
          <p:cNvPicPr>
            <a:picLocks noChangeAspect="1"/>
          </p:cNvPicPr>
          <p:nvPr/>
        </p:nvPicPr>
        <p:blipFill>
          <a:blip r:embed="rId4"/>
          <a:stretch>
            <a:fillRect/>
          </a:stretch>
        </p:blipFill>
        <p:spPr>
          <a:xfrm>
            <a:off x="9761128" y="223794"/>
            <a:ext cx="1081165" cy="1081165"/>
          </a:xfrm>
          <a:prstGeom prst="rect">
            <a:avLst/>
          </a:prstGeom>
        </p:spPr>
      </p:pic>
      <p:sp>
        <p:nvSpPr>
          <p:cNvPr id="13" name="Title 1">
            <a:extLst>
              <a:ext uri="{FF2B5EF4-FFF2-40B4-BE49-F238E27FC236}">
                <a16:creationId xmlns:a16="http://schemas.microsoft.com/office/drawing/2014/main" id="{704CB436-D674-E843-ADCE-6BEF422D4EE2}"/>
              </a:ext>
            </a:extLst>
          </p:cNvPr>
          <p:cNvSpPr txBox="1">
            <a:spLocks/>
          </p:cNvSpPr>
          <p:nvPr/>
        </p:nvSpPr>
        <p:spPr>
          <a:xfrm>
            <a:off x="378772" y="2161955"/>
            <a:ext cx="11574321" cy="4696045"/>
          </a:xfrm>
          <a:prstGeom prst="rect">
            <a:avLst/>
          </a:prstGeom>
        </p:spPr>
        <p:txBody>
          <a:bodyPr vert="horz" lIns="91440" tIns="45720" rIns="91440" bIns="45720" rtlCol="0" anchor="ctr">
            <a:normAutofit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n-US" sz="2800" b="1"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endParaRPr lang="en-US" sz="2800" b="1"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endParaRPr lang="en-US" sz="2800" b="1"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endParaRPr lang="en-US" sz="2800" b="1"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r>
              <a:rPr lang="en-US" sz="2800" b="1" dirty="0">
                <a:solidFill>
                  <a:srgbClr val="002060"/>
                </a:solidFill>
                <a:effectLst/>
                <a:latin typeface="Georgia" panose="02040502050405020303" pitchFamily="18" charset="0"/>
                <a:ea typeface="Calibri" panose="020F0502020204030204" pitchFamily="34" charset="0"/>
                <a:cs typeface="Times New Roman" panose="02020603050405020304" pitchFamily="18" charset="0"/>
              </a:rPr>
              <a:t>Economic and Environmental </a:t>
            </a:r>
            <a:r>
              <a:rPr lang="en-GB" sz="2800" b="1" dirty="0">
                <a:solidFill>
                  <a:srgbClr val="002060"/>
                </a:solidFill>
                <a:effectLst/>
                <a:latin typeface="Georgia" panose="02040502050405020303" pitchFamily="18" charset="0"/>
                <a:ea typeface="Calibri" panose="020F0502020204030204" pitchFamily="34" charset="0"/>
                <a:cs typeface="Times New Roman" panose="02020603050405020304" pitchFamily="18" charset="0"/>
              </a:rPr>
              <a:t>Committee meeting</a:t>
            </a:r>
          </a:p>
          <a:p>
            <a:pPr algn="ctr"/>
            <a:endParaRPr lang="ru-UA" sz="2800" dirty="0">
              <a:solidFill>
                <a:srgbClr val="002060"/>
              </a:solidFill>
              <a:effectLst/>
              <a:latin typeface="Georgia" panose="02040502050405020303" pitchFamily="18" charset="0"/>
              <a:ea typeface="Calibri" panose="020F0502020204030204" pitchFamily="34" charset="0"/>
              <a:cs typeface="Times New Roman" panose="02020603050405020304" pitchFamily="18" charset="0"/>
            </a:endParaRPr>
          </a:p>
          <a:p>
            <a:pPr algn="ctr"/>
            <a:r>
              <a:rPr lang="en-GB" sz="2800" b="1" dirty="0">
                <a:solidFill>
                  <a:srgbClr val="002060"/>
                </a:solidFill>
                <a:effectLst/>
                <a:latin typeface="Georgia" panose="02040502050405020303" pitchFamily="18" charset="0"/>
                <a:ea typeface="Calibri" panose="020F0502020204030204" pitchFamily="34" charset="0"/>
                <a:cs typeface="Times New Roman" panose="02020603050405020304" pitchFamily="18" charset="0"/>
              </a:rPr>
              <a:t>Growing risks to security from environmental threats </a:t>
            </a:r>
            <a:endParaRPr lang="ru-UA" sz="2800" dirty="0">
              <a:solidFill>
                <a:srgbClr val="002060"/>
              </a:solidFill>
              <a:effectLst/>
              <a:latin typeface="Georgia" panose="02040502050405020303" pitchFamily="18" charset="0"/>
              <a:ea typeface="Calibri" panose="020F0502020204030204" pitchFamily="34" charset="0"/>
              <a:cs typeface="Times New Roman" panose="02020603050405020304" pitchFamily="18" charset="0"/>
            </a:endParaRPr>
          </a:p>
          <a:p>
            <a:pPr algn="ctr"/>
            <a:r>
              <a:rPr lang="en-GB" sz="2800" b="1" dirty="0">
                <a:solidFill>
                  <a:srgbClr val="002060"/>
                </a:solidFill>
                <a:effectLst/>
                <a:latin typeface="Georgia" panose="02040502050405020303" pitchFamily="18" charset="0"/>
                <a:ea typeface="Calibri" panose="020F0502020204030204" pitchFamily="34" charset="0"/>
                <a:cs typeface="Times New Roman" panose="02020603050405020304" pitchFamily="18" charset="0"/>
              </a:rPr>
              <a:t>and damage to critical energy</a:t>
            </a:r>
            <a:r>
              <a:rPr lang="en-GB" sz="2800" b="1" i="1" dirty="0">
                <a:solidFill>
                  <a:srgbClr val="002060"/>
                </a:solidFill>
                <a:effectLst/>
                <a:latin typeface="Georgia" panose="02040502050405020303" pitchFamily="18" charset="0"/>
                <a:ea typeface="Calibri" panose="020F0502020204030204" pitchFamily="34" charset="0"/>
                <a:cs typeface="Times New Roman" panose="02020603050405020304" pitchFamily="18" charset="0"/>
              </a:rPr>
              <a:t> </a:t>
            </a:r>
            <a:r>
              <a:rPr lang="en-GB" sz="2800" b="1" dirty="0">
                <a:solidFill>
                  <a:srgbClr val="002060"/>
                </a:solidFill>
                <a:effectLst/>
                <a:latin typeface="Georgia" panose="02040502050405020303" pitchFamily="18" charset="0"/>
                <a:ea typeface="Calibri" panose="020F0502020204030204" pitchFamily="34" charset="0"/>
                <a:cs typeface="Times New Roman" panose="02020603050405020304" pitchFamily="18" charset="0"/>
              </a:rPr>
              <a:t>infrastructure</a:t>
            </a:r>
            <a:endParaRPr lang="ru-UA" sz="2800" dirty="0">
              <a:solidFill>
                <a:srgbClr val="002060"/>
              </a:solidFill>
              <a:effectLst/>
              <a:latin typeface="Georgia" panose="02040502050405020303" pitchFamily="18" charset="0"/>
              <a:ea typeface="Calibri" panose="020F0502020204030204" pitchFamily="34" charset="0"/>
              <a:cs typeface="Times New Roman" panose="02020603050405020304" pitchFamily="18" charset="0"/>
            </a:endParaRPr>
          </a:p>
          <a:p>
            <a:pPr algn="ctr"/>
            <a:r>
              <a:rPr lang="en-GB" sz="2800" b="1" dirty="0">
                <a:solidFill>
                  <a:srgbClr val="002060"/>
                </a:solidFill>
                <a:effectLst/>
                <a:latin typeface="Georgia" panose="02040502050405020303" pitchFamily="18" charset="0"/>
                <a:ea typeface="Calibri" panose="020F0502020204030204" pitchFamily="34" charset="0"/>
                <a:cs typeface="Times New Roman" panose="02020603050405020304" pitchFamily="18" charset="0"/>
              </a:rPr>
              <a:t>27 April 2022, Vienna</a:t>
            </a:r>
            <a:endParaRPr lang="ru-UA" sz="2800" dirty="0">
              <a:solidFill>
                <a:srgbClr val="002060"/>
              </a:solidFill>
              <a:effectLst/>
              <a:latin typeface="Georgia" panose="02040502050405020303" pitchFamily="18" charset="0"/>
              <a:ea typeface="Calibri" panose="020F0502020204030204" pitchFamily="34" charset="0"/>
              <a:cs typeface="Times New Roman" panose="02020603050405020304" pitchFamily="18" charset="0"/>
            </a:endParaRPr>
          </a:p>
          <a:p>
            <a:pPr>
              <a:lnSpc>
                <a:spcPct val="150000"/>
              </a:lnSpc>
            </a:pPr>
            <a:endParaRPr lang="en-US" dirty="0">
              <a:solidFill>
                <a:srgbClr val="002060"/>
              </a:solidFill>
              <a:latin typeface="Century Gothic" panose="020B0502020202020204" pitchFamily="34" charset="0"/>
            </a:endParaRPr>
          </a:p>
          <a:p>
            <a:pPr algn="r">
              <a:lnSpc>
                <a:spcPct val="150000"/>
              </a:lnSpc>
            </a:pPr>
            <a:r>
              <a:rPr lang="en-US" sz="2100" b="1" dirty="0">
                <a:solidFill>
                  <a:schemeClr val="accent1">
                    <a:lumMod val="50000"/>
                  </a:schemeClr>
                </a:solidFill>
                <a:latin typeface="Century Gothic" panose="020B0502020202020204" pitchFamily="34" charset="0"/>
              </a:rPr>
              <a:t>Svitlana Andrushchenko</a:t>
            </a:r>
            <a:r>
              <a:rPr lang="en-US" sz="2100" dirty="0">
                <a:solidFill>
                  <a:schemeClr val="accent1">
                    <a:lumMod val="50000"/>
                  </a:schemeClr>
                </a:solidFill>
                <a:latin typeface="Century Gothic" panose="020B0502020202020204" pitchFamily="34" charset="0"/>
              </a:rPr>
              <a:t>, Assosiate Professor, Ph.D. </a:t>
            </a:r>
          </a:p>
          <a:p>
            <a:pPr algn="r">
              <a:lnSpc>
                <a:spcPct val="150000"/>
              </a:lnSpc>
            </a:pPr>
            <a:endParaRPr lang="en-US" sz="2500" i="1" dirty="0">
              <a:solidFill>
                <a:schemeClr val="accent1">
                  <a:lumMod val="50000"/>
                </a:schemeClr>
              </a:solidFill>
              <a:latin typeface="Century Gothic" panose="020B0502020202020204" pitchFamily="34" charset="0"/>
            </a:endParaRPr>
          </a:p>
          <a:p>
            <a:pPr>
              <a:lnSpc>
                <a:spcPct val="150000"/>
              </a:lnSpc>
            </a:pPr>
            <a:endParaRPr lang="en-US" dirty="0">
              <a:latin typeface="Century Gothic" panose="020B0502020202020204" pitchFamily="34" charset="0"/>
            </a:endParaRPr>
          </a:p>
        </p:txBody>
      </p:sp>
    </p:spTree>
    <p:extLst>
      <p:ext uri="{BB962C8B-B14F-4D97-AF65-F5344CB8AC3E}">
        <p14:creationId xmlns:p14="http://schemas.microsoft.com/office/powerpoint/2010/main" val="31083013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
            <a:extLst>
              <a:ext uri="{FF2B5EF4-FFF2-40B4-BE49-F238E27FC236}">
                <a16:creationId xmlns:a16="http://schemas.microsoft.com/office/drawing/2014/main" id="{C99986FA-2D73-DD43-9573-EDC7E6442696}"/>
              </a:ext>
            </a:extLst>
          </p:cNvPr>
          <p:cNvSpPr txBox="1">
            <a:spLocks/>
          </p:cNvSpPr>
          <p:nvPr/>
        </p:nvSpPr>
        <p:spPr>
          <a:xfrm>
            <a:off x="540652" y="2686883"/>
            <a:ext cx="11110696" cy="1484233"/>
          </a:xfrm>
          <a:prstGeom prst="rect">
            <a:avLst/>
          </a:prstGeom>
        </p:spPr>
        <p:txBody>
          <a:bodyPr vert="horz" lIns="91440" tIns="45720" rIns="91440" bIns="45720" rtlCol="0" anchor="ctr">
            <a:normAutofit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Aft>
                <a:spcPts val="600"/>
              </a:spcAft>
            </a:pPr>
            <a:r>
              <a:rPr lang="en-US" sz="4800" dirty="0">
                <a:solidFill>
                  <a:schemeClr val="accent1">
                    <a:lumMod val="50000"/>
                  </a:schemeClr>
                </a:solidFill>
                <a:latin typeface="Century Gothic" panose="020B0502020202020204" pitchFamily="34" charset="0"/>
                <a:ea typeface="Palatino" pitchFamily="2" charset="77"/>
              </a:rPr>
              <a:t>THANK YOU FOR </a:t>
            </a:r>
            <a:endParaRPr lang="ru-RU" sz="4800" dirty="0">
              <a:solidFill>
                <a:schemeClr val="accent1">
                  <a:lumMod val="50000"/>
                </a:schemeClr>
              </a:solidFill>
              <a:latin typeface="Century Gothic" panose="020B0502020202020204" pitchFamily="34" charset="0"/>
              <a:ea typeface="Palatino" pitchFamily="2" charset="77"/>
            </a:endParaRPr>
          </a:p>
          <a:p>
            <a:pPr algn="ctr">
              <a:spcAft>
                <a:spcPts val="600"/>
              </a:spcAft>
            </a:pPr>
            <a:r>
              <a:rPr lang="en-US" sz="4800" dirty="0">
                <a:solidFill>
                  <a:schemeClr val="accent1">
                    <a:lumMod val="50000"/>
                  </a:schemeClr>
                </a:solidFill>
                <a:latin typeface="Century Gothic" panose="020B0502020202020204" pitchFamily="34" charset="0"/>
                <a:ea typeface="Palatino" pitchFamily="2" charset="77"/>
              </a:rPr>
              <a:t>YOUR ATTENTION</a:t>
            </a:r>
            <a:endParaRPr lang="en-GB" altLang="en-US" sz="4800" dirty="0">
              <a:solidFill>
                <a:schemeClr val="accent1">
                  <a:lumMod val="50000"/>
                </a:schemeClr>
              </a:solidFill>
              <a:latin typeface="Century Gothic" panose="020B0502020202020204" pitchFamily="34" charset="0"/>
              <a:ea typeface="Palatino" pitchFamily="2" charset="77"/>
            </a:endParaRPr>
          </a:p>
        </p:txBody>
      </p:sp>
      <p:pic>
        <p:nvPicPr>
          <p:cNvPr id="7" name="Picture 6">
            <a:extLst>
              <a:ext uri="{FF2B5EF4-FFF2-40B4-BE49-F238E27FC236}">
                <a16:creationId xmlns:a16="http://schemas.microsoft.com/office/drawing/2014/main" id="{AA64C383-64A5-5C40-A961-19F13225E1FA}"/>
              </a:ext>
            </a:extLst>
          </p:cNvPr>
          <p:cNvPicPr>
            <a:picLocks noChangeAspect="1"/>
          </p:cNvPicPr>
          <p:nvPr/>
        </p:nvPicPr>
        <p:blipFill>
          <a:blip r:embed="rId2"/>
          <a:stretch>
            <a:fillRect/>
          </a:stretch>
        </p:blipFill>
        <p:spPr>
          <a:xfrm>
            <a:off x="9795099" y="262587"/>
            <a:ext cx="810812" cy="540000"/>
          </a:xfrm>
          <a:prstGeom prst="rect">
            <a:avLst/>
          </a:prstGeom>
        </p:spPr>
      </p:pic>
      <p:pic>
        <p:nvPicPr>
          <p:cNvPr id="8" name="Picture 7">
            <a:extLst>
              <a:ext uri="{FF2B5EF4-FFF2-40B4-BE49-F238E27FC236}">
                <a16:creationId xmlns:a16="http://schemas.microsoft.com/office/drawing/2014/main" id="{45956DBB-8FAE-DD4A-823C-72200790E410}"/>
              </a:ext>
            </a:extLst>
          </p:cNvPr>
          <p:cNvPicPr>
            <a:picLocks noChangeAspect="1"/>
          </p:cNvPicPr>
          <p:nvPr/>
        </p:nvPicPr>
        <p:blipFill rotWithShape="1">
          <a:blip r:embed="rId3"/>
          <a:srcRect l="5357" t="3383" r="4392" b="3383"/>
          <a:stretch/>
        </p:blipFill>
        <p:spPr>
          <a:xfrm>
            <a:off x="11337135" y="262601"/>
            <a:ext cx="522731" cy="540000"/>
          </a:xfrm>
          <a:prstGeom prst="rect">
            <a:avLst/>
          </a:prstGeom>
        </p:spPr>
      </p:pic>
      <p:pic>
        <p:nvPicPr>
          <p:cNvPr id="10" name="Picture 9">
            <a:extLst>
              <a:ext uri="{FF2B5EF4-FFF2-40B4-BE49-F238E27FC236}">
                <a16:creationId xmlns:a16="http://schemas.microsoft.com/office/drawing/2014/main" id="{DA9B4265-37C8-414F-A5ED-0607AF408D3D}"/>
              </a:ext>
            </a:extLst>
          </p:cNvPr>
          <p:cNvPicPr>
            <a:picLocks noChangeAspect="1"/>
          </p:cNvPicPr>
          <p:nvPr/>
        </p:nvPicPr>
        <p:blipFill>
          <a:blip r:embed="rId4"/>
          <a:stretch>
            <a:fillRect/>
          </a:stretch>
        </p:blipFill>
        <p:spPr>
          <a:xfrm>
            <a:off x="10701523" y="262587"/>
            <a:ext cx="540000" cy="540000"/>
          </a:xfrm>
          <a:prstGeom prst="rect">
            <a:avLst/>
          </a:prstGeom>
        </p:spPr>
      </p:pic>
    </p:spTree>
    <p:extLst>
      <p:ext uri="{BB962C8B-B14F-4D97-AF65-F5344CB8AC3E}">
        <p14:creationId xmlns:p14="http://schemas.microsoft.com/office/powerpoint/2010/main" val="32288523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89CFB7-3ECF-9E40-8E78-91FEA1C3A070}"/>
              </a:ext>
            </a:extLst>
          </p:cNvPr>
          <p:cNvSpPr>
            <a:spLocks noGrp="1"/>
          </p:cNvSpPr>
          <p:nvPr>
            <p:ph type="ctrTitle"/>
          </p:nvPr>
        </p:nvSpPr>
        <p:spPr>
          <a:xfrm>
            <a:off x="171931" y="270499"/>
            <a:ext cx="9772650" cy="663674"/>
          </a:xfrm>
        </p:spPr>
        <p:txBody>
          <a:bodyPr>
            <a:normAutofit/>
          </a:bodyPr>
          <a:lstStyle/>
          <a:p>
            <a:pPr algn="l"/>
            <a:r>
              <a:rPr lang="en-US" sz="2000" dirty="0">
                <a:solidFill>
                  <a:srgbClr val="002169"/>
                </a:solidFill>
                <a:latin typeface="Century Gothic" panose="020B0502020202020204" pitchFamily="34" charset="0"/>
                <a:ea typeface="Palatino" pitchFamily="2" charset="77"/>
              </a:rPr>
              <a:t>Dirty War of Russia </a:t>
            </a:r>
          </a:p>
        </p:txBody>
      </p:sp>
      <p:sp>
        <p:nvSpPr>
          <p:cNvPr id="3" name="Subtitle 2">
            <a:extLst>
              <a:ext uri="{FF2B5EF4-FFF2-40B4-BE49-F238E27FC236}">
                <a16:creationId xmlns:a16="http://schemas.microsoft.com/office/drawing/2014/main" id="{AD9140A9-3DB3-3249-A155-B1DDA5354432}"/>
              </a:ext>
            </a:extLst>
          </p:cNvPr>
          <p:cNvSpPr>
            <a:spLocks noGrp="1"/>
          </p:cNvSpPr>
          <p:nvPr>
            <p:ph type="subTitle" idx="1"/>
          </p:nvPr>
        </p:nvSpPr>
        <p:spPr>
          <a:xfrm>
            <a:off x="171931" y="934173"/>
            <a:ext cx="12020069" cy="5645416"/>
          </a:xfrm>
        </p:spPr>
        <p:txBody>
          <a:bodyPr>
            <a:normAutofit/>
          </a:bodyPr>
          <a:lstStyle/>
          <a:p>
            <a:endParaRPr lang="en-US" sz="2200" dirty="0">
              <a:solidFill>
                <a:schemeClr val="accent1">
                  <a:lumMod val="50000"/>
                </a:schemeClr>
              </a:solidFill>
              <a:latin typeface="Century Gothic" panose="020B0502020202020204" pitchFamily="34" charset="0"/>
            </a:endParaRPr>
          </a:p>
          <a:p>
            <a:pPr algn="l"/>
            <a:endParaRPr lang="en-US" sz="1800" b="1" dirty="0">
              <a:effectLst/>
              <a:latin typeface="Times New Roman" panose="02020603050405020304" pitchFamily="18" charset="0"/>
              <a:ea typeface="Calibri" panose="020F0502020204030204" pitchFamily="34" charset="0"/>
              <a:cs typeface="Times New Roman" panose="02020603050405020304" pitchFamily="18" charset="0"/>
            </a:endParaRPr>
          </a:p>
          <a:p>
            <a:pPr algn="l"/>
            <a:endParaRPr lang="en-US" sz="1800" b="1" dirty="0">
              <a:latin typeface="Times New Roman" panose="02020603050405020304" pitchFamily="18" charset="0"/>
              <a:ea typeface="Calibri" panose="020F0502020204030204" pitchFamily="34" charset="0"/>
              <a:cs typeface="Times New Roman" panose="02020603050405020304" pitchFamily="18" charset="0"/>
            </a:endParaRPr>
          </a:p>
          <a:p>
            <a:pPr algn="l"/>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Dirty, brutal war</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of Russia against Ukraine.</a:t>
            </a:r>
            <a:endParaRPr lang="ru-UA" sz="1800" dirty="0">
              <a:effectLst/>
              <a:latin typeface="Calibri" panose="020F0502020204030204" pitchFamily="34" charset="0"/>
              <a:ea typeface="Calibri" panose="020F0502020204030204" pitchFamily="34" charset="0"/>
              <a:cs typeface="Times New Roman" panose="02020603050405020304" pitchFamily="18" charset="0"/>
            </a:endParaRPr>
          </a:p>
          <a:p>
            <a:pPr algn="l"/>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Aggressive invasion, genocide, killings, torturing, raping civil population – </a:t>
            </a:r>
          </a:p>
          <a:p>
            <a:pPr algn="l"/>
            <a:r>
              <a:rPr lang="en-US" sz="1800" dirty="0">
                <a:effectLst/>
                <a:latin typeface="Times New Roman" panose="02020603050405020304" pitchFamily="18" charset="0"/>
                <a:ea typeface="Calibri" panose="020F0502020204030204" pitchFamily="34" charset="0"/>
                <a:cs typeface="Times New Roman" panose="02020603050405020304" pitchFamily="18" charset="0"/>
              </a:rPr>
              <a:t>genocide and environmental degradation as a part of it – ecocide.</a:t>
            </a:r>
            <a:endParaRPr lang="ru-UA" sz="1800" dirty="0">
              <a:effectLst/>
              <a:latin typeface="Calibri" panose="020F0502020204030204" pitchFamily="34" charset="0"/>
              <a:ea typeface="Calibri" panose="020F0502020204030204" pitchFamily="34" charset="0"/>
              <a:cs typeface="Times New Roman" panose="02020603050405020304" pitchFamily="18" charset="0"/>
            </a:endParaRPr>
          </a:p>
          <a:p>
            <a:pPr algn="l"/>
            <a:r>
              <a:rPr lang="en-US" sz="1800" dirty="0">
                <a:effectLst/>
                <a:latin typeface="Times New Roman" panose="02020603050405020304" pitchFamily="18" charset="0"/>
                <a:ea typeface="Calibri" panose="020F0502020204030204" pitchFamily="34" charset="0"/>
                <a:cs typeface="Times New Roman" panose="02020603050405020304" pitchFamily="18" charset="0"/>
              </a:rPr>
              <a:t>Civil targets as the main target of the Russian hostilities in Ukraine.</a:t>
            </a:r>
            <a:endParaRPr lang="ru-UA" sz="1800" dirty="0">
              <a:effectLst/>
              <a:latin typeface="Calibri" panose="020F0502020204030204" pitchFamily="34" charset="0"/>
              <a:ea typeface="Calibri" panose="020F0502020204030204" pitchFamily="34" charset="0"/>
              <a:cs typeface="Times New Roman" panose="02020603050405020304" pitchFamily="18" charset="0"/>
            </a:endParaRPr>
          </a:p>
          <a:p>
            <a:pPr algn="l"/>
            <a:r>
              <a:rPr lang="en-US" sz="1800" dirty="0">
                <a:effectLst/>
                <a:latin typeface="Times New Roman" panose="02020603050405020304" pitchFamily="18" charset="0"/>
                <a:ea typeface="Calibri" panose="020F0502020204030204" pitchFamily="34" charset="0"/>
              </a:rPr>
              <a:t>To destroy industrial and developmental potential of Ukraine.</a:t>
            </a:r>
          </a:p>
          <a:p>
            <a:pPr algn="l"/>
            <a:r>
              <a:rPr lang="en-GB" sz="1800" dirty="0">
                <a:solidFill>
                  <a:srgbClr val="333333"/>
                </a:solidFill>
                <a:effectLst/>
                <a:latin typeface="Times New Roman" panose="02020603050405020304" pitchFamily="18" charset="0"/>
                <a:ea typeface="Calibri" panose="020F0502020204030204" pitchFamily="34" charset="0"/>
              </a:rPr>
              <a:t>Ukraine is replete with chemical plants and storage facilities, oil depots, </a:t>
            </a:r>
          </a:p>
          <a:p>
            <a:pPr algn="l"/>
            <a:r>
              <a:rPr lang="en-GB" sz="1800" dirty="0">
                <a:solidFill>
                  <a:srgbClr val="333333"/>
                </a:solidFill>
                <a:effectLst/>
                <a:latin typeface="Times New Roman" panose="02020603050405020304" pitchFamily="18" charset="0"/>
                <a:ea typeface="Calibri" panose="020F0502020204030204" pitchFamily="34" charset="0"/>
              </a:rPr>
              <a:t>coal mines, gas lines and other industrial sites, </a:t>
            </a:r>
          </a:p>
          <a:p>
            <a:pPr algn="l"/>
            <a:r>
              <a:rPr lang="en-GB" sz="1800" dirty="0">
                <a:solidFill>
                  <a:srgbClr val="333333"/>
                </a:solidFill>
                <a:effectLst/>
                <a:latin typeface="Times New Roman" panose="02020603050405020304" pitchFamily="18" charset="0"/>
                <a:ea typeface="Calibri" panose="020F0502020204030204" pitchFamily="34" charset="0"/>
              </a:rPr>
              <a:t>which could </a:t>
            </a:r>
            <a:r>
              <a:rPr lang="en-GB" sz="1800" b="1" dirty="0">
                <a:solidFill>
                  <a:srgbClr val="333333"/>
                </a:solidFill>
                <a:effectLst/>
                <a:latin typeface="Times New Roman" panose="02020603050405020304" pitchFamily="18" charset="0"/>
                <a:ea typeface="Calibri" panose="020F0502020204030204" pitchFamily="34" charset="0"/>
              </a:rPr>
              <a:t>release enormous amounts of pollution if damaged</a:t>
            </a:r>
            <a:r>
              <a:rPr lang="en-GB" sz="1800" dirty="0">
                <a:solidFill>
                  <a:srgbClr val="333333"/>
                </a:solidFill>
                <a:effectLst/>
                <a:latin typeface="Times New Roman" panose="02020603050405020304" pitchFamily="18" charset="0"/>
                <a:ea typeface="Calibri" panose="020F0502020204030204" pitchFamily="34" charset="0"/>
              </a:rPr>
              <a:t>. </a:t>
            </a:r>
            <a:r>
              <a:rPr lang="en-GB" sz="1800" dirty="0">
                <a:solidFill>
                  <a:srgbClr val="000000"/>
                </a:solidFill>
                <a:effectLst/>
                <a:latin typeface="Times New Roman" panose="02020603050405020304" pitchFamily="18" charset="0"/>
                <a:ea typeface="Calibri" panose="020F0502020204030204" pitchFamily="34" charset="0"/>
              </a:rPr>
              <a:t>Multiple has been already hit!</a:t>
            </a:r>
          </a:p>
          <a:p>
            <a:pPr algn="l"/>
            <a:endParaRPr lang="en-US" sz="1800" dirty="0">
              <a:solidFill>
                <a:schemeClr val="accent1">
                  <a:lumMod val="50000"/>
                </a:schemeClr>
              </a:solidFill>
              <a:latin typeface="Times New Roman" panose="02020603050405020304" pitchFamily="18" charset="0"/>
            </a:endParaRPr>
          </a:p>
          <a:p>
            <a:pPr algn="l"/>
            <a:endParaRPr lang="en-US" sz="1400" dirty="0">
              <a:solidFill>
                <a:schemeClr val="accent1">
                  <a:lumMod val="50000"/>
                </a:schemeClr>
              </a:solidFill>
              <a:latin typeface="Century Gothic" panose="020B0502020202020204" pitchFamily="34" charset="0"/>
            </a:endParaRPr>
          </a:p>
        </p:txBody>
      </p:sp>
      <p:cxnSp>
        <p:nvCxnSpPr>
          <p:cNvPr id="13" name="Straight Connector 12">
            <a:extLst>
              <a:ext uri="{FF2B5EF4-FFF2-40B4-BE49-F238E27FC236}">
                <a16:creationId xmlns:a16="http://schemas.microsoft.com/office/drawing/2014/main" id="{E835B34E-C2CF-9149-AF5B-D5E9DEAF863D}"/>
              </a:ext>
            </a:extLst>
          </p:cNvPr>
          <p:cNvCxnSpPr/>
          <p:nvPr/>
        </p:nvCxnSpPr>
        <p:spPr>
          <a:xfrm flipH="1">
            <a:off x="0" y="1046470"/>
            <a:ext cx="12192000" cy="0"/>
          </a:xfrm>
          <a:prstGeom prst="line">
            <a:avLst/>
          </a:prstGeom>
          <a:ln w="19050">
            <a:solidFill>
              <a:srgbClr val="002169"/>
            </a:solidFill>
          </a:ln>
        </p:spPr>
        <p:style>
          <a:lnRef idx="3">
            <a:schemeClr val="accent1"/>
          </a:lnRef>
          <a:fillRef idx="0">
            <a:schemeClr val="accent1"/>
          </a:fillRef>
          <a:effectRef idx="2">
            <a:schemeClr val="accent1"/>
          </a:effectRef>
          <a:fontRef idx="minor">
            <a:schemeClr val="tx1"/>
          </a:fontRef>
        </p:style>
      </p:cxnSp>
      <p:pic>
        <p:nvPicPr>
          <p:cNvPr id="10" name="Picture 9">
            <a:extLst>
              <a:ext uri="{FF2B5EF4-FFF2-40B4-BE49-F238E27FC236}">
                <a16:creationId xmlns:a16="http://schemas.microsoft.com/office/drawing/2014/main" id="{8DAF1A2A-09FF-DF45-B98F-D1AB6EC07043}"/>
              </a:ext>
            </a:extLst>
          </p:cNvPr>
          <p:cNvPicPr>
            <a:picLocks noChangeAspect="1"/>
          </p:cNvPicPr>
          <p:nvPr/>
        </p:nvPicPr>
        <p:blipFill>
          <a:blip r:embed="rId2"/>
          <a:stretch>
            <a:fillRect/>
          </a:stretch>
        </p:blipFill>
        <p:spPr>
          <a:xfrm>
            <a:off x="9795099" y="262587"/>
            <a:ext cx="810812" cy="540000"/>
          </a:xfrm>
          <a:prstGeom prst="rect">
            <a:avLst/>
          </a:prstGeom>
        </p:spPr>
      </p:pic>
      <p:pic>
        <p:nvPicPr>
          <p:cNvPr id="11" name="Picture 10">
            <a:extLst>
              <a:ext uri="{FF2B5EF4-FFF2-40B4-BE49-F238E27FC236}">
                <a16:creationId xmlns:a16="http://schemas.microsoft.com/office/drawing/2014/main" id="{23E6BC49-2258-8342-B6C6-9515A10A896C}"/>
              </a:ext>
            </a:extLst>
          </p:cNvPr>
          <p:cNvPicPr>
            <a:picLocks noChangeAspect="1"/>
          </p:cNvPicPr>
          <p:nvPr/>
        </p:nvPicPr>
        <p:blipFill rotWithShape="1">
          <a:blip r:embed="rId3"/>
          <a:srcRect l="5357" t="3383" r="4392" b="3383"/>
          <a:stretch/>
        </p:blipFill>
        <p:spPr>
          <a:xfrm>
            <a:off x="11337135" y="262601"/>
            <a:ext cx="522731" cy="540000"/>
          </a:xfrm>
          <a:prstGeom prst="rect">
            <a:avLst/>
          </a:prstGeom>
        </p:spPr>
      </p:pic>
      <p:pic>
        <p:nvPicPr>
          <p:cNvPr id="12" name="Picture 11">
            <a:extLst>
              <a:ext uri="{FF2B5EF4-FFF2-40B4-BE49-F238E27FC236}">
                <a16:creationId xmlns:a16="http://schemas.microsoft.com/office/drawing/2014/main" id="{A3D9878D-8310-0B41-B10C-C544A8D7B78D}"/>
              </a:ext>
            </a:extLst>
          </p:cNvPr>
          <p:cNvPicPr>
            <a:picLocks noChangeAspect="1"/>
          </p:cNvPicPr>
          <p:nvPr/>
        </p:nvPicPr>
        <p:blipFill>
          <a:blip r:embed="rId4"/>
          <a:stretch>
            <a:fillRect/>
          </a:stretch>
        </p:blipFill>
        <p:spPr>
          <a:xfrm>
            <a:off x="10701523" y="262587"/>
            <a:ext cx="540000" cy="540000"/>
          </a:xfrm>
          <a:prstGeom prst="rect">
            <a:avLst/>
          </a:prstGeom>
        </p:spPr>
      </p:pic>
      <p:pic>
        <p:nvPicPr>
          <p:cNvPr id="15" name="Рисунок 14" descr="Smoke rose from Odesa, Ukraine, after shelling this month.">
            <a:extLst>
              <a:ext uri="{FF2B5EF4-FFF2-40B4-BE49-F238E27FC236}">
                <a16:creationId xmlns:a16="http://schemas.microsoft.com/office/drawing/2014/main" id="{AA14F0EB-833F-4DEF-9AE5-A3E8A757C120}"/>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7362093" y="1054285"/>
            <a:ext cx="4681414" cy="2822146"/>
          </a:xfrm>
          <a:prstGeom prst="rect">
            <a:avLst/>
          </a:prstGeom>
          <a:noFill/>
          <a:ln>
            <a:noFill/>
          </a:ln>
        </p:spPr>
      </p:pic>
    </p:spTree>
    <p:extLst>
      <p:ext uri="{BB962C8B-B14F-4D97-AF65-F5344CB8AC3E}">
        <p14:creationId xmlns:p14="http://schemas.microsoft.com/office/powerpoint/2010/main" val="25019910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89CFB7-3ECF-9E40-8E78-91FEA1C3A070}"/>
              </a:ext>
            </a:extLst>
          </p:cNvPr>
          <p:cNvSpPr>
            <a:spLocks noGrp="1"/>
          </p:cNvSpPr>
          <p:nvPr>
            <p:ph type="ctrTitle"/>
          </p:nvPr>
        </p:nvSpPr>
        <p:spPr>
          <a:xfrm>
            <a:off x="171931" y="270499"/>
            <a:ext cx="9154949" cy="663674"/>
          </a:xfrm>
        </p:spPr>
        <p:txBody>
          <a:bodyPr>
            <a:normAutofit/>
          </a:bodyPr>
          <a:lstStyle/>
          <a:p>
            <a:pPr algn="l"/>
            <a:r>
              <a:rPr lang="en-US" sz="2000" dirty="0">
                <a:solidFill>
                  <a:srgbClr val="002169"/>
                </a:solidFill>
                <a:latin typeface="Century Gothic" panose="020B0502020202020204" pitchFamily="34" charset="0"/>
                <a:ea typeface="Palatino" pitchFamily="2" charset="77"/>
              </a:rPr>
              <a:t>Dirty War of Russia</a:t>
            </a:r>
          </a:p>
        </p:txBody>
      </p:sp>
      <p:sp>
        <p:nvSpPr>
          <p:cNvPr id="3" name="Subtitle 2">
            <a:extLst>
              <a:ext uri="{FF2B5EF4-FFF2-40B4-BE49-F238E27FC236}">
                <a16:creationId xmlns:a16="http://schemas.microsoft.com/office/drawing/2014/main" id="{AD9140A9-3DB3-3249-A155-B1DDA5354432}"/>
              </a:ext>
            </a:extLst>
          </p:cNvPr>
          <p:cNvSpPr>
            <a:spLocks noGrp="1"/>
          </p:cNvSpPr>
          <p:nvPr>
            <p:ph type="subTitle" idx="1"/>
          </p:nvPr>
        </p:nvSpPr>
        <p:spPr>
          <a:xfrm>
            <a:off x="476739" y="1602154"/>
            <a:ext cx="11285416" cy="5056551"/>
          </a:xfrm>
        </p:spPr>
        <p:txBody>
          <a:bodyPr>
            <a:normAutofit/>
          </a:bodyPr>
          <a:lstStyle/>
          <a:p>
            <a:pPr algn="just"/>
            <a:r>
              <a:rPr lang="en-GB" sz="28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Why Environment matters </a:t>
            </a:r>
            <a:r>
              <a:rPr lang="en-GB" sz="2000" dirty="0">
                <a:effectLst/>
                <a:latin typeface="Times New Roman" panose="02020603050405020304" pitchFamily="18" charset="0"/>
                <a:ea typeface="Calibri" panose="020F0502020204030204" pitchFamily="34" charset="0"/>
                <a:cs typeface="Times New Roman" panose="02020603050405020304" pitchFamily="18" charset="0"/>
              </a:rPr>
              <a:t>while it considered to be secondary issue during conflicts</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p>
          <a:p>
            <a:pPr algn="just"/>
            <a:endParaRPr lang="en-US" sz="2000" dirty="0">
              <a:latin typeface="Times New Roman" panose="02020603050405020304" pitchFamily="18" charset="0"/>
              <a:ea typeface="Calibri" panose="020F0502020204030204" pitchFamily="34" charset="0"/>
              <a:cs typeface="Times New Roman" panose="02020603050405020304" pitchFamily="18" charset="0"/>
            </a:endParaRPr>
          </a:p>
          <a:p>
            <a:pPr marL="342900" indent="-342900" algn="just">
              <a:buFont typeface="Arial" panose="020B0604020202020204" pitchFamily="34" charset="0"/>
              <a:buChar char="•"/>
            </a:pP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pollution </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of air, water, lands, fires, deforestation, destruction of eco systems – </a:t>
            </a: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respiratory system </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as coronavirus crisis demonstrated matters, cardiovascular illness;</a:t>
            </a:r>
          </a:p>
          <a:p>
            <a:pPr marL="342900" indent="-342900" algn="just">
              <a:buFont typeface="Arial" panose="020B0604020202020204" pitchFamily="34" charset="0"/>
              <a:buChar char="•"/>
            </a:pP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economic destruction </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(45% of Ukraine’s GDP, 75% of industry), secondary – </a:t>
            </a: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overstress on European countries (displaced persons), transboundary effects</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2000" dirty="0">
              <a:latin typeface="Times New Roman" panose="02020603050405020304" pitchFamily="18" charset="0"/>
              <a:ea typeface="Calibri" panose="020F0502020204030204" pitchFamily="34" charset="0"/>
              <a:cs typeface="Times New Roman" panose="02020603050405020304" pitchFamily="18" charset="0"/>
            </a:endParaRPr>
          </a:p>
          <a:p>
            <a:pPr marL="342900" indent="-342900" algn="just">
              <a:buFont typeface="Arial" panose="020B0604020202020204" pitchFamily="34" charset="0"/>
              <a:buChar char="•"/>
            </a:pPr>
            <a:r>
              <a:rPr lang="en-US" sz="2000" dirty="0">
                <a:solidFill>
                  <a:srgbClr val="333333"/>
                </a:solidFill>
                <a:effectLst/>
                <a:latin typeface="Times New Roman" panose="02020603050405020304" pitchFamily="18" charset="0"/>
                <a:ea typeface="Calibri" panose="020F0502020204030204" pitchFamily="34" charset="0"/>
                <a:cs typeface="Times New Roman" panose="02020603050405020304" pitchFamily="18" charset="0"/>
              </a:rPr>
              <a:t>Reports from the ground, and research on previous armed conflicts, suggest that the ecological impact of the conflict could be profound. </a:t>
            </a:r>
            <a:r>
              <a:rPr lang="en-US" sz="2000" b="1" dirty="0">
                <a:solidFill>
                  <a:srgbClr val="333333"/>
                </a:solidFill>
                <a:effectLst/>
                <a:latin typeface="Times New Roman" panose="02020603050405020304" pitchFamily="18" charset="0"/>
                <a:ea typeface="Calibri" panose="020F0502020204030204" pitchFamily="34" charset="0"/>
                <a:cs typeface="Times New Roman" panose="02020603050405020304" pitchFamily="18" charset="0"/>
              </a:rPr>
              <a:t>Wars destroy habitats, kill wildlife, generate pollution and remake ecosystems entirely, with consequences that ripple through the decades</a:t>
            </a:r>
            <a:r>
              <a:rPr lang="en-US" sz="2000" dirty="0">
                <a:solidFill>
                  <a:srgbClr val="333333"/>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000" dirty="0">
              <a:latin typeface="Times New Roman" panose="02020603050405020304" pitchFamily="18" charset="0"/>
              <a:ea typeface="Calibri" panose="020F0502020204030204" pitchFamily="34" charset="0"/>
              <a:cs typeface="Times New Roman" panose="02020603050405020304" pitchFamily="18" charset="0"/>
            </a:endParaRPr>
          </a:p>
          <a:p>
            <a:pPr marL="342900" indent="-342900" algn="just">
              <a:buFont typeface="Arial" panose="020B0604020202020204" pitchFamily="34" charset="0"/>
              <a:buChar char="•"/>
            </a:pPr>
            <a:r>
              <a:rPr lang="en-US" sz="2000" dirty="0">
                <a:solidFill>
                  <a:srgbClr val="333333"/>
                </a:solidFill>
                <a:effectLst/>
                <a:latin typeface="Times New Roman" panose="02020603050405020304" pitchFamily="18" charset="0"/>
                <a:ea typeface="Calibri" panose="020F0502020204030204" pitchFamily="34" charset="0"/>
                <a:cs typeface="Times New Roman" panose="02020603050405020304" pitchFamily="18" charset="0"/>
              </a:rPr>
              <a:t>Russian troops have already entered, or conducted military operations in, </a:t>
            </a:r>
            <a:r>
              <a:rPr lang="en-US" sz="2000" b="1" dirty="0">
                <a:solidFill>
                  <a:srgbClr val="333333"/>
                </a:solidFill>
                <a:effectLst/>
                <a:latin typeface="Times New Roman" panose="02020603050405020304" pitchFamily="18" charset="0"/>
                <a:ea typeface="Calibri" panose="020F0502020204030204" pitchFamily="34" charset="0"/>
                <a:cs typeface="Times New Roman" panose="02020603050405020304" pitchFamily="18" charset="0"/>
              </a:rPr>
              <a:t>more than one-third of the nation’s protected natural areas</a:t>
            </a: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 their ecosystems and species are vulnerable</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a:t>
            </a:r>
          </a:p>
          <a:p>
            <a:pPr marL="342900" indent="-342900" algn="just">
              <a:buFont typeface="Arial" panose="020B0604020202020204" pitchFamily="34" charset="0"/>
              <a:buChar char="•"/>
            </a:pPr>
            <a:r>
              <a:rPr lang="en-GB" sz="2000" dirty="0">
                <a:solidFill>
                  <a:srgbClr val="333333"/>
                </a:solidFill>
                <a:effectLst/>
                <a:latin typeface="Times New Roman" panose="02020603050405020304" pitchFamily="18" charset="0"/>
                <a:ea typeface="Calibri" panose="020F0502020204030204" pitchFamily="34" charset="0"/>
                <a:cs typeface="Times New Roman" panose="02020603050405020304" pitchFamily="18" charset="0"/>
              </a:rPr>
              <a:t>The long-term environmental impacts of war</a:t>
            </a:r>
            <a:r>
              <a:rPr lang="ru-UA"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a:latin typeface="Times New Roman" panose="02020603050405020304" pitchFamily="18" charset="0"/>
                <a:ea typeface="Calibri" panose="020F0502020204030204" pitchFamily="34" charset="0"/>
                <a:cs typeface="Times New Roman" panose="02020603050405020304" pitchFamily="18" charset="0"/>
              </a:rPr>
              <a:t>w</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ars often cause </a:t>
            </a: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economic and food insecurity</a:t>
            </a:r>
            <a:r>
              <a:rPr lang="en-US" sz="2000" dirty="0">
                <a:latin typeface="Times New Roman" panose="02020603050405020304" pitchFamily="18" charset="0"/>
                <a:ea typeface="Calibri" panose="020F0502020204030204" pitchFamily="34" charset="0"/>
                <a:cs typeface="Times New Roman" panose="02020603050405020304" pitchFamily="18" charset="0"/>
              </a:rPr>
              <a:t>,</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social instability, institutional responds.</a:t>
            </a:r>
          </a:p>
          <a:p>
            <a:pPr marL="342900" indent="-342900" algn="just">
              <a:buFont typeface="Arial" panose="020B0604020202020204" pitchFamily="34" charset="0"/>
              <a:buChar char="•"/>
            </a:pPr>
            <a:endParaRPr lang="en-GB" sz="2000" dirty="0">
              <a:solidFill>
                <a:srgbClr val="333333"/>
              </a:solidFill>
              <a:effectLst/>
              <a:latin typeface="Times New Roman" panose="02020603050405020304" pitchFamily="18" charset="0"/>
              <a:ea typeface="Calibri" panose="020F0502020204030204" pitchFamily="34" charset="0"/>
            </a:endParaRPr>
          </a:p>
          <a:p>
            <a:pPr marL="342900" indent="-342900" algn="l">
              <a:buFont typeface="Arial" panose="020B0604020202020204" pitchFamily="34" charset="0"/>
              <a:buChar char="•"/>
            </a:pPr>
            <a:endParaRPr lang="en-US" dirty="0">
              <a:solidFill>
                <a:schemeClr val="accent1">
                  <a:lumMod val="50000"/>
                </a:schemeClr>
              </a:solidFill>
              <a:latin typeface="Century Gothic" panose="020B0502020202020204" pitchFamily="34" charset="0"/>
            </a:endParaRPr>
          </a:p>
        </p:txBody>
      </p:sp>
      <p:cxnSp>
        <p:nvCxnSpPr>
          <p:cNvPr id="13" name="Straight Connector 12">
            <a:extLst>
              <a:ext uri="{FF2B5EF4-FFF2-40B4-BE49-F238E27FC236}">
                <a16:creationId xmlns:a16="http://schemas.microsoft.com/office/drawing/2014/main" id="{E835B34E-C2CF-9149-AF5B-D5E9DEAF863D}"/>
              </a:ext>
            </a:extLst>
          </p:cNvPr>
          <p:cNvCxnSpPr/>
          <p:nvPr/>
        </p:nvCxnSpPr>
        <p:spPr>
          <a:xfrm flipH="1">
            <a:off x="0" y="1046470"/>
            <a:ext cx="12192000" cy="0"/>
          </a:xfrm>
          <a:prstGeom prst="line">
            <a:avLst/>
          </a:prstGeom>
          <a:ln w="19050">
            <a:solidFill>
              <a:srgbClr val="002169"/>
            </a:solidFill>
          </a:ln>
        </p:spPr>
        <p:style>
          <a:lnRef idx="3">
            <a:schemeClr val="accent1"/>
          </a:lnRef>
          <a:fillRef idx="0">
            <a:schemeClr val="accent1"/>
          </a:fillRef>
          <a:effectRef idx="2">
            <a:schemeClr val="accent1"/>
          </a:effectRef>
          <a:fontRef idx="minor">
            <a:schemeClr val="tx1"/>
          </a:fontRef>
        </p:style>
      </p:cxnSp>
      <p:pic>
        <p:nvPicPr>
          <p:cNvPr id="9" name="Picture 8">
            <a:extLst>
              <a:ext uri="{FF2B5EF4-FFF2-40B4-BE49-F238E27FC236}">
                <a16:creationId xmlns:a16="http://schemas.microsoft.com/office/drawing/2014/main" id="{01D71EFA-9905-754F-AE0D-E3A9557E1BDE}"/>
              </a:ext>
            </a:extLst>
          </p:cNvPr>
          <p:cNvPicPr>
            <a:picLocks noChangeAspect="1"/>
          </p:cNvPicPr>
          <p:nvPr/>
        </p:nvPicPr>
        <p:blipFill>
          <a:blip r:embed="rId2"/>
          <a:stretch>
            <a:fillRect/>
          </a:stretch>
        </p:blipFill>
        <p:spPr>
          <a:xfrm>
            <a:off x="9795099" y="262587"/>
            <a:ext cx="810812" cy="540000"/>
          </a:xfrm>
          <a:prstGeom prst="rect">
            <a:avLst/>
          </a:prstGeom>
        </p:spPr>
      </p:pic>
      <p:pic>
        <p:nvPicPr>
          <p:cNvPr id="11" name="Picture 10">
            <a:extLst>
              <a:ext uri="{FF2B5EF4-FFF2-40B4-BE49-F238E27FC236}">
                <a16:creationId xmlns:a16="http://schemas.microsoft.com/office/drawing/2014/main" id="{E37E90DB-924B-0A4B-A25F-88C166A4DAB9}"/>
              </a:ext>
            </a:extLst>
          </p:cNvPr>
          <p:cNvPicPr>
            <a:picLocks noChangeAspect="1"/>
          </p:cNvPicPr>
          <p:nvPr/>
        </p:nvPicPr>
        <p:blipFill rotWithShape="1">
          <a:blip r:embed="rId3"/>
          <a:srcRect l="5357" t="3383" r="4392" b="3383"/>
          <a:stretch/>
        </p:blipFill>
        <p:spPr>
          <a:xfrm>
            <a:off x="11337135" y="262601"/>
            <a:ext cx="522731" cy="540000"/>
          </a:xfrm>
          <a:prstGeom prst="rect">
            <a:avLst/>
          </a:prstGeom>
        </p:spPr>
      </p:pic>
      <p:pic>
        <p:nvPicPr>
          <p:cNvPr id="15" name="Picture 14">
            <a:extLst>
              <a:ext uri="{FF2B5EF4-FFF2-40B4-BE49-F238E27FC236}">
                <a16:creationId xmlns:a16="http://schemas.microsoft.com/office/drawing/2014/main" id="{45E610AE-97FC-1949-ABC3-79AC2281B837}"/>
              </a:ext>
            </a:extLst>
          </p:cNvPr>
          <p:cNvPicPr>
            <a:picLocks noChangeAspect="1"/>
          </p:cNvPicPr>
          <p:nvPr/>
        </p:nvPicPr>
        <p:blipFill>
          <a:blip r:embed="rId4"/>
          <a:stretch>
            <a:fillRect/>
          </a:stretch>
        </p:blipFill>
        <p:spPr>
          <a:xfrm>
            <a:off x="10701523" y="262587"/>
            <a:ext cx="540000" cy="540000"/>
          </a:xfrm>
          <a:prstGeom prst="rect">
            <a:avLst/>
          </a:prstGeom>
        </p:spPr>
      </p:pic>
    </p:spTree>
    <p:extLst>
      <p:ext uri="{BB962C8B-B14F-4D97-AF65-F5344CB8AC3E}">
        <p14:creationId xmlns:p14="http://schemas.microsoft.com/office/powerpoint/2010/main" val="40686228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89CFB7-3ECF-9E40-8E78-91FEA1C3A070}"/>
              </a:ext>
            </a:extLst>
          </p:cNvPr>
          <p:cNvSpPr>
            <a:spLocks noGrp="1"/>
          </p:cNvSpPr>
          <p:nvPr>
            <p:ph type="ctrTitle"/>
          </p:nvPr>
        </p:nvSpPr>
        <p:spPr>
          <a:xfrm>
            <a:off x="171931" y="270499"/>
            <a:ext cx="9154949" cy="663674"/>
          </a:xfrm>
        </p:spPr>
        <p:txBody>
          <a:bodyPr>
            <a:normAutofit/>
          </a:bodyPr>
          <a:lstStyle/>
          <a:p>
            <a:pPr algn="l"/>
            <a:r>
              <a:rPr lang="en-US" sz="2000" dirty="0">
                <a:solidFill>
                  <a:srgbClr val="002169"/>
                </a:solidFill>
                <a:latin typeface="Century Gothic" panose="020B0502020202020204" pitchFamily="34" charset="0"/>
                <a:ea typeface="Palatino" pitchFamily="2" charset="77"/>
              </a:rPr>
              <a:t>Dirty war of Russia</a:t>
            </a:r>
          </a:p>
        </p:txBody>
      </p:sp>
      <p:sp>
        <p:nvSpPr>
          <p:cNvPr id="3" name="Subtitle 2">
            <a:extLst>
              <a:ext uri="{FF2B5EF4-FFF2-40B4-BE49-F238E27FC236}">
                <a16:creationId xmlns:a16="http://schemas.microsoft.com/office/drawing/2014/main" id="{AD9140A9-3DB3-3249-A155-B1DDA5354432}"/>
              </a:ext>
            </a:extLst>
          </p:cNvPr>
          <p:cNvSpPr>
            <a:spLocks noGrp="1"/>
          </p:cNvSpPr>
          <p:nvPr>
            <p:ph type="subTitle" idx="1"/>
          </p:nvPr>
        </p:nvSpPr>
        <p:spPr>
          <a:xfrm>
            <a:off x="384202" y="1178042"/>
            <a:ext cx="11807798" cy="5480661"/>
          </a:xfrm>
        </p:spPr>
        <p:txBody>
          <a:bodyPr>
            <a:normAutofit/>
          </a:bodyPr>
          <a:lstStyle/>
          <a:p>
            <a:r>
              <a:rPr lang="en-GB" sz="2800" dirty="0">
                <a:solidFill>
                  <a:schemeClr val="tx2"/>
                </a:solidFill>
                <a:latin typeface="Times New Roman" panose="02020603050405020304" pitchFamily="18" charset="0"/>
                <a:ea typeface="Calibri" panose="020F0502020204030204" pitchFamily="34" charset="0"/>
                <a:cs typeface="Times New Roman" panose="02020603050405020304" pitchFamily="18" charset="0"/>
              </a:rPr>
              <a:t>Lessons learned / </a:t>
            </a:r>
            <a:r>
              <a:rPr lang="en-US" sz="280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Environment risks and opportunities </a:t>
            </a:r>
          </a:p>
          <a:p>
            <a:r>
              <a:rPr lang="en-US" sz="280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DURING the war and POST-WAR recovery.</a:t>
            </a:r>
          </a:p>
          <a:p>
            <a:pPr algn="just"/>
            <a:endParaRPr lang="ru-UA" sz="2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UA" sz="1800" dirty="0">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13" name="Straight Connector 12">
            <a:extLst>
              <a:ext uri="{FF2B5EF4-FFF2-40B4-BE49-F238E27FC236}">
                <a16:creationId xmlns:a16="http://schemas.microsoft.com/office/drawing/2014/main" id="{E835B34E-C2CF-9149-AF5B-D5E9DEAF863D}"/>
              </a:ext>
            </a:extLst>
          </p:cNvPr>
          <p:cNvCxnSpPr/>
          <p:nvPr/>
        </p:nvCxnSpPr>
        <p:spPr>
          <a:xfrm flipH="1">
            <a:off x="0" y="1046470"/>
            <a:ext cx="12192000" cy="0"/>
          </a:xfrm>
          <a:prstGeom prst="line">
            <a:avLst/>
          </a:prstGeom>
          <a:ln w="19050">
            <a:solidFill>
              <a:srgbClr val="002169"/>
            </a:solidFill>
          </a:ln>
        </p:spPr>
        <p:style>
          <a:lnRef idx="3">
            <a:schemeClr val="accent1"/>
          </a:lnRef>
          <a:fillRef idx="0">
            <a:schemeClr val="accent1"/>
          </a:fillRef>
          <a:effectRef idx="2">
            <a:schemeClr val="accent1"/>
          </a:effectRef>
          <a:fontRef idx="minor">
            <a:schemeClr val="tx1"/>
          </a:fontRef>
        </p:style>
      </p:cxnSp>
      <p:pic>
        <p:nvPicPr>
          <p:cNvPr id="9" name="Picture 8">
            <a:extLst>
              <a:ext uri="{FF2B5EF4-FFF2-40B4-BE49-F238E27FC236}">
                <a16:creationId xmlns:a16="http://schemas.microsoft.com/office/drawing/2014/main" id="{01D71EFA-9905-754F-AE0D-E3A9557E1BDE}"/>
              </a:ext>
            </a:extLst>
          </p:cNvPr>
          <p:cNvPicPr>
            <a:picLocks noChangeAspect="1"/>
          </p:cNvPicPr>
          <p:nvPr/>
        </p:nvPicPr>
        <p:blipFill>
          <a:blip r:embed="rId2"/>
          <a:stretch>
            <a:fillRect/>
          </a:stretch>
        </p:blipFill>
        <p:spPr>
          <a:xfrm>
            <a:off x="9795099" y="262587"/>
            <a:ext cx="810812" cy="540000"/>
          </a:xfrm>
          <a:prstGeom prst="rect">
            <a:avLst/>
          </a:prstGeom>
        </p:spPr>
      </p:pic>
      <p:pic>
        <p:nvPicPr>
          <p:cNvPr id="11" name="Picture 10">
            <a:extLst>
              <a:ext uri="{FF2B5EF4-FFF2-40B4-BE49-F238E27FC236}">
                <a16:creationId xmlns:a16="http://schemas.microsoft.com/office/drawing/2014/main" id="{E37E90DB-924B-0A4B-A25F-88C166A4DAB9}"/>
              </a:ext>
            </a:extLst>
          </p:cNvPr>
          <p:cNvPicPr>
            <a:picLocks noChangeAspect="1"/>
          </p:cNvPicPr>
          <p:nvPr/>
        </p:nvPicPr>
        <p:blipFill rotWithShape="1">
          <a:blip r:embed="rId3"/>
          <a:srcRect l="5357" t="3383" r="4392" b="3383"/>
          <a:stretch/>
        </p:blipFill>
        <p:spPr>
          <a:xfrm>
            <a:off x="11337135" y="262601"/>
            <a:ext cx="522731" cy="540000"/>
          </a:xfrm>
          <a:prstGeom prst="rect">
            <a:avLst/>
          </a:prstGeom>
        </p:spPr>
      </p:pic>
      <p:pic>
        <p:nvPicPr>
          <p:cNvPr id="15" name="Picture 14">
            <a:extLst>
              <a:ext uri="{FF2B5EF4-FFF2-40B4-BE49-F238E27FC236}">
                <a16:creationId xmlns:a16="http://schemas.microsoft.com/office/drawing/2014/main" id="{45E610AE-97FC-1949-ABC3-79AC2281B837}"/>
              </a:ext>
            </a:extLst>
          </p:cNvPr>
          <p:cNvPicPr>
            <a:picLocks noChangeAspect="1"/>
          </p:cNvPicPr>
          <p:nvPr/>
        </p:nvPicPr>
        <p:blipFill>
          <a:blip r:embed="rId4"/>
          <a:stretch>
            <a:fillRect/>
          </a:stretch>
        </p:blipFill>
        <p:spPr>
          <a:xfrm>
            <a:off x="10701523" y="262587"/>
            <a:ext cx="540000" cy="540000"/>
          </a:xfrm>
          <a:prstGeom prst="rect">
            <a:avLst/>
          </a:prstGeom>
        </p:spPr>
      </p:pic>
      <p:graphicFrame>
        <p:nvGraphicFramePr>
          <p:cNvPr id="4" name="Таблица 3">
            <a:extLst>
              <a:ext uri="{FF2B5EF4-FFF2-40B4-BE49-F238E27FC236}">
                <a16:creationId xmlns:a16="http://schemas.microsoft.com/office/drawing/2014/main" id="{EE36572B-7736-4B65-BDEA-8F59D3D0F015}"/>
              </a:ext>
            </a:extLst>
          </p:cNvPr>
          <p:cNvGraphicFramePr>
            <a:graphicFrameLocks noGrp="1"/>
          </p:cNvGraphicFramePr>
          <p:nvPr>
            <p:extLst>
              <p:ext uri="{D42A27DB-BD31-4B8C-83A1-F6EECF244321}">
                <p14:modId xmlns:p14="http://schemas.microsoft.com/office/powerpoint/2010/main" val="1126908455"/>
              </p:ext>
            </p:extLst>
          </p:nvPr>
        </p:nvGraphicFramePr>
        <p:xfrm>
          <a:off x="523632" y="2086708"/>
          <a:ext cx="11488614" cy="4709258"/>
        </p:xfrm>
        <a:graphic>
          <a:graphicData uri="http://schemas.openxmlformats.org/drawingml/2006/table">
            <a:tbl>
              <a:tblPr firstRow="1" firstCol="1" bandRow="1">
                <a:tableStyleId>{5C22544A-7EE6-4342-B048-85BDC9FD1C3A}</a:tableStyleId>
              </a:tblPr>
              <a:tblGrid>
                <a:gridCol w="4670302">
                  <a:extLst>
                    <a:ext uri="{9D8B030D-6E8A-4147-A177-3AD203B41FA5}">
                      <a16:colId xmlns:a16="http://schemas.microsoft.com/office/drawing/2014/main" val="3976803773"/>
                    </a:ext>
                  </a:extLst>
                </a:gridCol>
                <a:gridCol w="3409156">
                  <a:extLst>
                    <a:ext uri="{9D8B030D-6E8A-4147-A177-3AD203B41FA5}">
                      <a16:colId xmlns:a16="http://schemas.microsoft.com/office/drawing/2014/main" val="3010775559"/>
                    </a:ext>
                  </a:extLst>
                </a:gridCol>
                <a:gridCol w="3409156">
                  <a:extLst>
                    <a:ext uri="{9D8B030D-6E8A-4147-A177-3AD203B41FA5}">
                      <a16:colId xmlns:a16="http://schemas.microsoft.com/office/drawing/2014/main" val="503498508"/>
                    </a:ext>
                  </a:extLst>
                </a:gridCol>
              </a:tblGrid>
              <a:tr h="289658">
                <a:tc>
                  <a:txBody>
                    <a:bodyPr/>
                    <a:lstStyle/>
                    <a:p>
                      <a:r>
                        <a:rPr lang="en-US" sz="1200" dirty="0">
                          <a:solidFill>
                            <a:schemeClr val="tx1"/>
                          </a:solidFill>
                          <a:effectLst/>
                        </a:rPr>
                        <a:t>Lessons learned</a:t>
                      </a:r>
                      <a:endParaRPr lang="ru-UA"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5628" marR="55628" marT="0" marB="0">
                    <a:solidFill>
                      <a:schemeClr val="accent6">
                        <a:lumMod val="40000"/>
                        <a:lumOff val="60000"/>
                      </a:schemeClr>
                    </a:solidFill>
                  </a:tcPr>
                </a:tc>
                <a:tc>
                  <a:txBody>
                    <a:bodyPr/>
                    <a:lstStyle/>
                    <a:p>
                      <a:r>
                        <a:rPr lang="en-US" sz="1200" dirty="0">
                          <a:solidFill>
                            <a:schemeClr val="tx1"/>
                          </a:solidFill>
                          <a:effectLst/>
                        </a:rPr>
                        <a:t>Risks and challenges</a:t>
                      </a:r>
                      <a:endParaRPr lang="ru-UA"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5628" marR="55628" marT="0" marB="0">
                    <a:solidFill>
                      <a:schemeClr val="accent6">
                        <a:lumMod val="20000"/>
                        <a:lumOff val="80000"/>
                      </a:schemeClr>
                    </a:solidFill>
                  </a:tcPr>
                </a:tc>
                <a:tc>
                  <a:txBody>
                    <a:bodyPr/>
                    <a:lstStyle/>
                    <a:p>
                      <a:r>
                        <a:rPr lang="en-US" sz="1200" dirty="0">
                          <a:solidFill>
                            <a:schemeClr val="tx1"/>
                          </a:solidFill>
                          <a:effectLst/>
                        </a:rPr>
                        <a:t>Opportunities/avenues for OSCE/ ideas</a:t>
                      </a:r>
                      <a:endParaRPr lang="ru-UA"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5628" marR="55628" marT="0" marB="0">
                    <a:solidFill>
                      <a:schemeClr val="accent6">
                        <a:lumMod val="40000"/>
                        <a:lumOff val="60000"/>
                      </a:schemeClr>
                    </a:solidFill>
                  </a:tcPr>
                </a:tc>
                <a:extLst>
                  <a:ext uri="{0D108BD9-81ED-4DB2-BD59-A6C34878D82A}">
                    <a16:rowId xmlns:a16="http://schemas.microsoft.com/office/drawing/2014/main" val="3841378320"/>
                  </a:ext>
                </a:extLst>
              </a:tr>
              <a:tr h="4344864">
                <a:tc>
                  <a:txBody>
                    <a:bodyPr/>
                    <a:lstStyle/>
                    <a:p>
                      <a:pPr algn="just"/>
                      <a:r>
                        <a:rPr lang="en-GB" sz="1600" b="0" baseline="0" dirty="0">
                          <a:solidFill>
                            <a:schemeClr val="tx1"/>
                          </a:solidFill>
                          <a:effectLst/>
                        </a:rPr>
                        <a:t>The focus on the new model of O</a:t>
                      </a:r>
                      <a:r>
                        <a:rPr lang="en-US" sz="1600" b="0" baseline="0" dirty="0">
                          <a:solidFill>
                            <a:schemeClr val="tx1"/>
                          </a:solidFill>
                          <a:effectLst/>
                        </a:rPr>
                        <a:t>SC</a:t>
                      </a:r>
                      <a:r>
                        <a:rPr lang="en-GB" sz="1600" b="0" baseline="0" dirty="0">
                          <a:solidFill>
                            <a:schemeClr val="tx1"/>
                          </a:solidFill>
                          <a:effectLst/>
                        </a:rPr>
                        <a:t>E security on new principles of prevention of wars and genocides ever, possible consequences for aggressor and abuser, incorporation of the green standards and requirements of development.</a:t>
                      </a:r>
                      <a:endParaRPr lang="ru-UA" sz="1600" b="0" baseline="0" dirty="0">
                        <a:solidFill>
                          <a:schemeClr val="tx1"/>
                        </a:solidFill>
                        <a:effectLst/>
                      </a:endParaRPr>
                    </a:p>
                    <a:p>
                      <a:pPr algn="just"/>
                      <a:r>
                        <a:rPr lang="en-US" sz="1600" b="0" baseline="0" dirty="0">
                          <a:solidFill>
                            <a:schemeClr val="tx1"/>
                          </a:solidFill>
                          <a:effectLst/>
                        </a:rPr>
                        <a:t> </a:t>
                      </a:r>
                      <a:endParaRPr lang="ru-UA" sz="1600" b="0" baseline="0" dirty="0">
                        <a:solidFill>
                          <a:schemeClr val="tx1"/>
                        </a:solidFill>
                        <a:effectLst/>
                      </a:endParaRPr>
                    </a:p>
                    <a:p>
                      <a:pPr algn="just"/>
                      <a:r>
                        <a:rPr lang="en-US" sz="1600" b="0" baseline="0" dirty="0">
                          <a:solidFill>
                            <a:schemeClr val="tx1"/>
                          </a:solidFill>
                          <a:effectLst/>
                        </a:rPr>
                        <a:t>The war in Ukraine as case for Russia attempting to position itself geopolitically express readiness to use massive destruction weapon / nuclear / chemical / biological with total environmental damage of transboundary / globally targeted effects.  = Huge impact on the total global environment.</a:t>
                      </a:r>
                    </a:p>
                    <a:p>
                      <a:pPr algn="just"/>
                      <a:endParaRPr lang="ru-UA" sz="1600" b="0" baseline="0" dirty="0">
                        <a:solidFill>
                          <a:schemeClr val="tx1"/>
                        </a:solidFill>
                        <a:effectLst/>
                      </a:endParaRPr>
                    </a:p>
                    <a:p>
                      <a:pPr algn="just"/>
                      <a:r>
                        <a:rPr lang="en-US" sz="1600" b="0" baseline="0" dirty="0">
                          <a:solidFill>
                            <a:schemeClr val="tx1"/>
                          </a:solidFill>
                          <a:effectLst/>
                        </a:rPr>
                        <a:t>Comprehensive security OSCE approach faces ineffectiveness and the need for refocusing on prevention, rapid monitoring and responsibility for environmental security concept within OSCE region.</a:t>
                      </a:r>
                      <a:endParaRPr lang="ru-UA" sz="1600" b="0" baseline="0" dirty="0">
                        <a:solidFill>
                          <a:schemeClr val="tx1"/>
                        </a:solidFill>
                        <a:effectLst/>
                      </a:endParaRPr>
                    </a:p>
                    <a:p>
                      <a:r>
                        <a:rPr lang="en-US" sz="900" dirty="0">
                          <a:effectLst/>
                        </a:rPr>
                        <a:t> </a:t>
                      </a:r>
                      <a:endParaRPr lang="ru-UA" sz="900" dirty="0">
                        <a:effectLst/>
                      </a:endParaRPr>
                    </a:p>
                    <a:p>
                      <a:r>
                        <a:rPr lang="uk-UA" sz="900" dirty="0">
                          <a:effectLst/>
                        </a:rPr>
                        <a:t> </a:t>
                      </a:r>
                      <a:endParaRPr lang="ru-UA"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5628" marR="55628" marT="0" marB="0">
                    <a:solidFill>
                      <a:schemeClr val="accent6">
                        <a:lumMod val="40000"/>
                        <a:lumOff val="60000"/>
                      </a:schemeClr>
                    </a:solidFill>
                  </a:tcPr>
                </a:tc>
                <a:tc>
                  <a:txBody>
                    <a:bodyPr/>
                    <a:lstStyle/>
                    <a:p>
                      <a:pPr marL="285750" indent="-285750">
                        <a:buFont typeface="Arial" panose="020B0604020202020204" pitchFamily="34" charset="0"/>
                        <a:buChar char="•"/>
                      </a:pPr>
                      <a:r>
                        <a:rPr lang="en-GB" sz="1600" dirty="0">
                          <a:effectLst/>
                        </a:rPr>
                        <a:t>Political will</a:t>
                      </a:r>
                      <a:endParaRPr lang="ru-UA" sz="1600" dirty="0">
                        <a:effectLst/>
                      </a:endParaRPr>
                    </a:p>
                    <a:p>
                      <a:pPr marL="285750" indent="-285750">
                        <a:buFont typeface="Arial" panose="020B0604020202020204" pitchFamily="34" charset="0"/>
                        <a:buChar char="•"/>
                      </a:pPr>
                      <a:r>
                        <a:rPr lang="en-GB" sz="1600" dirty="0">
                          <a:effectLst/>
                        </a:rPr>
                        <a:t>Readiness and ability of all participating state – Russia, namely, to fully implement new principles, share responsibilities.</a:t>
                      </a:r>
                      <a:endParaRPr lang="ru-U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5628" marR="55628" marT="0" marB="0">
                    <a:solidFill>
                      <a:schemeClr val="accent6">
                        <a:lumMod val="20000"/>
                        <a:lumOff val="80000"/>
                      </a:schemeClr>
                    </a:solidFill>
                  </a:tcPr>
                </a:tc>
                <a:tc>
                  <a:txBody>
                    <a:bodyPr/>
                    <a:lstStyle/>
                    <a:p>
                      <a:pPr marL="285750" indent="-285750">
                        <a:buFont typeface="Wingdings" panose="05000000000000000000" pitchFamily="2" charset="2"/>
                        <a:buChar char="Ø"/>
                      </a:pPr>
                      <a:r>
                        <a:rPr lang="en-GB" sz="1600" dirty="0">
                          <a:effectLst/>
                        </a:rPr>
                        <a:t>Search for the new role and place of Organization in new security environment.</a:t>
                      </a:r>
                    </a:p>
                    <a:p>
                      <a:pPr marL="285750" indent="-285750">
                        <a:buFont typeface="Wingdings" panose="05000000000000000000" pitchFamily="2" charset="2"/>
                        <a:buChar char="Ø"/>
                      </a:pPr>
                      <a:r>
                        <a:rPr lang="en-GB" sz="1600" b="1" dirty="0">
                          <a:effectLst/>
                        </a:rPr>
                        <a:t>Green security / </a:t>
                      </a:r>
                      <a:r>
                        <a:rPr lang="en-GB" sz="1600" b="1" dirty="0" err="1">
                          <a:effectLst/>
                        </a:rPr>
                        <a:t>environmentalization</a:t>
                      </a:r>
                      <a:r>
                        <a:rPr lang="en-GB" sz="1600" b="1" dirty="0">
                          <a:effectLst/>
                        </a:rPr>
                        <a:t> of military security</a:t>
                      </a:r>
                      <a:endParaRPr lang="ru-UA" sz="1600" dirty="0">
                        <a:effectLst/>
                      </a:endParaRPr>
                    </a:p>
                    <a:p>
                      <a:pPr marL="0" indent="0">
                        <a:buFont typeface="Wingdings" panose="05000000000000000000" pitchFamily="2" charset="2"/>
                        <a:buNone/>
                      </a:pPr>
                      <a:r>
                        <a:rPr lang="en-GB" sz="1600" dirty="0">
                          <a:effectLst/>
                        </a:rPr>
                        <a:t>For example, green taxonomy (environmental requirements incorporated into economic activity), we need a concept of so-called </a:t>
                      </a:r>
                      <a:r>
                        <a:rPr lang="en-GB" sz="1600" b="1" dirty="0">
                          <a:effectLst/>
                        </a:rPr>
                        <a:t>green security / </a:t>
                      </a:r>
                      <a:r>
                        <a:rPr lang="en-GB" sz="1600" b="1" dirty="0" err="1">
                          <a:effectLst/>
                        </a:rPr>
                        <a:t>environmentalization</a:t>
                      </a:r>
                      <a:r>
                        <a:rPr lang="en-GB" sz="1600" b="1" dirty="0">
                          <a:effectLst/>
                        </a:rPr>
                        <a:t> of military security</a:t>
                      </a:r>
                      <a:r>
                        <a:rPr lang="en-GB" sz="1600" dirty="0">
                          <a:effectLst/>
                        </a:rPr>
                        <a:t> (correlation between military and environment, standards in equipment, role of military in environmental disasters, on site fixing of environmental crimes, energy supply for military and impact on local population, defence and ecology etc.)</a:t>
                      </a:r>
                      <a:endParaRPr lang="ru-U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5628" marR="55628" marT="0" marB="0">
                    <a:solidFill>
                      <a:schemeClr val="accent6">
                        <a:lumMod val="40000"/>
                        <a:lumOff val="60000"/>
                      </a:schemeClr>
                    </a:solidFill>
                  </a:tcPr>
                </a:tc>
                <a:extLst>
                  <a:ext uri="{0D108BD9-81ED-4DB2-BD59-A6C34878D82A}">
                    <a16:rowId xmlns:a16="http://schemas.microsoft.com/office/drawing/2014/main" val="4238827100"/>
                  </a:ext>
                </a:extLst>
              </a:tr>
            </a:tbl>
          </a:graphicData>
        </a:graphic>
      </p:graphicFrame>
    </p:spTree>
    <p:extLst>
      <p:ext uri="{BB962C8B-B14F-4D97-AF65-F5344CB8AC3E}">
        <p14:creationId xmlns:p14="http://schemas.microsoft.com/office/powerpoint/2010/main" val="35637137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89CFB7-3ECF-9E40-8E78-91FEA1C3A070}"/>
              </a:ext>
            </a:extLst>
          </p:cNvPr>
          <p:cNvSpPr>
            <a:spLocks noGrp="1"/>
          </p:cNvSpPr>
          <p:nvPr>
            <p:ph type="ctrTitle"/>
          </p:nvPr>
        </p:nvSpPr>
        <p:spPr>
          <a:xfrm>
            <a:off x="171931" y="270499"/>
            <a:ext cx="9154949" cy="663674"/>
          </a:xfrm>
        </p:spPr>
        <p:txBody>
          <a:bodyPr>
            <a:normAutofit/>
          </a:bodyPr>
          <a:lstStyle/>
          <a:p>
            <a:pPr algn="l"/>
            <a:r>
              <a:rPr lang="en-US" sz="2000" dirty="0">
                <a:solidFill>
                  <a:srgbClr val="002169"/>
                </a:solidFill>
                <a:latin typeface="Century Gothic" panose="020B0502020202020204" pitchFamily="34" charset="0"/>
                <a:ea typeface="Palatino" pitchFamily="2" charset="77"/>
              </a:rPr>
              <a:t>Dirty war of Russia</a:t>
            </a:r>
          </a:p>
        </p:txBody>
      </p:sp>
      <p:sp>
        <p:nvSpPr>
          <p:cNvPr id="3" name="Subtitle 2">
            <a:extLst>
              <a:ext uri="{FF2B5EF4-FFF2-40B4-BE49-F238E27FC236}">
                <a16:creationId xmlns:a16="http://schemas.microsoft.com/office/drawing/2014/main" id="{AD9140A9-3DB3-3249-A155-B1DDA5354432}"/>
              </a:ext>
            </a:extLst>
          </p:cNvPr>
          <p:cNvSpPr>
            <a:spLocks noGrp="1"/>
          </p:cNvSpPr>
          <p:nvPr>
            <p:ph type="subTitle" idx="1"/>
          </p:nvPr>
        </p:nvSpPr>
        <p:spPr>
          <a:xfrm>
            <a:off x="384202" y="1178042"/>
            <a:ext cx="11807798" cy="5480661"/>
          </a:xfrm>
        </p:spPr>
        <p:txBody>
          <a:bodyPr>
            <a:normAutofit/>
          </a:bodyPr>
          <a:lstStyle/>
          <a:p>
            <a:pPr algn="just"/>
            <a:endParaRPr lang="ru-UA" sz="2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UA" sz="1800" dirty="0">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13" name="Straight Connector 12">
            <a:extLst>
              <a:ext uri="{FF2B5EF4-FFF2-40B4-BE49-F238E27FC236}">
                <a16:creationId xmlns:a16="http://schemas.microsoft.com/office/drawing/2014/main" id="{E835B34E-C2CF-9149-AF5B-D5E9DEAF863D}"/>
              </a:ext>
            </a:extLst>
          </p:cNvPr>
          <p:cNvCxnSpPr/>
          <p:nvPr/>
        </p:nvCxnSpPr>
        <p:spPr>
          <a:xfrm flipH="1">
            <a:off x="0" y="1046470"/>
            <a:ext cx="12192000" cy="0"/>
          </a:xfrm>
          <a:prstGeom prst="line">
            <a:avLst/>
          </a:prstGeom>
          <a:ln w="19050">
            <a:solidFill>
              <a:srgbClr val="002169"/>
            </a:solidFill>
          </a:ln>
        </p:spPr>
        <p:style>
          <a:lnRef idx="3">
            <a:schemeClr val="accent1"/>
          </a:lnRef>
          <a:fillRef idx="0">
            <a:schemeClr val="accent1"/>
          </a:fillRef>
          <a:effectRef idx="2">
            <a:schemeClr val="accent1"/>
          </a:effectRef>
          <a:fontRef idx="minor">
            <a:schemeClr val="tx1"/>
          </a:fontRef>
        </p:style>
      </p:cxnSp>
      <p:pic>
        <p:nvPicPr>
          <p:cNvPr id="9" name="Picture 8">
            <a:extLst>
              <a:ext uri="{FF2B5EF4-FFF2-40B4-BE49-F238E27FC236}">
                <a16:creationId xmlns:a16="http://schemas.microsoft.com/office/drawing/2014/main" id="{01D71EFA-9905-754F-AE0D-E3A9557E1BDE}"/>
              </a:ext>
            </a:extLst>
          </p:cNvPr>
          <p:cNvPicPr>
            <a:picLocks noChangeAspect="1"/>
          </p:cNvPicPr>
          <p:nvPr/>
        </p:nvPicPr>
        <p:blipFill>
          <a:blip r:embed="rId2"/>
          <a:stretch>
            <a:fillRect/>
          </a:stretch>
        </p:blipFill>
        <p:spPr>
          <a:xfrm>
            <a:off x="9795099" y="262587"/>
            <a:ext cx="810812" cy="540000"/>
          </a:xfrm>
          <a:prstGeom prst="rect">
            <a:avLst/>
          </a:prstGeom>
        </p:spPr>
      </p:pic>
      <p:pic>
        <p:nvPicPr>
          <p:cNvPr id="11" name="Picture 10">
            <a:extLst>
              <a:ext uri="{FF2B5EF4-FFF2-40B4-BE49-F238E27FC236}">
                <a16:creationId xmlns:a16="http://schemas.microsoft.com/office/drawing/2014/main" id="{E37E90DB-924B-0A4B-A25F-88C166A4DAB9}"/>
              </a:ext>
            </a:extLst>
          </p:cNvPr>
          <p:cNvPicPr>
            <a:picLocks noChangeAspect="1"/>
          </p:cNvPicPr>
          <p:nvPr/>
        </p:nvPicPr>
        <p:blipFill rotWithShape="1">
          <a:blip r:embed="rId3"/>
          <a:srcRect l="5357" t="3383" r="4392" b="3383"/>
          <a:stretch/>
        </p:blipFill>
        <p:spPr>
          <a:xfrm>
            <a:off x="11337135" y="262601"/>
            <a:ext cx="522731" cy="540000"/>
          </a:xfrm>
          <a:prstGeom prst="rect">
            <a:avLst/>
          </a:prstGeom>
        </p:spPr>
      </p:pic>
      <p:pic>
        <p:nvPicPr>
          <p:cNvPr id="15" name="Picture 14">
            <a:extLst>
              <a:ext uri="{FF2B5EF4-FFF2-40B4-BE49-F238E27FC236}">
                <a16:creationId xmlns:a16="http://schemas.microsoft.com/office/drawing/2014/main" id="{45E610AE-97FC-1949-ABC3-79AC2281B837}"/>
              </a:ext>
            </a:extLst>
          </p:cNvPr>
          <p:cNvPicPr>
            <a:picLocks noChangeAspect="1"/>
          </p:cNvPicPr>
          <p:nvPr/>
        </p:nvPicPr>
        <p:blipFill>
          <a:blip r:embed="rId4"/>
          <a:stretch>
            <a:fillRect/>
          </a:stretch>
        </p:blipFill>
        <p:spPr>
          <a:xfrm>
            <a:off x="10701523" y="262587"/>
            <a:ext cx="540000" cy="540000"/>
          </a:xfrm>
          <a:prstGeom prst="rect">
            <a:avLst/>
          </a:prstGeom>
        </p:spPr>
      </p:pic>
      <p:graphicFrame>
        <p:nvGraphicFramePr>
          <p:cNvPr id="4" name="Таблица 3">
            <a:extLst>
              <a:ext uri="{FF2B5EF4-FFF2-40B4-BE49-F238E27FC236}">
                <a16:creationId xmlns:a16="http://schemas.microsoft.com/office/drawing/2014/main" id="{EE36572B-7736-4B65-BDEA-8F59D3D0F015}"/>
              </a:ext>
            </a:extLst>
          </p:cNvPr>
          <p:cNvGraphicFramePr>
            <a:graphicFrameLocks noGrp="1"/>
          </p:cNvGraphicFramePr>
          <p:nvPr>
            <p:extLst>
              <p:ext uri="{D42A27DB-BD31-4B8C-83A1-F6EECF244321}">
                <p14:modId xmlns:p14="http://schemas.microsoft.com/office/powerpoint/2010/main" val="3389205218"/>
              </p:ext>
            </p:extLst>
          </p:nvPr>
        </p:nvGraphicFramePr>
        <p:xfrm>
          <a:off x="204448" y="934173"/>
          <a:ext cx="11807797" cy="6309448"/>
        </p:xfrm>
        <a:graphic>
          <a:graphicData uri="http://schemas.openxmlformats.org/drawingml/2006/table">
            <a:tbl>
              <a:tblPr firstRow="1" firstCol="1" bandRow="1">
                <a:tableStyleId>{5C22544A-7EE6-4342-B048-85BDC9FD1C3A}</a:tableStyleId>
              </a:tblPr>
              <a:tblGrid>
                <a:gridCol w="4800055">
                  <a:extLst>
                    <a:ext uri="{9D8B030D-6E8A-4147-A177-3AD203B41FA5}">
                      <a16:colId xmlns:a16="http://schemas.microsoft.com/office/drawing/2014/main" val="3976803773"/>
                    </a:ext>
                  </a:extLst>
                </a:gridCol>
                <a:gridCol w="3503871">
                  <a:extLst>
                    <a:ext uri="{9D8B030D-6E8A-4147-A177-3AD203B41FA5}">
                      <a16:colId xmlns:a16="http://schemas.microsoft.com/office/drawing/2014/main" val="3010775559"/>
                    </a:ext>
                  </a:extLst>
                </a:gridCol>
                <a:gridCol w="3503871">
                  <a:extLst>
                    <a:ext uri="{9D8B030D-6E8A-4147-A177-3AD203B41FA5}">
                      <a16:colId xmlns:a16="http://schemas.microsoft.com/office/drawing/2014/main" val="503498508"/>
                    </a:ext>
                  </a:extLst>
                </a:gridCol>
              </a:tblGrid>
              <a:tr h="243928">
                <a:tc>
                  <a:txBody>
                    <a:bodyPr/>
                    <a:lstStyle/>
                    <a:p>
                      <a:r>
                        <a:rPr lang="en-US" sz="1200" dirty="0">
                          <a:solidFill>
                            <a:schemeClr val="tx1"/>
                          </a:solidFill>
                          <a:effectLst/>
                        </a:rPr>
                        <a:t>Lessons learned</a:t>
                      </a:r>
                      <a:endParaRPr lang="ru-UA"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5628" marR="55628" marT="0" marB="0">
                    <a:solidFill>
                      <a:schemeClr val="accent6">
                        <a:lumMod val="40000"/>
                        <a:lumOff val="60000"/>
                      </a:schemeClr>
                    </a:solidFill>
                  </a:tcPr>
                </a:tc>
                <a:tc>
                  <a:txBody>
                    <a:bodyPr/>
                    <a:lstStyle/>
                    <a:p>
                      <a:r>
                        <a:rPr lang="en-US" sz="1200" dirty="0">
                          <a:solidFill>
                            <a:schemeClr val="tx1"/>
                          </a:solidFill>
                          <a:effectLst/>
                        </a:rPr>
                        <a:t>Risks and challenges</a:t>
                      </a:r>
                      <a:endParaRPr lang="ru-UA"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5628" marR="55628" marT="0" marB="0">
                    <a:solidFill>
                      <a:schemeClr val="accent6">
                        <a:lumMod val="20000"/>
                        <a:lumOff val="80000"/>
                      </a:schemeClr>
                    </a:solidFill>
                  </a:tcPr>
                </a:tc>
                <a:tc>
                  <a:txBody>
                    <a:bodyPr/>
                    <a:lstStyle/>
                    <a:p>
                      <a:r>
                        <a:rPr lang="en-US" sz="1200" dirty="0">
                          <a:solidFill>
                            <a:schemeClr val="tx1"/>
                          </a:solidFill>
                          <a:effectLst/>
                        </a:rPr>
                        <a:t>Opportunities/avenues for OSCE/ ideas</a:t>
                      </a:r>
                      <a:endParaRPr lang="ru-UA"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5628" marR="55628" marT="0" marB="0">
                    <a:solidFill>
                      <a:schemeClr val="accent6">
                        <a:lumMod val="40000"/>
                        <a:lumOff val="60000"/>
                      </a:schemeClr>
                    </a:solidFill>
                  </a:tcPr>
                </a:tc>
                <a:extLst>
                  <a:ext uri="{0D108BD9-81ED-4DB2-BD59-A6C34878D82A}">
                    <a16:rowId xmlns:a16="http://schemas.microsoft.com/office/drawing/2014/main" val="3841378320"/>
                  </a:ext>
                </a:extLst>
              </a:tr>
              <a:tr h="5910453">
                <a:tc>
                  <a:txBody>
                    <a:bodyPr/>
                    <a:lstStyle/>
                    <a:p>
                      <a:r>
                        <a:rPr lang="en-GB" sz="1200" b="1"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environmental level</a:t>
                      </a:r>
                      <a:endParaRPr lang="ru-UA"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r>
                        <a:rPr lang="en-GB"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war and hostilities have resulted huge environmental degradation of land, air, water.</a:t>
                      </a:r>
                      <a:endParaRPr lang="ru-UA"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r>
                        <a:rPr lang="en-GB"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Cases:</a:t>
                      </a:r>
                      <a:endParaRPr lang="ru-UA"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Wingdings" panose="05000000000000000000" pitchFamily="2" charset="2"/>
                        <a:buChar char="ü"/>
                      </a:pPr>
                      <a:r>
                        <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Environmental assessment and recovery priorities for Eastern Ukraine, OCSE financed project, 2017 </a:t>
                      </a:r>
                      <a:r>
                        <a:rPr lang="en-US" sz="12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5"/>
                        </a:rPr>
                        <a:t>https://www.osce.org/files/f/documents/4/3/362566_0.pdf</a:t>
                      </a:r>
                      <a:endParaRPr lang="ru-UA"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fontAlgn="base">
                        <a:spcBef>
                          <a:spcPts val="1200"/>
                        </a:spcBef>
                        <a:buFont typeface="Wingdings" panose="05000000000000000000" pitchFamily="2" charset="2"/>
                        <a:buChar char="ü"/>
                      </a:pPr>
                      <a:r>
                        <a:rPr lang="en-US" sz="1200" kern="1800" spc="6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Environment of Crimea: changes and losses upon Russia`s occupation” Part</a:t>
                      </a:r>
                      <a:r>
                        <a:rPr lang="uk-UA" sz="1200" kern="1800" spc="6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І. </a:t>
                      </a:r>
                      <a:r>
                        <a:rPr lang="en-US" sz="1200" kern="1800" spc="6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Destruction of wild nature</a:t>
                      </a:r>
                      <a:r>
                        <a:rPr lang="uk-UA" sz="1200" kern="1800" spc="6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2021 </a:t>
                      </a:r>
                      <a:r>
                        <a:rPr lang="uk-UA" sz="1200" u="sng" kern="1800" spc="6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hlinkClick r:id="rId6"/>
                        </a:rPr>
                        <a:t>https://krymsos.com/doslidzhennya-dovkillya-krymu-zminy-i-vtraty-za-chas-okupacziyi-chastyna-i-znyshhennya-dykoyi-pryrody/</a:t>
                      </a:r>
                      <a:endParaRPr lang="ru-UA"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fontAlgn="base">
                        <a:spcBef>
                          <a:spcPts val="1200"/>
                        </a:spcBef>
                        <a:buFont typeface="Wingdings" panose="05000000000000000000" pitchFamily="2" charset="2"/>
                        <a:buChar char="ü"/>
                      </a:pPr>
                      <a:r>
                        <a:rPr lang="en-US" sz="1200" b="1" spc="6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Environment of Crimea: changes and losses upon Russia`s occupation” Part</a:t>
                      </a:r>
                      <a:r>
                        <a:rPr lang="uk-UA" sz="1200" b="1" spc="6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ІI. </a:t>
                      </a:r>
                      <a:r>
                        <a:rPr lang="en-US" sz="1200" b="1" spc="6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Pollution of environment and exhaustion of natural resources</a:t>
                      </a:r>
                      <a:r>
                        <a:rPr lang="uk-UA" sz="1200" b="1" spc="6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2021 </a:t>
                      </a:r>
                      <a:r>
                        <a:rPr lang="uk-UA" sz="1200" b="0" u="sng" spc="6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hlinkClick r:id="rId7"/>
                        </a:rPr>
                        <a:t>https://krymsos.com/doslidzhennya-dovkillya-krymu-zminy-i-vtraty-za-chas-okupacziyi-chastyna-ii-zabrudnennya-dovkillya-ta-vysnazhennya-pryrodnyh-resursiv/</a:t>
                      </a:r>
                      <a:endParaRPr lang="ru-UA" sz="1200" b="1"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Wingdings" panose="05000000000000000000" pitchFamily="2" charset="2"/>
                        <a:buChar char="ü"/>
                      </a:pPr>
                      <a:r>
                        <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Environmental deterioration of the Black Sea and Sea of Azov areas upon Russia`s annexation of Crimea, 2022, Center for Defense Strategies. </a:t>
                      </a:r>
                      <a:r>
                        <a:rPr lang="en-GB"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hlinkClick r:id="rId8"/>
                        </a:rPr>
                        <a:t>https://defence.org.ua/gallery/crimea-platform-research-series-contd-krymska-platforma-seriia-doslidzhen-prodovzhennia/</a:t>
                      </a:r>
                      <a:endParaRPr lang="uk-UA"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Wingdings" panose="05000000000000000000" pitchFamily="2" charset="2"/>
                        <a:buChar char="ü"/>
                      </a:pP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buFont typeface="Wingdings" panose="05000000000000000000" pitchFamily="2" charset="2"/>
                        <a:buChar char="ü"/>
                      </a:pPr>
                      <a:r>
                        <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Emily </a:t>
                      </a:r>
                      <a:r>
                        <a:rPr lang="en-US" sz="12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Enthes</a:t>
                      </a:r>
                      <a:r>
                        <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 ‘Silent Victim’: How Nature becomes a Casualty of War:</a:t>
                      </a:r>
                      <a:r>
                        <a:rPr lang="en-US" sz="1200"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 </a:t>
                      </a:r>
                      <a:r>
                        <a:rPr lang="en-US" sz="1200" dirty="0">
                          <a:solidFill>
                            <a:srgbClr val="333333"/>
                          </a:solidFill>
                          <a:effectLst/>
                          <a:latin typeface="Georgia" panose="02040502050405020303" pitchFamily="18" charset="0"/>
                          <a:ea typeface="Calibri" panose="020F0502020204030204" pitchFamily="34" charset="0"/>
                          <a:cs typeface="Times New Roman" panose="02020603050405020304" pitchFamily="18" charset="0"/>
                        </a:rPr>
                        <a:t>Research on past conflicts suggests that the war in Ukraine could have a profound environmental impact.</a:t>
                      </a:r>
                      <a:endParaRPr lang="ru-UA" sz="12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0">
                        <a:buFont typeface="Wingdings" panose="05000000000000000000" pitchFamily="2" charset="2"/>
                        <a:buNone/>
                      </a:pPr>
                      <a:r>
                        <a:rPr lang="en-US" sz="1200" u="sng" dirty="0">
                          <a:solidFill>
                            <a:srgbClr val="0563C1"/>
                          </a:solidFill>
                          <a:effectLst/>
                          <a:latin typeface="Times New Roman" panose="02020603050405020304" pitchFamily="18" charset="0"/>
                          <a:ea typeface="Times New Roman" panose="02020603050405020304" pitchFamily="18" charset="0"/>
                          <a:cs typeface="Times New Roman" panose="02020603050405020304" pitchFamily="18" charset="0"/>
                          <a:hlinkClick r:id="rId9"/>
                        </a:rPr>
                        <a:t>https://www.nytimes.com/2022/04/13/science/war-environmental-impact-ukraine.html</a:t>
                      </a:r>
                      <a:endParaRPr lang="ru-U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tc>
                  <a:txBody>
                    <a:bodyPr/>
                    <a:lstStyle/>
                    <a:p>
                      <a:pPr marL="285750" indent="-285750" algn="just">
                        <a:buFont typeface="Arial" panose="020B0604020202020204" pitchFamily="34" charset="0"/>
                        <a:buChar char="•"/>
                      </a:pPr>
                      <a:r>
                        <a:rPr lang="en-US" sz="1600" kern="1200" dirty="0">
                          <a:solidFill>
                            <a:schemeClr val="dk1"/>
                          </a:solidFill>
                          <a:effectLst/>
                          <a:latin typeface="+mn-lt"/>
                          <a:ea typeface="+mn-ea"/>
                          <a:cs typeface="+mn-cs"/>
                        </a:rPr>
                        <a:t>Issue of </a:t>
                      </a:r>
                      <a:r>
                        <a:rPr lang="en-US" sz="1600" b="1" kern="1200" dirty="0">
                          <a:solidFill>
                            <a:schemeClr val="dk1"/>
                          </a:solidFill>
                          <a:effectLst/>
                          <a:latin typeface="+mn-lt"/>
                          <a:ea typeface="+mn-ea"/>
                          <a:cs typeface="+mn-cs"/>
                        </a:rPr>
                        <a:t>responsibility for environmental crimes</a:t>
                      </a:r>
                      <a:r>
                        <a:rPr lang="en-US" sz="1600" kern="1200" dirty="0">
                          <a:solidFill>
                            <a:schemeClr val="dk1"/>
                          </a:solidFill>
                          <a:effectLst/>
                          <a:latin typeface="+mn-lt"/>
                          <a:ea typeface="+mn-ea"/>
                          <a:cs typeface="+mn-cs"/>
                        </a:rPr>
                        <a:t>, international environmental law, evidences for contributions and environmental reparations. Russia as user of prohibited weapons (phosphorus and cassette shelling, biological, chemical, nuclear weapon);</a:t>
                      </a:r>
                    </a:p>
                    <a:p>
                      <a:pPr marL="285750" indent="-285750" algn="just">
                        <a:buFont typeface="Arial" panose="020B0604020202020204" pitchFamily="34" charset="0"/>
                        <a:buChar char="•"/>
                      </a:pPr>
                      <a:endParaRPr lang="ru-UA" sz="1600" kern="1200" dirty="0">
                        <a:solidFill>
                          <a:schemeClr val="dk1"/>
                        </a:solidFill>
                        <a:effectLst/>
                        <a:latin typeface="+mn-lt"/>
                        <a:ea typeface="+mn-ea"/>
                        <a:cs typeface="+mn-cs"/>
                      </a:endParaRPr>
                    </a:p>
                    <a:p>
                      <a:pPr marL="285750" indent="-285750" algn="just">
                        <a:buFont typeface="Arial" panose="020B0604020202020204" pitchFamily="34" charset="0"/>
                        <a:buChar char="•"/>
                      </a:pPr>
                      <a:r>
                        <a:rPr lang="en-US" sz="1600" b="1" kern="1200" dirty="0">
                          <a:solidFill>
                            <a:schemeClr val="dk1"/>
                          </a:solidFill>
                          <a:effectLst/>
                          <a:latin typeface="+mn-lt"/>
                          <a:ea typeface="+mn-ea"/>
                          <a:cs typeface="+mn-cs"/>
                        </a:rPr>
                        <a:t>Access to</a:t>
                      </a:r>
                      <a:r>
                        <a:rPr lang="en-US" sz="1600" kern="1200" dirty="0">
                          <a:solidFill>
                            <a:schemeClr val="dk1"/>
                          </a:solidFill>
                          <a:effectLst/>
                          <a:latin typeface="+mn-lt"/>
                          <a:ea typeface="+mn-ea"/>
                          <a:cs typeface="+mn-cs"/>
                        </a:rPr>
                        <a:t> the military actions and battlefields for probes and evidences collections. </a:t>
                      </a:r>
                    </a:p>
                    <a:p>
                      <a:pPr marL="285750" indent="-285750" algn="just">
                        <a:buFont typeface="Arial" panose="020B0604020202020204" pitchFamily="34" charset="0"/>
                        <a:buChar char="•"/>
                      </a:pPr>
                      <a:endParaRPr lang="ru-UA" sz="1600" kern="1200" dirty="0">
                        <a:solidFill>
                          <a:schemeClr val="dk1"/>
                        </a:solidFill>
                        <a:effectLst/>
                        <a:latin typeface="+mn-lt"/>
                        <a:ea typeface="+mn-ea"/>
                        <a:cs typeface="+mn-cs"/>
                      </a:endParaRPr>
                    </a:p>
                    <a:p>
                      <a:pPr marL="285750" indent="-285750" algn="just">
                        <a:buFont typeface="Arial" panose="020B0604020202020204" pitchFamily="34" charset="0"/>
                        <a:buChar char="•"/>
                      </a:pPr>
                      <a:r>
                        <a:rPr lang="en-US" sz="1600" kern="1200" dirty="0">
                          <a:solidFill>
                            <a:schemeClr val="dk1"/>
                          </a:solidFill>
                          <a:effectLst/>
                          <a:latin typeface="+mn-lt"/>
                          <a:ea typeface="+mn-ea"/>
                          <a:cs typeface="+mn-cs"/>
                        </a:rPr>
                        <a:t>Ministry of environmental protection and natural resources of Ukraine </a:t>
                      </a:r>
                      <a:r>
                        <a:rPr lang="en-US" sz="1600" b="1" kern="1200" dirty="0">
                          <a:solidFill>
                            <a:schemeClr val="dk1"/>
                          </a:solidFill>
                          <a:effectLst/>
                          <a:latin typeface="+mn-lt"/>
                          <a:ea typeface="+mn-ea"/>
                          <a:cs typeface="+mn-cs"/>
                        </a:rPr>
                        <a:t>data base</a:t>
                      </a:r>
                      <a:r>
                        <a:rPr lang="en-US" sz="1600" kern="1200" dirty="0">
                          <a:solidFill>
                            <a:schemeClr val="dk1"/>
                          </a:solidFill>
                          <a:effectLst/>
                          <a:latin typeface="+mn-lt"/>
                          <a:ea typeface="+mn-ea"/>
                          <a:cs typeface="+mn-cs"/>
                        </a:rPr>
                        <a:t> collection of environmental crimes </a:t>
                      </a:r>
                      <a:endParaRPr lang="ru-UA" sz="1600" kern="1200" dirty="0">
                        <a:solidFill>
                          <a:schemeClr val="dk1"/>
                        </a:solidFill>
                        <a:effectLst/>
                        <a:latin typeface="+mn-lt"/>
                        <a:ea typeface="+mn-ea"/>
                        <a:cs typeface="+mn-cs"/>
                      </a:endParaRPr>
                    </a:p>
                    <a:p>
                      <a:pPr marL="0" indent="0" algn="just">
                        <a:buFont typeface="Arial" panose="020B0604020202020204" pitchFamily="34" charset="0"/>
                        <a:buNone/>
                      </a:pPr>
                      <a:r>
                        <a:rPr lang="en-US" sz="1600" u="sng" kern="1200" dirty="0">
                          <a:solidFill>
                            <a:schemeClr val="dk1"/>
                          </a:solidFill>
                          <a:effectLst/>
                          <a:latin typeface="+mn-lt"/>
                          <a:ea typeface="+mn-ea"/>
                          <a:cs typeface="+mn-cs"/>
                          <a:hlinkClick r:id="rId10"/>
                        </a:rPr>
                        <a:t>https://mepr.gov.ua/news/39125.html</a:t>
                      </a:r>
                      <a:endParaRPr lang="ru-UA" sz="1600" kern="1200" dirty="0">
                        <a:solidFill>
                          <a:schemeClr val="dk1"/>
                        </a:solidFill>
                        <a:effectLst/>
                        <a:latin typeface="+mn-lt"/>
                        <a:ea typeface="+mn-ea"/>
                        <a:cs typeface="+mn-cs"/>
                      </a:endParaRPr>
                    </a:p>
                    <a:p>
                      <a:endParaRPr lang="ru-U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5628" marR="55628" marT="0" marB="0">
                    <a:solidFill>
                      <a:schemeClr val="accent6">
                        <a:lumMod val="20000"/>
                        <a:lumOff val="80000"/>
                      </a:schemeClr>
                    </a:solidFill>
                  </a:tcPr>
                </a:tc>
                <a:tc>
                  <a:txBody>
                    <a:bodyPr/>
                    <a:lstStyle/>
                    <a:p>
                      <a:pPr marL="285750" indent="-285750" algn="just">
                        <a:buFont typeface="Wingdings" panose="05000000000000000000" pitchFamily="2" charset="2"/>
                        <a:buChar char="Ø"/>
                      </a:pPr>
                      <a:r>
                        <a:rPr lang="en-US" sz="1800" kern="1200" dirty="0">
                          <a:solidFill>
                            <a:schemeClr val="dk1"/>
                          </a:solidFill>
                          <a:effectLst/>
                          <a:latin typeface="+mn-lt"/>
                          <a:ea typeface="+mn-ea"/>
                          <a:cs typeface="+mn-cs"/>
                        </a:rPr>
                        <a:t>R</a:t>
                      </a:r>
                      <a:r>
                        <a:rPr lang="en-US" sz="1400" kern="1200" dirty="0">
                          <a:solidFill>
                            <a:schemeClr val="dk1"/>
                          </a:solidFill>
                          <a:effectLst/>
                          <a:latin typeface="+mn-lt"/>
                          <a:ea typeface="+mn-ea"/>
                          <a:cs typeface="+mn-cs"/>
                        </a:rPr>
                        <a:t>echarging of the OSCE institutional structure by incorporation of the so called ‘rapid reaction (co)missions’ </a:t>
                      </a:r>
                      <a:r>
                        <a:rPr lang="en-US" sz="1400" b="1" kern="1200" dirty="0">
                          <a:solidFill>
                            <a:schemeClr val="dk1"/>
                          </a:solidFill>
                          <a:effectLst/>
                          <a:latin typeface="+mn-lt"/>
                          <a:ea typeface="+mn-ea"/>
                          <a:cs typeface="+mn-cs"/>
                        </a:rPr>
                        <a:t>during</a:t>
                      </a:r>
                      <a:r>
                        <a:rPr lang="en-US" sz="1400" kern="1200" dirty="0">
                          <a:solidFill>
                            <a:schemeClr val="dk1"/>
                          </a:solidFill>
                          <a:effectLst/>
                          <a:latin typeface="+mn-lt"/>
                          <a:ea typeface="+mn-ea"/>
                          <a:cs typeface="+mn-cs"/>
                        </a:rPr>
                        <a:t> aggressive military actions on sites with a view on rapid fixation and collection of different types of military crimes including ecological, monitoring, environment risk and threats assessment.</a:t>
                      </a:r>
                      <a:endParaRPr lang="ru-UA" sz="1400" kern="1200" dirty="0">
                        <a:solidFill>
                          <a:schemeClr val="dk1"/>
                        </a:solidFill>
                        <a:effectLst/>
                        <a:latin typeface="+mn-lt"/>
                        <a:ea typeface="+mn-ea"/>
                        <a:cs typeface="+mn-cs"/>
                      </a:endParaRPr>
                    </a:p>
                    <a:p>
                      <a:pPr algn="just"/>
                      <a:r>
                        <a:rPr lang="en-US" sz="1400" kern="1200" dirty="0">
                          <a:solidFill>
                            <a:schemeClr val="dk1"/>
                          </a:solidFill>
                          <a:effectLst/>
                          <a:latin typeface="+mn-lt"/>
                          <a:ea typeface="+mn-ea"/>
                          <a:cs typeface="+mn-cs"/>
                        </a:rPr>
                        <a:t> </a:t>
                      </a:r>
                      <a:endParaRPr lang="ru-UA" sz="1400" kern="1200" dirty="0">
                        <a:solidFill>
                          <a:schemeClr val="dk1"/>
                        </a:solidFill>
                        <a:effectLst/>
                        <a:latin typeface="+mn-lt"/>
                        <a:ea typeface="+mn-ea"/>
                        <a:cs typeface="+mn-cs"/>
                      </a:endParaRPr>
                    </a:p>
                    <a:p>
                      <a:pPr marL="285750" indent="-285750" algn="just">
                        <a:buFont typeface="Wingdings" panose="05000000000000000000" pitchFamily="2" charset="2"/>
                        <a:buChar char="Ø"/>
                      </a:pPr>
                      <a:r>
                        <a:rPr lang="en-US" sz="1400" kern="1200" dirty="0">
                          <a:solidFill>
                            <a:schemeClr val="dk1"/>
                          </a:solidFill>
                          <a:effectLst/>
                          <a:latin typeface="+mn-lt"/>
                          <a:ea typeface="+mn-ea"/>
                          <a:cs typeface="+mn-cs"/>
                        </a:rPr>
                        <a:t>Methodology / technics and methods / accounting of environment losses and damages, environmental risks.</a:t>
                      </a:r>
                      <a:endParaRPr lang="ru-UA" sz="1400" kern="1200" dirty="0">
                        <a:solidFill>
                          <a:schemeClr val="dk1"/>
                        </a:solidFill>
                        <a:effectLst/>
                        <a:latin typeface="+mn-lt"/>
                        <a:ea typeface="+mn-ea"/>
                        <a:cs typeface="+mn-cs"/>
                      </a:endParaRPr>
                    </a:p>
                    <a:p>
                      <a:pPr algn="just"/>
                      <a:r>
                        <a:rPr lang="en-US" sz="1400" kern="1200" dirty="0">
                          <a:solidFill>
                            <a:schemeClr val="dk1"/>
                          </a:solidFill>
                          <a:effectLst/>
                          <a:latin typeface="+mn-lt"/>
                          <a:ea typeface="+mn-ea"/>
                          <a:cs typeface="+mn-cs"/>
                        </a:rPr>
                        <a:t> </a:t>
                      </a:r>
                      <a:endParaRPr lang="ru-UA" sz="1400" kern="1200" dirty="0">
                        <a:solidFill>
                          <a:schemeClr val="dk1"/>
                        </a:solidFill>
                        <a:effectLst/>
                        <a:latin typeface="+mn-lt"/>
                        <a:ea typeface="+mn-ea"/>
                        <a:cs typeface="+mn-cs"/>
                      </a:endParaRPr>
                    </a:p>
                    <a:p>
                      <a:pPr marL="285750" indent="-285750" algn="just">
                        <a:buFont typeface="Wingdings" panose="05000000000000000000" pitchFamily="2" charset="2"/>
                        <a:buChar char="Ø"/>
                      </a:pPr>
                      <a:r>
                        <a:rPr lang="en-US" sz="1400" kern="1200" dirty="0">
                          <a:solidFill>
                            <a:schemeClr val="dk1"/>
                          </a:solidFill>
                          <a:effectLst/>
                          <a:latin typeface="+mn-lt"/>
                          <a:ea typeface="+mn-ea"/>
                          <a:cs typeface="+mn-cs"/>
                        </a:rPr>
                        <a:t>!!! Unprecedented </a:t>
                      </a:r>
                      <a:r>
                        <a:rPr lang="en-US" sz="1400" b="1" kern="1200" dirty="0">
                          <a:solidFill>
                            <a:schemeClr val="dk1"/>
                          </a:solidFill>
                          <a:effectLst/>
                          <a:latin typeface="+mn-lt"/>
                          <a:ea typeface="+mn-ea"/>
                          <a:cs typeface="+mn-cs"/>
                        </a:rPr>
                        <a:t>technological cooperation</a:t>
                      </a:r>
                      <a:r>
                        <a:rPr lang="en-US" sz="1400" kern="1200" dirty="0">
                          <a:solidFill>
                            <a:schemeClr val="dk1"/>
                          </a:solidFill>
                          <a:effectLst/>
                          <a:latin typeface="+mn-lt"/>
                          <a:ea typeface="+mn-ea"/>
                          <a:cs typeface="+mn-cs"/>
                        </a:rPr>
                        <a:t> on collection of evidences as the bases for further cooperation on environmental issues – </a:t>
                      </a:r>
                      <a:r>
                        <a:rPr lang="en-US" sz="1400" b="1" kern="1200" dirty="0">
                          <a:solidFill>
                            <a:schemeClr val="dk1"/>
                          </a:solidFill>
                          <a:effectLst/>
                          <a:latin typeface="+mn-lt"/>
                          <a:ea typeface="+mn-ea"/>
                          <a:cs typeface="+mn-cs"/>
                        </a:rPr>
                        <a:t>data base within wider OSCE area</a:t>
                      </a:r>
                      <a:endParaRPr lang="ru-UA" sz="1400" b="1" kern="1200" dirty="0">
                        <a:solidFill>
                          <a:schemeClr val="dk1"/>
                        </a:solidFill>
                        <a:effectLst/>
                        <a:latin typeface="+mn-lt"/>
                        <a:ea typeface="+mn-ea"/>
                        <a:cs typeface="+mn-cs"/>
                      </a:endParaRPr>
                    </a:p>
                    <a:p>
                      <a:pPr algn="just"/>
                      <a:r>
                        <a:rPr lang="en-US" sz="1400" kern="1200" dirty="0">
                          <a:solidFill>
                            <a:schemeClr val="dk1"/>
                          </a:solidFill>
                          <a:effectLst/>
                          <a:latin typeface="+mn-lt"/>
                          <a:ea typeface="+mn-ea"/>
                          <a:cs typeface="+mn-cs"/>
                        </a:rPr>
                        <a:t> </a:t>
                      </a:r>
                      <a:endParaRPr lang="ru-UA" sz="1400" kern="1200" dirty="0">
                        <a:solidFill>
                          <a:schemeClr val="dk1"/>
                        </a:solidFill>
                        <a:effectLst/>
                        <a:latin typeface="+mn-lt"/>
                        <a:ea typeface="+mn-ea"/>
                        <a:cs typeface="+mn-cs"/>
                      </a:endParaRPr>
                    </a:p>
                    <a:p>
                      <a:pPr marL="285750" indent="-285750" algn="just">
                        <a:buFont typeface="Wingdings" panose="05000000000000000000" pitchFamily="2" charset="2"/>
                        <a:buChar char="Ø"/>
                      </a:pPr>
                      <a:r>
                        <a:rPr lang="en-US" sz="1400" b="1" kern="1200" dirty="0">
                          <a:solidFill>
                            <a:schemeClr val="dk1"/>
                          </a:solidFill>
                          <a:effectLst/>
                          <a:latin typeface="+mn-lt"/>
                          <a:ea typeface="+mn-ea"/>
                          <a:cs typeface="+mn-cs"/>
                        </a:rPr>
                        <a:t>Individual criminal responsibility</a:t>
                      </a:r>
                      <a:r>
                        <a:rPr lang="en-US" sz="1400" kern="1200" dirty="0">
                          <a:solidFill>
                            <a:schemeClr val="dk1"/>
                          </a:solidFill>
                          <a:effectLst/>
                          <a:latin typeface="+mn-lt"/>
                          <a:ea typeface="+mn-ea"/>
                          <a:cs typeface="+mn-cs"/>
                        </a:rPr>
                        <a:t> for environmental crimes, and OSCE as the basic institution to fix these crimes, not for those who make orders to target energy or other environmental hazardous objects, civilian energy and water supply infrastructure to hide by state responsibility and military conditionality</a:t>
                      </a:r>
                      <a:endParaRPr lang="ru-UA" sz="1400" kern="1200" dirty="0">
                        <a:solidFill>
                          <a:schemeClr val="dk1"/>
                        </a:solidFill>
                        <a:effectLst/>
                        <a:latin typeface="+mn-lt"/>
                        <a:ea typeface="+mn-ea"/>
                        <a:cs typeface="+mn-cs"/>
                      </a:endParaRPr>
                    </a:p>
                    <a:p>
                      <a:endParaRPr lang="ru-U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5628" marR="55628" marT="0" marB="0">
                    <a:solidFill>
                      <a:schemeClr val="accent6">
                        <a:lumMod val="40000"/>
                        <a:lumOff val="60000"/>
                      </a:schemeClr>
                    </a:solidFill>
                  </a:tcPr>
                </a:tc>
                <a:extLst>
                  <a:ext uri="{0D108BD9-81ED-4DB2-BD59-A6C34878D82A}">
                    <a16:rowId xmlns:a16="http://schemas.microsoft.com/office/drawing/2014/main" val="4238827100"/>
                  </a:ext>
                </a:extLst>
              </a:tr>
            </a:tbl>
          </a:graphicData>
        </a:graphic>
      </p:graphicFrame>
    </p:spTree>
    <p:extLst>
      <p:ext uri="{BB962C8B-B14F-4D97-AF65-F5344CB8AC3E}">
        <p14:creationId xmlns:p14="http://schemas.microsoft.com/office/powerpoint/2010/main" val="22104402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89CFB7-3ECF-9E40-8E78-91FEA1C3A070}"/>
              </a:ext>
            </a:extLst>
          </p:cNvPr>
          <p:cNvSpPr>
            <a:spLocks noGrp="1"/>
          </p:cNvSpPr>
          <p:nvPr>
            <p:ph type="ctrTitle"/>
          </p:nvPr>
        </p:nvSpPr>
        <p:spPr>
          <a:xfrm>
            <a:off x="171931" y="270499"/>
            <a:ext cx="9154949" cy="663674"/>
          </a:xfrm>
        </p:spPr>
        <p:txBody>
          <a:bodyPr>
            <a:normAutofit/>
          </a:bodyPr>
          <a:lstStyle/>
          <a:p>
            <a:pPr algn="l"/>
            <a:r>
              <a:rPr lang="en-US" sz="2000" dirty="0">
                <a:solidFill>
                  <a:srgbClr val="002169"/>
                </a:solidFill>
                <a:latin typeface="Century Gothic" panose="020B0502020202020204" pitchFamily="34" charset="0"/>
                <a:ea typeface="Palatino" pitchFamily="2" charset="77"/>
              </a:rPr>
              <a:t>Dirty war of Russia</a:t>
            </a:r>
          </a:p>
        </p:txBody>
      </p:sp>
      <p:sp>
        <p:nvSpPr>
          <p:cNvPr id="3" name="Subtitle 2">
            <a:extLst>
              <a:ext uri="{FF2B5EF4-FFF2-40B4-BE49-F238E27FC236}">
                <a16:creationId xmlns:a16="http://schemas.microsoft.com/office/drawing/2014/main" id="{AD9140A9-3DB3-3249-A155-B1DDA5354432}"/>
              </a:ext>
            </a:extLst>
          </p:cNvPr>
          <p:cNvSpPr>
            <a:spLocks noGrp="1"/>
          </p:cNvSpPr>
          <p:nvPr>
            <p:ph type="subTitle" idx="1"/>
          </p:nvPr>
        </p:nvSpPr>
        <p:spPr>
          <a:xfrm>
            <a:off x="384202" y="1178042"/>
            <a:ext cx="11807798" cy="5480661"/>
          </a:xfrm>
        </p:spPr>
        <p:txBody>
          <a:bodyPr>
            <a:normAutofit/>
          </a:bodyPr>
          <a:lstStyle/>
          <a:p>
            <a:pPr algn="just"/>
            <a:endParaRPr lang="ru-UA" sz="2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UA" sz="1800" dirty="0">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13" name="Straight Connector 12">
            <a:extLst>
              <a:ext uri="{FF2B5EF4-FFF2-40B4-BE49-F238E27FC236}">
                <a16:creationId xmlns:a16="http://schemas.microsoft.com/office/drawing/2014/main" id="{E835B34E-C2CF-9149-AF5B-D5E9DEAF863D}"/>
              </a:ext>
            </a:extLst>
          </p:cNvPr>
          <p:cNvCxnSpPr/>
          <p:nvPr/>
        </p:nvCxnSpPr>
        <p:spPr>
          <a:xfrm flipH="1">
            <a:off x="0" y="1046470"/>
            <a:ext cx="12192000" cy="0"/>
          </a:xfrm>
          <a:prstGeom prst="line">
            <a:avLst/>
          </a:prstGeom>
          <a:ln w="19050">
            <a:solidFill>
              <a:srgbClr val="002169"/>
            </a:solidFill>
          </a:ln>
        </p:spPr>
        <p:style>
          <a:lnRef idx="3">
            <a:schemeClr val="accent1"/>
          </a:lnRef>
          <a:fillRef idx="0">
            <a:schemeClr val="accent1"/>
          </a:fillRef>
          <a:effectRef idx="2">
            <a:schemeClr val="accent1"/>
          </a:effectRef>
          <a:fontRef idx="minor">
            <a:schemeClr val="tx1"/>
          </a:fontRef>
        </p:style>
      </p:cxnSp>
      <p:pic>
        <p:nvPicPr>
          <p:cNvPr id="9" name="Picture 8">
            <a:extLst>
              <a:ext uri="{FF2B5EF4-FFF2-40B4-BE49-F238E27FC236}">
                <a16:creationId xmlns:a16="http://schemas.microsoft.com/office/drawing/2014/main" id="{01D71EFA-9905-754F-AE0D-E3A9557E1BDE}"/>
              </a:ext>
            </a:extLst>
          </p:cNvPr>
          <p:cNvPicPr>
            <a:picLocks noChangeAspect="1"/>
          </p:cNvPicPr>
          <p:nvPr/>
        </p:nvPicPr>
        <p:blipFill>
          <a:blip r:embed="rId2"/>
          <a:stretch>
            <a:fillRect/>
          </a:stretch>
        </p:blipFill>
        <p:spPr>
          <a:xfrm>
            <a:off x="9795099" y="262587"/>
            <a:ext cx="810812" cy="540000"/>
          </a:xfrm>
          <a:prstGeom prst="rect">
            <a:avLst/>
          </a:prstGeom>
        </p:spPr>
      </p:pic>
      <p:pic>
        <p:nvPicPr>
          <p:cNvPr id="11" name="Picture 10">
            <a:extLst>
              <a:ext uri="{FF2B5EF4-FFF2-40B4-BE49-F238E27FC236}">
                <a16:creationId xmlns:a16="http://schemas.microsoft.com/office/drawing/2014/main" id="{E37E90DB-924B-0A4B-A25F-88C166A4DAB9}"/>
              </a:ext>
            </a:extLst>
          </p:cNvPr>
          <p:cNvPicPr>
            <a:picLocks noChangeAspect="1"/>
          </p:cNvPicPr>
          <p:nvPr/>
        </p:nvPicPr>
        <p:blipFill rotWithShape="1">
          <a:blip r:embed="rId3"/>
          <a:srcRect l="5357" t="3383" r="4392" b="3383"/>
          <a:stretch/>
        </p:blipFill>
        <p:spPr>
          <a:xfrm>
            <a:off x="11337135" y="262601"/>
            <a:ext cx="522731" cy="540000"/>
          </a:xfrm>
          <a:prstGeom prst="rect">
            <a:avLst/>
          </a:prstGeom>
        </p:spPr>
      </p:pic>
      <p:pic>
        <p:nvPicPr>
          <p:cNvPr id="15" name="Picture 14">
            <a:extLst>
              <a:ext uri="{FF2B5EF4-FFF2-40B4-BE49-F238E27FC236}">
                <a16:creationId xmlns:a16="http://schemas.microsoft.com/office/drawing/2014/main" id="{45E610AE-97FC-1949-ABC3-79AC2281B837}"/>
              </a:ext>
            </a:extLst>
          </p:cNvPr>
          <p:cNvPicPr>
            <a:picLocks noChangeAspect="1"/>
          </p:cNvPicPr>
          <p:nvPr/>
        </p:nvPicPr>
        <p:blipFill>
          <a:blip r:embed="rId4"/>
          <a:stretch>
            <a:fillRect/>
          </a:stretch>
        </p:blipFill>
        <p:spPr>
          <a:xfrm>
            <a:off x="10701523" y="262587"/>
            <a:ext cx="540000" cy="540000"/>
          </a:xfrm>
          <a:prstGeom prst="rect">
            <a:avLst/>
          </a:prstGeom>
        </p:spPr>
      </p:pic>
      <p:graphicFrame>
        <p:nvGraphicFramePr>
          <p:cNvPr id="4" name="Таблица 3">
            <a:extLst>
              <a:ext uri="{FF2B5EF4-FFF2-40B4-BE49-F238E27FC236}">
                <a16:creationId xmlns:a16="http://schemas.microsoft.com/office/drawing/2014/main" id="{EE36572B-7736-4B65-BDEA-8F59D3D0F015}"/>
              </a:ext>
            </a:extLst>
          </p:cNvPr>
          <p:cNvGraphicFramePr>
            <a:graphicFrameLocks noGrp="1"/>
          </p:cNvGraphicFramePr>
          <p:nvPr>
            <p:extLst>
              <p:ext uri="{D42A27DB-BD31-4B8C-83A1-F6EECF244321}">
                <p14:modId xmlns:p14="http://schemas.microsoft.com/office/powerpoint/2010/main" val="1667195761"/>
              </p:ext>
            </p:extLst>
          </p:nvPr>
        </p:nvGraphicFramePr>
        <p:xfrm>
          <a:off x="204448" y="1046471"/>
          <a:ext cx="11807797" cy="5983186"/>
        </p:xfrm>
        <a:graphic>
          <a:graphicData uri="http://schemas.openxmlformats.org/drawingml/2006/table">
            <a:tbl>
              <a:tblPr firstRow="1" firstCol="1" bandRow="1">
                <a:tableStyleId>{5C22544A-7EE6-4342-B048-85BDC9FD1C3A}</a:tableStyleId>
              </a:tblPr>
              <a:tblGrid>
                <a:gridCol w="4800055">
                  <a:extLst>
                    <a:ext uri="{9D8B030D-6E8A-4147-A177-3AD203B41FA5}">
                      <a16:colId xmlns:a16="http://schemas.microsoft.com/office/drawing/2014/main" val="3976803773"/>
                    </a:ext>
                  </a:extLst>
                </a:gridCol>
                <a:gridCol w="3503871">
                  <a:extLst>
                    <a:ext uri="{9D8B030D-6E8A-4147-A177-3AD203B41FA5}">
                      <a16:colId xmlns:a16="http://schemas.microsoft.com/office/drawing/2014/main" val="3010775559"/>
                    </a:ext>
                  </a:extLst>
                </a:gridCol>
                <a:gridCol w="3503871">
                  <a:extLst>
                    <a:ext uri="{9D8B030D-6E8A-4147-A177-3AD203B41FA5}">
                      <a16:colId xmlns:a16="http://schemas.microsoft.com/office/drawing/2014/main" val="503498508"/>
                    </a:ext>
                  </a:extLst>
                </a:gridCol>
              </a:tblGrid>
              <a:tr h="252946">
                <a:tc>
                  <a:txBody>
                    <a:bodyPr/>
                    <a:lstStyle/>
                    <a:p>
                      <a:r>
                        <a:rPr lang="en-US" sz="1200" dirty="0">
                          <a:solidFill>
                            <a:schemeClr val="tx1"/>
                          </a:solidFill>
                          <a:effectLst/>
                        </a:rPr>
                        <a:t>Lessons learned</a:t>
                      </a:r>
                      <a:endParaRPr lang="ru-UA"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5628" marR="55628" marT="0" marB="0">
                    <a:solidFill>
                      <a:schemeClr val="accent6">
                        <a:lumMod val="40000"/>
                        <a:lumOff val="60000"/>
                      </a:schemeClr>
                    </a:solidFill>
                  </a:tcPr>
                </a:tc>
                <a:tc>
                  <a:txBody>
                    <a:bodyPr/>
                    <a:lstStyle/>
                    <a:p>
                      <a:r>
                        <a:rPr lang="en-US" sz="1200" dirty="0">
                          <a:solidFill>
                            <a:schemeClr val="tx1"/>
                          </a:solidFill>
                          <a:effectLst/>
                        </a:rPr>
                        <a:t>Risks and challenges</a:t>
                      </a:r>
                      <a:endParaRPr lang="ru-UA"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5628" marR="55628" marT="0" marB="0">
                    <a:solidFill>
                      <a:schemeClr val="accent6">
                        <a:lumMod val="20000"/>
                        <a:lumOff val="80000"/>
                      </a:schemeClr>
                    </a:solidFill>
                  </a:tcPr>
                </a:tc>
                <a:tc>
                  <a:txBody>
                    <a:bodyPr/>
                    <a:lstStyle/>
                    <a:p>
                      <a:r>
                        <a:rPr lang="en-US" sz="1200" dirty="0">
                          <a:solidFill>
                            <a:schemeClr val="tx1"/>
                          </a:solidFill>
                          <a:effectLst/>
                        </a:rPr>
                        <a:t>Opportunities/avenues for OCSCE/ ideas</a:t>
                      </a:r>
                      <a:endParaRPr lang="ru-UA"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5628" marR="55628" marT="0" marB="0">
                    <a:solidFill>
                      <a:schemeClr val="accent6">
                        <a:lumMod val="40000"/>
                        <a:lumOff val="60000"/>
                      </a:schemeClr>
                    </a:solidFill>
                  </a:tcPr>
                </a:tc>
                <a:extLst>
                  <a:ext uri="{0D108BD9-81ED-4DB2-BD59-A6C34878D82A}">
                    <a16:rowId xmlns:a16="http://schemas.microsoft.com/office/drawing/2014/main" val="3841378320"/>
                  </a:ext>
                </a:extLst>
              </a:tr>
              <a:tr h="5558583">
                <a:tc>
                  <a:txBody>
                    <a:bodyPr/>
                    <a:lstStyle/>
                    <a:p>
                      <a:pPr marL="285750" indent="-285750" algn="just">
                        <a:buFont typeface="Wingdings" panose="05000000000000000000" pitchFamily="2" charset="2"/>
                        <a:buChar char="ü"/>
                      </a:pPr>
                      <a:r>
                        <a:rPr lang="en-GB" sz="1800" b="0" kern="1200" dirty="0">
                          <a:solidFill>
                            <a:schemeClr val="tx1"/>
                          </a:solidFill>
                          <a:effectLst/>
                          <a:latin typeface="Times New Roman" panose="02020603050405020304" pitchFamily="18" charset="0"/>
                          <a:ea typeface="+mn-ea"/>
                          <a:cs typeface="Times New Roman" panose="02020603050405020304" pitchFamily="18" charset="0"/>
                        </a:rPr>
                        <a:t>Russia targets </a:t>
                      </a:r>
                      <a:r>
                        <a:rPr lang="en-GB" sz="1800" b="1" kern="1200" dirty="0">
                          <a:solidFill>
                            <a:schemeClr val="tx1"/>
                          </a:solidFill>
                          <a:effectLst/>
                          <a:latin typeface="Times New Roman" panose="02020603050405020304" pitchFamily="18" charset="0"/>
                          <a:ea typeface="+mn-ea"/>
                          <a:cs typeface="Times New Roman" panose="02020603050405020304" pitchFamily="18" charset="0"/>
                        </a:rPr>
                        <a:t>energy infrastructure </a:t>
                      </a:r>
                      <a:r>
                        <a:rPr lang="en-GB" sz="1800" b="0" kern="1200" dirty="0">
                          <a:solidFill>
                            <a:schemeClr val="tx1"/>
                          </a:solidFill>
                          <a:effectLst/>
                          <a:latin typeface="Times New Roman" panose="02020603050405020304" pitchFamily="18" charset="0"/>
                          <a:ea typeface="+mn-ea"/>
                          <a:cs typeface="Times New Roman" panose="02020603050405020304" pitchFamily="18" charset="0"/>
                        </a:rPr>
                        <a:t>(power stations, nuclear power stations, oil refineries, gas pipelines, waste storages, chemical wastes storages, sewages etc).</a:t>
                      </a:r>
                      <a:endParaRPr lang="ru-UA" sz="1800" b="0" kern="1200" dirty="0">
                        <a:solidFill>
                          <a:schemeClr val="tx1"/>
                        </a:solidFill>
                        <a:effectLst/>
                        <a:latin typeface="Times New Roman" panose="02020603050405020304" pitchFamily="18" charset="0"/>
                        <a:ea typeface="+mn-ea"/>
                        <a:cs typeface="Times New Roman" panose="02020603050405020304" pitchFamily="18" charset="0"/>
                      </a:endParaRPr>
                    </a:p>
                    <a:p>
                      <a:pPr marL="285750" indent="-285750" algn="just">
                        <a:buFont typeface="Wingdings" panose="05000000000000000000" pitchFamily="2" charset="2"/>
                        <a:buChar char="ü"/>
                      </a:pPr>
                      <a:endParaRPr lang="ru-UA" sz="1800" b="0" kern="1200" dirty="0">
                        <a:solidFill>
                          <a:schemeClr val="tx1"/>
                        </a:solidFill>
                        <a:effectLst/>
                        <a:latin typeface="Times New Roman" panose="02020603050405020304" pitchFamily="18" charset="0"/>
                        <a:ea typeface="+mn-ea"/>
                        <a:cs typeface="Times New Roman" panose="02020603050405020304" pitchFamily="18" charset="0"/>
                      </a:endParaRPr>
                    </a:p>
                    <a:p>
                      <a:pPr marL="285750" indent="-285750" algn="just">
                        <a:buFont typeface="Wingdings" panose="05000000000000000000" pitchFamily="2" charset="2"/>
                        <a:buChar char="ü"/>
                      </a:pPr>
                      <a:r>
                        <a:rPr lang="en-GB" sz="1800" b="1" kern="1200" dirty="0">
                          <a:solidFill>
                            <a:schemeClr val="tx1"/>
                          </a:solidFill>
                          <a:effectLst/>
                          <a:latin typeface="Times New Roman" panose="02020603050405020304" pitchFamily="18" charset="0"/>
                          <a:ea typeface="+mn-ea"/>
                          <a:cs typeface="Times New Roman" panose="02020603050405020304" pitchFamily="18" charset="0"/>
                        </a:rPr>
                        <a:t>Climate change targets, GHG Emissions</a:t>
                      </a:r>
                      <a:endParaRPr lang="ru-UA" sz="1800" b="1" kern="1200" dirty="0">
                        <a:solidFill>
                          <a:schemeClr val="tx1"/>
                        </a:solidFill>
                        <a:effectLst/>
                        <a:latin typeface="Times New Roman" panose="02020603050405020304" pitchFamily="18" charset="0"/>
                        <a:ea typeface="+mn-ea"/>
                        <a:cs typeface="Times New Roman" panose="02020603050405020304" pitchFamily="18" charset="0"/>
                      </a:endParaRPr>
                    </a:p>
                    <a:p>
                      <a:pPr marL="0" indent="0" algn="just">
                        <a:buFont typeface="Wingdings" panose="05000000000000000000" pitchFamily="2" charset="2"/>
                        <a:buNone/>
                      </a:pPr>
                      <a:r>
                        <a:rPr lang="en-GB" sz="1800" b="0" kern="1200" dirty="0">
                          <a:solidFill>
                            <a:schemeClr val="tx1"/>
                          </a:solidFill>
                          <a:effectLst/>
                          <a:latin typeface="Times New Roman" panose="02020603050405020304" pitchFamily="18" charset="0"/>
                          <a:ea typeface="+mn-ea"/>
                          <a:cs typeface="Times New Roman" panose="02020603050405020304" pitchFamily="18" charset="0"/>
                        </a:rPr>
                        <a:t>Weapons spew toxic gases and particulates into the air and leak heavy metals into soil and water.</a:t>
                      </a:r>
                      <a:endParaRPr lang="ru-UA" sz="1800" b="0" kern="1200" dirty="0">
                        <a:solidFill>
                          <a:schemeClr val="tx1"/>
                        </a:solidFill>
                        <a:effectLst/>
                        <a:latin typeface="Times New Roman" panose="02020603050405020304" pitchFamily="18" charset="0"/>
                        <a:ea typeface="+mn-ea"/>
                        <a:cs typeface="Times New Roman" panose="02020603050405020304" pitchFamily="18" charset="0"/>
                      </a:endParaRPr>
                    </a:p>
                    <a:p>
                      <a:pPr marL="285750" indent="-285750" algn="just">
                        <a:buFont typeface="Wingdings" panose="05000000000000000000" pitchFamily="2" charset="2"/>
                        <a:buChar char="ü"/>
                      </a:pPr>
                      <a:endParaRPr lang="ru-UA" sz="1800" b="0" kern="1200" dirty="0">
                        <a:solidFill>
                          <a:schemeClr val="tx1"/>
                        </a:solidFill>
                        <a:effectLst/>
                        <a:latin typeface="Times New Roman" panose="02020603050405020304" pitchFamily="18" charset="0"/>
                        <a:ea typeface="+mn-ea"/>
                        <a:cs typeface="Times New Roman" panose="02020603050405020304" pitchFamily="18" charset="0"/>
                      </a:endParaRPr>
                    </a:p>
                    <a:p>
                      <a:pPr marL="285750" indent="-285750" algn="just">
                        <a:buFont typeface="Wingdings" panose="05000000000000000000" pitchFamily="2" charset="2"/>
                        <a:buChar char="ü"/>
                      </a:pPr>
                      <a:r>
                        <a:rPr lang="en-GB" sz="1800" b="1" kern="1200" dirty="0">
                          <a:solidFill>
                            <a:schemeClr val="tx1"/>
                          </a:solidFill>
                          <a:effectLst/>
                          <a:latin typeface="Times New Roman" panose="02020603050405020304" pitchFamily="18" charset="0"/>
                          <a:ea typeface="+mn-ea"/>
                          <a:cs typeface="Times New Roman" panose="02020603050405020304" pitchFamily="18" charset="0"/>
                        </a:rPr>
                        <a:t>Ecocide</a:t>
                      </a:r>
                      <a:r>
                        <a:rPr lang="en-GB" sz="1800" b="0" kern="1200" dirty="0">
                          <a:solidFill>
                            <a:schemeClr val="tx1"/>
                          </a:solidFill>
                          <a:effectLst/>
                          <a:latin typeface="Times New Roman" panose="02020603050405020304" pitchFamily="18" charset="0"/>
                          <a:ea typeface="+mn-ea"/>
                          <a:cs typeface="Times New Roman" panose="02020603050405020304" pitchFamily="18" charset="0"/>
                        </a:rPr>
                        <a:t> as an </a:t>
                      </a:r>
                      <a:r>
                        <a:rPr lang="en-GB" sz="1800" b="1" kern="1200" dirty="0">
                          <a:solidFill>
                            <a:schemeClr val="tx1"/>
                          </a:solidFill>
                          <a:effectLst/>
                          <a:latin typeface="Times New Roman" panose="02020603050405020304" pitchFamily="18" charset="0"/>
                          <a:ea typeface="+mn-ea"/>
                          <a:cs typeface="Times New Roman" panose="02020603050405020304" pitchFamily="18" charset="0"/>
                        </a:rPr>
                        <a:t>intended</a:t>
                      </a:r>
                      <a:r>
                        <a:rPr lang="en-GB" sz="1800" b="0" kern="1200" dirty="0">
                          <a:solidFill>
                            <a:schemeClr val="tx1"/>
                          </a:solidFill>
                          <a:effectLst/>
                          <a:latin typeface="Times New Roman" panose="02020603050405020304" pitchFamily="18" charset="0"/>
                          <a:ea typeface="+mn-ea"/>
                          <a:cs typeface="Times New Roman" panose="02020603050405020304" pitchFamily="18" charset="0"/>
                        </a:rPr>
                        <a:t> destruction of the environment and ecosystems which causes losses and damages for all humans. Examples of ecocide during wartime include the impacts of nuclear explosions, pollution, and deforestation.</a:t>
                      </a:r>
                      <a:endParaRPr lang="ru-UA" sz="1800" b="0" kern="1200" dirty="0">
                        <a:solidFill>
                          <a:schemeClr val="tx1"/>
                        </a:solidFill>
                        <a:effectLst/>
                        <a:latin typeface="Times New Roman" panose="02020603050405020304" pitchFamily="18" charset="0"/>
                        <a:ea typeface="+mn-ea"/>
                        <a:cs typeface="Times New Roman" panose="02020603050405020304" pitchFamily="18" charset="0"/>
                      </a:endParaRPr>
                    </a:p>
                    <a:p>
                      <a:endParaRPr lang="ru-U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tc>
                  <a:txBody>
                    <a:bodyPr/>
                    <a:lstStyle/>
                    <a:p>
                      <a:pPr marL="285750" indent="-285750" algn="just">
                        <a:buFont typeface="Arial" panose="020B0604020202020204" pitchFamily="34" charset="0"/>
                        <a:buChar char="•"/>
                      </a:pPr>
                      <a:endParaRPr lang="en-GB" sz="1800" kern="1200" dirty="0">
                        <a:solidFill>
                          <a:schemeClr val="dk1"/>
                        </a:solidFill>
                        <a:effectLst/>
                        <a:latin typeface="Times New Roman" panose="02020603050405020304" pitchFamily="18" charset="0"/>
                        <a:ea typeface="+mn-ea"/>
                        <a:cs typeface="Times New Roman" panose="02020603050405020304" pitchFamily="18" charset="0"/>
                      </a:endParaRPr>
                    </a:p>
                    <a:p>
                      <a:pPr marL="285750" indent="-285750" algn="just">
                        <a:buFont typeface="Arial" panose="020B0604020202020204" pitchFamily="34" charset="0"/>
                        <a:buChar char="•"/>
                      </a:pPr>
                      <a:r>
                        <a:rPr lang="en-GB" sz="1800" b="1" kern="1200" dirty="0">
                          <a:solidFill>
                            <a:schemeClr val="dk1"/>
                          </a:solidFill>
                          <a:effectLst/>
                          <a:latin typeface="Times New Roman" panose="02020603050405020304" pitchFamily="18" charset="0"/>
                          <a:ea typeface="+mn-ea"/>
                          <a:cs typeface="Times New Roman" panose="02020603050405020304" pitchFamily="18" charset="0"/>
                        </a:rPr>
                        <a:t>Nuclear power station </a:t>
                      </a:r>
                      <a:r>
                        <a:rPr lang="en-GB" sz="1800" kern="1200" dirty="0">
                          <a:solidFill>
                            <a:schemeClr val="dk1"/>
                          </a:solidFill>
                          <a:effectLst/>
                          <a:latin typeface="Times New Roman" panose="02020603050405020304" pitchFamily="18" charset="0"/>
                          <a:ea typeface="+mn-ea"/>
                          <a:cs typeface="Times New Roman" panose="02020603050405020304" pitchFamily="18" charset="0"/>
                        </a:rPr>
                        <a:t>and Russia`s nuclear terrorism</a:t>
                      </a:r>
                    </a:p>
                    <a:p>
                      <a:pPr marL="285750" indent="-285750" algn="just">
                        <a:buFont typeface="Arial" panose="020B0604020202020204" pitchFamily="34" charset="0"/>
                        <a:buChar char="•"/>
                      </a:pPr>
                      <a:endParaRPr lang="ru-UA" sz="1800" kern="1200" dirty="0">
                        <a:solidFill>
                          <a:schemeClr val="dk1"/>
                        </a:solidFill>
                        <a:effectLst/>
                        <a:latin typeface="Times New Roman" panose="02020603050405020304" pitchFamily="18" charset="0"/>
                        <a:ea typeface="+mn-ea"/>
                        <a:cs typeface="Times New Roman" panose="02020603050405020304" pitchFamily="18" charset="0"/>
                      </a:endParaRPr>
                    </a:p>
                    <a:p>
                      <a:pPr marL="285750" indent="-285750" algn="just">
                        <a:buFont typeface="Arial" panose="020B0604020202020204" pitchFamily="34" charset="0"/>
                        <a:buChar char="•"/>
                      </a:pPr>
                      <a:r>
                        <a:rPr lang="en-GB" sz="1800" b="1" kern="1200" dirty="0">
                          <a:solidFill>
                            <a:schemeClr val="dk1"/>
                          </a:solidFill>
                          <a:effectLst/>
                          <a:latin typeface="Times New Roman" panose="02020603050405020304" pitchFamily="18" charset="0"/>
                          <a:ea typeface="+mn-ea"/>
                          <a:cs typeface="Times New Roman" panose="02020603050405020304" pitchFamily="18" charset="0"/>
                        </a:rPr>
                        <a:t>Climate change targets and emissions</a:t>
                      </a:r>
                      <a:r>
                        <a:rPr lang="en-GB" sz="1800" kern="1200" dirty="0">
                          <a:solidFill>
                            <a:schemeClr val="dk1"/>
                          </a:solidFill>
                          <a:effectLst/>
                          <a:latin typeface="Times New Roman" panose="02020603050405020304" pitchFamily="18" charset="0"/>
                          <a:ea typeface="+mn-ea"/>
                          <a:cs typeface="Times New Roman" panose="02020603050405020304" pitchFamily="18" charset="0"/>
                        </a:rPr>
                        <a:t> resulted by the military actions and hostilities, destruction of buildings, infrastructure, energy equipment.</a:t>
                      </a:r>
                    </a:p>
                    <a:p>
                      <a:pPr marL="285750" indent="-285750" algn="just">
                        <a:buFont typeface="Arial" panose="020B0604020202020204" pitchFamily="34" charset="0"/>
                        <a:buChar char="•"/>
                      </a:pPr>
                      <a:endParaRPr lang="ru-UA" sz="1800" kern="1200" dirty="0">
                        <a:solidFill>
                          <a:schemeClr val="dk1"/>
                        </a:solidFill>
                        <a:effectLst/>
                        <a:latin typeface="Times New Roman" panose="02020603050405020304" pitchFamily="18" charset="0"/>
                        <a:ea typeface="+mn-ea"/>
                        <a:cs typeface="Times New Roman" panose="02020603050405020304" pitchFamily="18" charset="0"/>
                      </a:endParaRPr>
                    </a:p>
                    <a:p>
                      <a:pPr marL="285750" indent="-285750" algn="just">
                        <a:buFont typeface="Arial" panose="020B0604020202020204" pitchFamily="34" charset="0"/>
                        <a:buChar char="•"/>
                      </a:pPr>
                      <a:r>
                        <a:rPr lang="en-GB" sz="1800" b="1" kern="1200" dirty="0">
                          <a:solidFill>
                            <a:schemeClr val="dk1"/>
                          </a:solidFill>
                          <a:effectLst/>
                          <a:latin typeface="Times New Roman" panose="02020603050405020304" pitchFamily="18" charset="0"/>
                          <a:ea typeface="+mn-ea"/>
                          <a:cs typeface="Times New Roman" panose="02020603050405020304" pitchFamily="18" charset="0"/>
                        </a:rPr>
                        <a:t>Militarisation of Arctic and Black Sea by Russia</a:t>
                      </a:r>
                      <a:r>
                        <a:rPr lang="en-GB" sz="1800" kern="1200" dirty="0">
                          <a:solidFill>
                            <a:schemeClr val="dk1"/>
                          </a:solidFill>
                          <a:effectLst/>
                          <a:latin typeface="Times New Roman" panose="02020603050405020304" pitchFamily="18" charset="0"/>
                          <a:ea typeface="+mn-ea"/>
                          <a:cs typeface="Times New Roman" panose="02020603050405020304" pitchFamily="18" charset="0"/>
                        </a:rPr>
                        <a:t> since illegal  Crimea occupation in 2014: maritime biodiversity,  restriction for littoral states to develop recreational and energy potential, mining of the maritime area + Black Sea basin rivers (fisheries, transportation routs), pollution.</a:t>
                      </a:r>
                      <a:endParaRPr lang="ru-UA" sz="1800" kern="1200" dirty="0">
                        <a:solidFill>
                          <a:schemeClr val="dk1"/>
                        </a:solidFill>
                        <a:effectLst/>
                        <a:latin typeface="Times New Roman" panose="02020603050405020304" pitchFamily="18" charset="0"/>
                        <a:ea typeface="+mn-ea"/>
                        <a:cs typeface="Times New Roman" panose="02020603050405020304" pitchFamily="18" charset="0"/>
                      </a:endParaRPr>
                    </a:p>
                    <a:p>
                      <a:endParaRPr lang="ru-U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5628" marR="55628" marT="0" marB="0">
                    <a:solidFill>
                      <a:schemeClr val="accent6">
                        <a:lumMod val="20000"/>
                        <a:lumOff val="80000"/>
                      </a:schemeClr>
                    </a:solidFill>
                  </a:tcPr>
                </a:tc>
                <a:tc>
                  <a:txBody>
                    <a:bodyPr/>
                    <a:lstStyle/>
                    <a:p>
                      <a:pPr marL="285750" indent="-285750">
                        <a:buFont typeface="Wingdings" panose="05000000000000000000" pitchFamily="2" charset="2"/>
                        <a:buChar char="Ø"/>
                      </a:pP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No Fly Zone over NPS!!! </a:t>
                      </a:r>
                    </a:p>
                    <a:p>
                      <a:pPr marL="285750" indent="-285750">
                        <a:buFont typeface="Wingdings" panose="05000000000000000000" pitchFamily="2" charset="2"/>
                        <a:buChar char="Ø"/>
                      </a:pPr>
                      <a:endParaRPr lang="en-US" sz="16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buFont typeface="Wingdings" panose="05000000000000000000" pitchFamily="2" charset="2"/>
                        <a:buChar char="Ø"/>
                      </a:pPr>
                      <a:r>
                        <a:rPr lang="en-GB" sz="1800" kern="1200" dirty="0">
                          <a:solidFill>
                            <a:schemeClr val="dk1"/>
                          </a:solidFill>
                          <a:effectLst/>
                          <a:latin typeface="Times New Roman" panose="02020603050405020304" pitchFamily="18" charset="0"/>
                          <a:ea typeface="+mn-ea"/>
                          <a:cs typeface="Times New Roman" panose="02020603050405020304" pitchFamily="18" charset="0"/>
                        </a:rPr>
                        <a:t>Ecocide and national law</a:t>
                      </a:r>
                      <a:endParaRPr lang="ru-UA" sz="1800" kern="1200" dirty="0">
                        <a:solidFill>
                          <a:schemeClr val="dk1"/>
                        </a:solidFill>
                        <a:effectLst/>
                        <a:latin typeface="Times New Roman" panose="02020603050405020304" pitchFamily="18" charset="0"/>
                        <a:ea typeface="+mn-ea"/>
                        <a:cs typeface="Times New Roman" panose="02020603050405020304" pitchFamily="18" charset="0"/>
                      </a:endParaRPr>
                    </a:p>
                    <a:p>
                      <a:pPr marL="285750" indent="-285750" algn="just">
                        <a:buFont typeface="Wingdings" panose="05000000000000000000" pitchFamily="2" charset="2"/>
                        <a:buChar char="Ø"/>
                      </a:pPr>
                      <a:endParaRPr lang="ru-UA" sz="1800" kern="1200" dirty="0">
                        <a:solidFill>
                          <a:schemeClr val="dk1"/>
                        </a:solidFill>
                        <a:effectLst/>
                        <a:latin typeface="Times New Roman" panose="02020603050405020304" pitchFamily="18" charset="0"/>
                        <a:ea typeface="+mn-ea"/>
                        <a:cs typeface="Times New Roman" panose="02020603050405020304" pitchFamily="18" charset="0"/>
                      </a:endParaRPr>
                    </a:p>
                    <a:p>
                      <a:pPr marL="285750" indent="-285750" algn="just">
                        <a:buFont typeface="Wingdings" panose="05000000000000000000" pitchFamily="2" charset="2"/>
                        <a:buChar char="Ø"/>
                      </a:pPr>
                      <a:r>
                        <a:rPr lang="en-GB" sz="1800" b="1" kern="1200" dirty="0">
                          <a:solidFill>
                            <a:schemeClr val="dk1"/>
                          </a:solidFill>
                          <a:effectLst/>
                          <a:latin typeface="Times New Roman" panose="02020603050405020304" pitchFamily="18" charset="0"/>
                          <a:ea typeface="+mn-ea"/>
                          <a:cs typeface="Times New Roman" panose="02020603050405020304" pitchFamily="18" charset="0"/>
                        </a:rPr>
                        <a:t>Multiple risks </a:t>
                      </a:r>
                      <a:r>
                        <a:rPr lang="en-GB" sz="1800" kern="1200" dirty="0">
                          <a:solidFill>
                            <a:schemeClr val="dk1"/>
                          </a:solidFill>
                          <a:effectLst/>
                          <a:latin typeface="Times New Roman" panose="02020603050405020304" pitchFamily="18" charset="0"/>
                          <a:ea typeface="+mn-ea"/>
                          <a:cs typeface="Times New Roman" panose="02020603050405020304" pitchFamily="18" charset="0"/>
                        </a:rPr>
                        <a:t>for climate change targets but follow the implementation of this targets.</a:t>
                      </a:r>
                    </a:p>
                    <a:p>
                      <a:pPr marL="285750" indent="-285750" algn="just">
                        <a:buFont typeface="Wingdings" panose="05000000000000000000" pitchFamily="2" charset="2"/>
                        <a:buChar char="Ø"/>
                      </a:pPr>
                      <a:endParaRPr lang="ru-UA" sz="1800" kern="1200" dirty="0">
                        <a:solidFill>
                          <a:schemeClr val="dk1"/>
                        </a:solidFill>
                        <a:effectLst/>
                        <a:latin typeface="Times New Roman" panose="02020603050405020304" pitchFamily="18" charset="0"/>
                        <a:ea typeface="+mn-ea"/>
                        <a:cs typeface="Times New Roman" panose="02020603050405020304" pitchFamily="18" charset="0"/>
                      </a:endParaRPr>
                    </a:p>
                    <a:p>
                      <a:pPr marL="285750" indent="-285750" algn="just">
                        <a:buFont typeface="Wingdings" panose="05000000000000000000" pitchFamily="2" charset="2"/>
                        <a:buChar char="Ø"/>
                      </a:pPr>
                      <a:r>
                        <a:rPr lang="en-GB" sz="1800" b="1" kern="1200" dirty="0">
                          <a:solidFill>
                            <a:schemeClr val="dk1"/>
                          </a:solidFill>
                          <a:effectLst/>
                          <a:latin typeface="Times New Roman" panose="02020603050405020304" pitchFamily="18" charset="0"/>
                          <a:ea typeface="+mn-ea"/>
                          <a:cs typeface="Times New Roman" panose="02020603050405020304" pitchFamily="18" charset="0"/>
                        </a:rPr>
                        <a:t>Overall effect </a:t>
                      </a:r>
                      <a:r>
                        <a:rPr lang="en-GB" sz="1800" kern="1200" dirty="0">
                          <a:solidFill>
                            <a:schemeClr val="dk1"/>
                          </a:solidFill>
                          <a:effectLst/>
                          <a:latin typeface="Times New Roman" panose="02020603050405020304" pitchFamily="18" charset="0"/>
                          <a:ea typeface="+mn-ea"/>
                          <a:cs typeface="Times New Roman" panose="02020603050405020304" pitchFamily="18" charset="0"/>
                        </a:rPr>
                        <a:t>of the Russian invasion into Ukraine on Green transformation and climate change policy targets of all European states.</a:t>
                      </a:r>
                    </a:p>
                    <a:p>
                      <a:pPr marL="285750" indent="-285750" algn="just">
                        <a:buFont typeface="Wingdings" panose="05000000000000000000" pitchFamily="2" charset="2"/>
                        <a:buChar char="Ø"/>
                      </a:pPr>
                      <a:endParaRPr lang="ru-UA" sz="1800" kern="1200" dirty="0">
                        <a:solidFill>
                          <a:schemeClr val="dk1"/>
                        </a:solidFill>
                        <a:effectLst/>
                        <a:latin typeface="Times New Roman" panose="02020603050405020304" pitchFamily="18" charset="0"/>
                        <a:ea typeface="+mn-ea"/>
                        <a:cs typeface="Times New Roman" panose="02020603050405020304" pitchFamily="18" charset="0"/>
                      </a:endParaRPr>
                    </a:p>
                    <a:p>
                      <a:pPr marL="285750" indent="-285750" algn="just">
                        <a:buFont typeface="Wingdings" panose="05000000000000000000" pitchFamily="2" charset="2"/>
                        <a:buChar char="Ø"/>
                      </a:pPr>
                      <a:r>
                        <a:rPr lang="en-GB" sz="1800" kern="1200" dirty="0">
                          <a:solidFill>
                            <a:schemeClr val="dk1"/>
                          </a:solidFill>
                          <a:effectLst/>
                          <a:latin typeface="Times New Roman" panose="02020603050405020304" pitchFamily="18" charset="0"/>
                          <a:ea typeface="+mn-ea"/>
                          <a:cs typeface="Times New Roman" panose="02020603050405020304" pitchFamily="18" charset="0"/>
                        </a:rPr>
                        <a:t>Opportunities / </a:t>
                      </a:r>
                      <a:r>
                        <a:rPr lang="en-GB" sz="1800" b="1" kern="1200" dirty="0">
                          <a:solidFill>
                            <a:schemeClr val="dk1"/>
                          </a:solidFill>
                          <a:effectLst/>
                          <a:latin typeface="Times New Roman" panose="02020603050405020304" pitchFamily="18" charset="0"/>
                          <a:ea typeface="+mn-ea"/>
                          <a:cs typeface="Times New Roman" panose="02020603050405020304" pitchFamily="18" charset="0"/>
                        </a:rPr>
                        <a:t>push for changes in energy systems </a:t>
                      </a:r>
                      <a:r>
                        <a:rPr lang="en-GB" sz="1800" kern="1200" dirty="0">
                          <a:solidFill>
                            <a:schemeClr val="dk1"/>
                          </a:solidFill>
                          <a:effectLst/>
                          <a:latin typeface="Times New Roman" panose="02020603050405020304" pitchFamily="18" charset="0"/>
                          <a:ea typeface="+mn-ea"/>
                          <a:cs typeface="Times New Roman" panose="02020603050405020304" pitchFamily="18" charset="0"/>
                        </a:rPr>
                        <a:t>/ restructuring energy systems, fossil fuels diminishing role, energy supply balancing equipment, new technological cycles etc. </a:t>
                      </a:r>
                      <a:endParaRPr lang="ru-UA" sz="1800" kern="1200" dirty="0">
                        <a:solidFill>
                          <a:schemeClr val="dk1"/>
                        </a:solidFill>
                        <a:effectLst/>
                        <a:latin typeface="Times New Roman" panose="02020603050405020304" pitchFamily="18" charset="0"/>
                        <a:ea typeface="+mn-ea"/>
                        <a:cs typeface="Times New Roman" panose="02020603050405020304" pitchFamily="18" charset="0"/>
                      </a:endParaRPr>
                    </a:p>
                    <a:p>
                      <a:endParaRPr lang="ru-UA" sz="1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5628" marR="55628" marT="0" marB="0">
                    <a:solidFill>
                      <a:schemeClr val="accent6">
                        <a:lumMod val="40000"/>
                        <a:lumOff val="60000"/>
                      </a:schemeClr>
                    </a:solidFill>
                  </a:tcPr>
                </a:tc>
                <a:extLst>
                  <a:ext uri="{0D108BD9-81ED-4DB2-BD59-A6C34878D82A}">
                    <a16:rowId xmlns:a16="http://schemas.microsoft.com/office/drawing/2014/main" val="4238827100"/>
                  </a:ext>
                </a:extLst>
              </a:tr>
            </a:tbl>
          </a:graphicData>
        </a:graphic>
      </p:graphicFrame>
    </p:spTree>
    <p:extLst>
      <p:ext uri="{BB962C8B-B14F-4D97-AF65-F5344CB8AC3E}">
        <p14:creationId xmlns:p14="http://schemas.microsoft.com/office/powerpoint/2010/main" val="40417919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89CFB7-3ECF-9E40-8E78-91FEA1C3A070}"/>
              </a:ext>
            </a:extLst>
          </p:cNvPr>
          <p:cNvSpPr>
            <a:spLocks noGrp="1"/>
          </p:cNvSpPr>
          <p:nvPr>
            <p:ph type="ctrTitle"/>
          </p:nvPr>
        </p:nvSpPr>
        <p:spPr>
          <a:xfrm>
            <a:off x="171931" y="270499"/>
            <a:ext cx="9154949" cy="663674"/>
          </a:xfrm>
        </p:spPr>
        <p:txBody>
          <a:bodyPr>
            <a:normAutofit/>
          </a:bodyPr>
          <a:lstStyle/>
          <a:p>
            <a:pPr algn="l"/>
            <a:r>
              <a:rPr lang="en-US" sz="2000" dirty="0">
                <a:solidFill>
                  <a:srgbClr val="002169"/>
                </a:solidFill>
                <a:latin typeface="Century Gothic" panose="020B0502020202020204" pitchFamily="34" charset="0"/>
                <a:ea typeface="Palatino" pitchFamily="2" charset="77"/>
              </a:rPr>
              <a:t>Dirty war of Russia</a:t>
            </a:r>
          </a:p>
        </p:txBody>
      </p:sp>
      <p:sp>
        <p:nvSpPr>
          <p:cNvPr id="3" name="Subtitle 2">
            <a:extLst>
              <a:ext uri="{FF2B5EF4-FFF2-40B4-BE49-F238E27FC236}">
                <a16:creationId xmlns:a16="http://schemas.microsoft.com/office/drawing/2014/main" id="{AD9140A9-3DB3-3249-A155-B1DDA5354432}"/>
              </a:ext>
            </a:extLst>
          </p:cNvPr>
          <p:cNvSpPr>
            <a:spLocks noGrp="1"/>
          </p:cNvSpPr>
          <p:nvPr>
            <p:ph type="subTitle" idx="1"/>
          </p:nvPr>
        </p:nvSpPr>
        <p:spPr>
          <a:xfrm>
            <a:off x="384202" y="1178042"/>
            <a:ext cx="11807798" cy="5480661"/>
          </a:xfrm>
        </p:spPr>
        <p:txBody>
          <a:bodyPr>
            <a:normAutofit/>
          </a:bodyPr>
          <a:lstStyle/>
          <a:p>
            <a:pPr algn="just"/>
            <a:endParaRPr lang="ru-UA" sz="2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UA" sz="1800" dirty="0">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13" name="Straight Connector 12">
            <a:extLst>
              <a:ext uri="{FF2B5EF4-FFF2-40B4-BE49-F238E27FC236}">
                <a16:creationId xmlns:a16="http://schemas.microsoft.com/office/drawing/2014/main" id="{E835B34E-C2CF-9149-AF5B-D5E9DEAF863D}"/>
              </a:ext>
            </a:extLst>
          </p:cNvPr>
          <p:cNvCxnSpPr/>
          <p:nvPr/>
        </p:nvCxnSpPr>
        <p:spPr>
          <a:xfrm flipH="1">
            <a:off x="0" y="1046470"/>
            <a:ext cx="12192000" cy="0"/>
          </a:xfrm>
          <a:prstGeom prst="line">
            <a:avLst/>
          </a:prstGeom>
          <a:ln w="19050">
            <a:solidFill>
              <a:srgbClr val="002169"/>
            </a:solidFill>
          </a:ln>
        </p:spPr>
        <p:style>
          <a:lnRef idx="3">
            <a:schemeClr val="accent1"/>
          </a:lnRef>
          <a:fillRef idx="0">
            <a:schemeClr val="accent1"/>
          </a:fillRef>
          <a:effectRef idx="2">
            <a:schemeClr val="accent1"/>
          </a:effectRef>
          <a:fontRef idx="minor">
            <a:schemeClr val="tx1"/>
          </a:fontRef>
        </p:style>
      </p:cxnSp>
      <p:pic>
        <p:nvPicPr>
          <p:cNvPr id="9" name="Picture 8">
            <a:extLst>
              <a:ext uri="{FF2B5EF4-FFF2-40B4-BE49-F238E27FC236}">
                <a16:creationId xmlns:a16="http://schemas.microsoft.com/office/drawing/2014/main" id="{01D71EFA-9905-754F-AE0D-E3A9557E1BDE}"/>
              </a:ext>
            </a:extLst>
          </p:cNvPr>
          <p:cNvPicPr>
            <a:picLocks noChangeAspect="1"/>
          </p:cNvPicPr>
          <p:nvPr/>
        </p:nvPicPr>
        <p:blipFill>
          <a:blip r:embed="rId2"/>
          <a:stretch>
            <a:fillRect/>
          </a:stretch>
        </p:blipFill>
        <p:spPr>
          <a:xfrm>
            <a:off x="9795099" y="262587"/>
            <a:ext cx="810812" cy="540000"/>
          </a:xfrm>
          <a:prstGeom prst="rect">
            <a:avLst/>
          </a:prstGeom>
        </p:spPr>
      </p:pic>
      <p:pic>
        <p:nvPicPr>
          <p:cNvPr id="11" name="Picture 10">
            <a:extLst>
              <a:ext uri="{FF2B5EF4-FFF2-40B4-BE49-F238E27FC236}">
                <a16:creationId xmlns:a16="http://schemas.microsoft.com/office/drawing/2014/main" id="{E37E90DB-924B-0A4B-A25F-88C166A4DAB9}"/>
              </a:ext>
            </a:extLst>
          </p:cNvPr>
          <p:cNvPicPr>
            <a:picLocks noChangeAspect="1"/>
          </p:cNvPicPr>
          <p:nvPr/>
        </p:nvPicPr>
        <p:blipFill rotWithShape="1">
          <a:blip r:embed="rId3"/>
          <a:srcRect l="5357" t="3383" r="4392" b="3383"/>
          <a:stretch/>
        </p:blipFill>
        <p:spPr>
          <a:xfrm>
            <a:off x="11337135" y="262601"/>
            <a:ext cx="522731" cy="540000"/>
          </a:xfrm>
          <a:prstGeom prst="rect">
            <a:avLst/>
          </a:prstGeom>
        </p:spPr>
      </p:pic>
      <p:pic>
        <p:nvPicPr>
          <p:cNvPr id="15" name="Picture 14">
            <a:extLst>
              <a:ext uri="{FF2B5EF4-FFF2-40B4-BE49-F238E27FC236}">
                <a16:creationId xmlns:a16="http://schemas.microsoft.com/office/drawing/2014/main" id="{45E610AE-97FC-1949-ABC3-79AC2281B837}"/>
              </a:ext>
            </a:extLst>
          </p:cNvPr>
          <p:cNvPicPr>
            <a:picLocks noChangeAspect="1"/>
          </p:cNvPicPr>
          <p:nvPr/>
        </p:nvPicPr>
        <p:blipFill>
          <a:blip r:embed="rId4"/>
          <a:stretch>
            <a:fillRect/>
          </a:stretch>
        </p:blipFill>
        <p:spPr>
          <a:xfrm>
            <a:off x="10701523" y="262587"/>
            <a:ext cx="540000" cy="540000"/>
          </a:xfrm>
          <a:prstGeom prst="rect">
            <a:avLst/>
          </a:prstGeom>
        </p:spPr>
      </p:pic>
      <p:graphicFrame>
        <p:nvGraphicFramePr>
          <p:cNvPr id="4" name="Таблица 3">
            <a:extLst>
              <a:ext uri="{FF2B5EF4-FFF2-40B4-BE49-F238E27FC236}">
                <a16:creationId xmlns:a16="http://schemas.microsoft.com/office/drawing/2014/main" id="{EE36572B-7736-4B65-BDEA-8F59D3D0F015}"/>
              </a:ext>
            </a:extLst>
          </p:cNvPr>
          <p:cNvGraphicFramePr>
            <a:graphicFrameLocks noGrp="1"/>
          </p:cNvGraphicFramePr>
          <p:nvPr>
            <p:extLst>
              <p:ext uri="{D42A27DB-BD31-4B8C-83A1-F6EECF244321}">
                <p14:modId xmlns:p14="http://schemas.microsoft.com/office/powerpoint/2010/main" val="543990731"/>
              </p:ext>
            </p:extLst>
          </p:nvPr>
        </p:nvGraphicFramePr>
        <p:xfrm>
          <a:off x="211015" y="1046471"/>
          <a:ext cx="11801230" cy="5729465"/>
        </p:xfrm>
        <a:graphic>
          <a:graphicData uri="http://schemas.openxmlformats.org/drawingml/2006/table">
            <a:tbl>
              <a:tblPr firstRow="1" firstCol="1" bandRow="1">
                <a:tableStyleId>{5C22544A-7EE6-4342-B048-85BDC9FD1C3A}</a:tableStyleId>
              </a:tblPr>
              <a:tblGrid>
                <a:gridCol w="4793488">
                  <a:extLst>
                    <a:ext uri="{9D8B030D-6E8A-4147-A177-3AD203B41FA5}">
                      <a16:colId xmlns:a16="http://schemas.microsoft.com/office/drawing/2014/main" val="3976803773"/>
                    </a:ext>
                  </a:extLst>
                </a:gridCol>
                <a:gridCol w="3503871">
                  <a:extLst>
                    <a:ext uri="{9D8B030D-6E8A-4147-A177-3AD203B41FA5}">
                      <a16:colId xmlns:a16="http://schemas.microsoft.com/office/drawing/2014/main" val="3010775559"/>
                    </a:ext>
                  </a:extLst>
                </a:gridCol>
                <a:gridCol w="3503871">
                  <a:extLst>
                    <a:ext uri="{9D8B030D-6E8A-4147-A177-3AD203B41FA5}">
                      <a16:colId xmlns:a16="http://schemas.microsoft.com/office/drawing/2014/main" val="503498508"/>
                    </a:ext>
                  </a:extLst>
                </a:gridCol>
              </a:tblGrid>
              <a:tr h="257983">
                <a:tc>
                  <a:txBody>
                    <a:bodyPr/>
                    <a:lstStyle/>
                    <a:p>
                      <a:r>
                        <a:rPr lang="en-US" sz="1200" dirty="0">
                          <a:solidFill>
                            <a:schemeClr val="tx1"/>
                          </a:solidFill>
                          <a:effectLst/>
                        </a:rPr>
                        <a:t>Lessons learned</a:t>
                      </a:r>
                      <a:endParaRPr lang="ru-UA"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5628" marR="55628" marT="0" marB="0">
                    <a:solidFill>
                      <a:schemeClr val="accent6">
                        <a:lumMod val="40000"/>
                        <a:lumOff val="60000"/>
                      </a:schemeClr>
                    </a:solidFill>
                  </a:tcPr>
                </a:tc>
                <a:tc>
                  <a:txBody>
                    <a:bodyPr/>
                    <a:lstStyle/>
                    <a:p>
                      <a:r>
                        <a:rPr lang="en-US" sz="1200" dirty="0">
                          <a:solidFill>
                            <a:schemeClr val="tx1"/>
                          </a:solidFill>
                          <a:effectLst/>
                        </a:rPr>
                        <a:t>Risks and challenges</a:t>
                      </a:r>
                      <a:endParaRPr lang="ru-UA"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5628" marR="55628" marT="0" marB="0">
                    <a:solidFill>
                      <a:schemeClr val="accent6">
                        <a:lumMod val="20000"/>
                        <a:lumOff val="80000"/>
                      </a:schemeClr>
                    </a:solidFill>
                  </a:tcPr>
                </a:tc>
                <a:tc>
                  <a:txBody>
                    <a:bodyPr/>
                    <a:lstStyle/>
                    <a:p>
                      <a:r>
                        <a:rPr lang="en-US" sz="1200" dirty="0">
                          <a:solidFill>
                            <a:schemeClr val="tx1"/>
                          </a:solidFill>
                          <a:effectLst/>
                        </a:rPr>
                        <a:t>Opportunities/avenues for OSCE/ ideas</a:t>
                      </a:r>
                      <a:endParaRPr lang="ru-UA"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5628" marR="55628" marT="0" marB="0">
                    <a:solidFill>
                      <a:schemeClr val="accent6">
                        <a:lumMod val="40000"/>
                        <a:lumOff val="60000"/>
                      </a:schemeClr>
                    </a:solidFill>
                  </a:tcPr>
                </a:tc>
                <a:extLst>
                  <a:ext uri="{0D108BD9-81ED-4DB2-BD59-A6C34878D82A}">
                    <a16:rowId xmlns:a16="http://schemas.microsoft.com/office/drawing/2014/main" val="3841378320"/>
                  </a:ext>
                </a:extLst>
              </a:tr>
              <a:tr h="5471482">
                <a:tc>
                  <a:txBody>
                    <a:bodyPr/>
                    <a:lstStyle/>
                    <a:p>
                      <a:pPr algn="just"/>
                      <a:r>
                        <a:rPr lang="en-GB" sz="1600" b="1" kern="1200" dirty="0">
                          <a:solidFill>
                            <a:schemeClr val="tx1"/>
                          </a:solidFill>
                          <a:effectLst/>
                          <a:latin typeface="Times New Roman" panose="02020603050405020304" pitchFamily="18" charset="0"/>
                          <a:ea typeface="+mn-ea"/>
                          <a:cs typeface="Times New Roman" panose="02020603050405020304" pitchFamily="18" charset="0"/>
                        </a:rPr>
                        <a:t>Land degradation / Agriculture / Food security within the OSCE area and wider</a:t>
                      </a:r>
                      <a:endParaRPr lang="ru-UA" sz="1600" b="1" kern="1200" dirty="0">
                        <a:solidFill>
                          <a:schemeClr val="tx1"/>
                        </a:solidFill>
                        <a:effectLst/>
                        <a:latin typeface="Times New Roman" panose="02020603050405020304" pitchFamily="18" charset="0"/>
                        <a:ea typeface="+mn-ea"/>
                        <a:cs typeface="Times New Roman" panose="02020603050405020304" pitchFamily="18" charset="0"/>
                      </a:endParaRPr>
                    </a:p>
                    <a:p>
                      <a:pPr algn="just"/>
                      <a:endParaRPr lang="en-GB" sz="1600" b="0" kern="1200" dirty="0">
                        <a:solidFill>
                          <a:schemeClr val="tx1"/>
                        </a:solidFill>
                        <a:effectLst/>
                        <a:latin typeface="Times New Roman" panose="02020603050405020304" pitchFamily="18" charset="0"/>
                        <a:ea typeface="+mn-ea"/>
                        <a:cs typeface="Times New Roman" panose="02020603050405020304" pitchFamily="18" charset="0"/>
                      </a:endParaRPr>
                    </a:p>
                    <a:p>
                      <a:pPr marL="285750" indent="-285750" algn="just">
                        <a:buFont typeface="Wingdings" panose="05000000000000000000" pitchFamily="2" charset="2"/>
                        <a:buChar char="ü"/>
                      </a:pPr>
                      <a:r>
                        <a:rPr lang="en-GB" sz="1600" b="0" kern="1200" dirty="0">
                          <a:solidFill>
                            <a:schemeClr val="tx1"/>
                          </a:solidFill>
                          <a:effectLst/>
                          <a:latin typeface="Times New Roman" panose="02020603050405020304" pitchFamily="18" charset="0"/>
                          <a:ea typeface="+mn-ea"/>
                          <a:cs typeface="Times New Roman" panose="02020603050405020304" pitchFamily="18" charset="0"/>
                        </a:rPr>
                        <a:t>War in Ukraine and Global Agriculture in 2022 Report, Robert Lansing Institute, March 2022.</a:t>
                      </a:r>
                      <a:endParaRPr lang="ru-UA" sz="1600" b="0" kern="1200" dirty="0">
                        <a:solidFill>
                          <a:schemeClr val="tx1"/>
                        </a:solidFill>
                        <a:effectLst/>
                        <a:latin typeface="Times New Roman" panose="02020603050405020304" pitchFamily="18" charset="0"/>
                        <a:ea typeface="+mn-ea"/>
                        <a:cs typeface="Times New Roman" panose="02020603050405020304" pitchFamily="18" charset="0"/>
                      </a:endParaRPr>
                    </a:p>
                    <a:p>
                      <a:pPr algn="just"/>
                      <a:r>
                        <a:rPr lang="en-GB" sz="1600" b="0" kern="1200" dirty="0">
                          <a:solidFill>
                            <a:schemeClr val="tx1"/>
                          </a:solidFill>
                          <a:effectLst/>
                          <a:latin typeface="+mn-lt"/>
                          <a:ea typeface="+mn-ea"/>
                          <a:cs typeface="+mn-cs"/>
                        </a:rPr>
                        <a:t> </a:t>
                      </a:r>
                      <a:endParaRPr lang="ru-UA" sz="1600" b="0" kern="1200" dirty="0">
                        <a:solidFill>
                          <a:schemeClr val="tx1"/>
                        </a:solidFill>
                        <a:effectLst/>
                        <a:latin typeface="+mn-lt"/>
                        <a:ea typeface="+mn-ea"/>
                        <a:cs typeface="+mn-cs"/>
                      </a:endParaRPr>
                    </a:p>
                    <a:p>
                      <a:pPr algn="just"/>
                      <a:r>
                        <a:rPr lang="en-GB" sz="1600" b="0" kern="1200" dirty="0">
                          <a:solidFill>
                            <a:schemeClr val="tx1"/>
                          </a:solidFill>
                          <a:effectLst/>
                          <a:latin typeface="+mn-lt"/>
                          <a:ea typeface="+mn-ea"/>
                          <a:cs typeface="+mn-cs"/>
                          <a:hlinkClick r:id="rId5"/>
                        </a:rPr>
                        <a:t>https://lansinginstitute.org/2022/03/25/war-in-ukraine-and-global-agriculture-in-2022/?fbclid=IwAR0QGrAfwOsibA4t90qvNzpmJFGv9jlJpODZqKqH08br0zDCRnFHw9to_Tg</a:t>
                      </a:r>
                      <a:endParaRPr lang="en-GB" sz="1600" b="0" kern="1200" dirty="0">
                        <a:solidFill>
                          <a:schemeClr val="tx1"/>
                        </a:solidFill>
                        <a:effectLst/>
                        <a:latin typeface="+mn-lt"/>
                        <a:ea typeface="+mn-ea"/>
                        <a:cs typeface="+mn-cs"/>
                      </a:endParaRPr>
                    </a:p>
                    <a:p>
                      <a:pPr algn="just"/>
                      <a:endParaRPr lang="ru-UA" sz="1800" b="0" kern="1200" dirty="0">
                        <a:solidFill>
                          <a:schemeClr val="tx1"/>
                        </a:solidFill>
                        <a:effectLst/>
                        <a:latin typeface="+mn-lt"/>
                        <a:ea typeface="+mn-ea"/>
                        <a:cs typeface="+mn-cs"/>
                      </a:endParaRPr>
                    </a:p>
                    <a:p>
                      <a:endParaRPr lang="ru-U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tc>
                  <a:txBody>
                    <a:bodyPr/>
                    <a:lstStyle/>
                    <a:p>
                      <a:pPr marL="285750" indent="-285750" algn="just">
                        <a:buFont typeface="Arial" panose="020B0604020202020204" pitchFamily="34" charset="0"/>
                        <a:buChar char="•"/>
                      </a:pPr>
                      <a:r>
                        <a:rPr lang="en-GB" sz="1800" kern="1200" dirty="0">
                          <a:solidFill>
                            <a:schemeClr val="dk1"/>
                          </a:solidFill>
                          <a:effectLst/>
                          <a:latin typeface="Times New Roman" panose="02020603050405020304" pitchFamily="18" charset="0"/>
                          <a:ea typeface="+mn-ea"/>
                          <a:cs typeface="Times New Roman" panose="02020603050405020304" pitchFamily="18" charset="0"/>
                        </a:rPr>
                        <a:t>Changes in food supply in OSCE participating states: trade, higher prices, inflation growth, logistic, supply chain, energy prices.</a:t>
                      </a:r>
                    </a:p>
                    <a:p>
                      <a:pPr marL="285750" indent="-285750" algn="just">
                        <a:buFont typeface="Arial" panose="020B0604020202020204" pitchFamily="34" charset="0"/>
                        <a:buChar char="•"/>
                      </a:pPr>
                      <a:endParaRPr lang="ru-UA" sz="1800" kern="1200" dirty="0">
                        <a:solidFill>
                          <a:schemeClr val="dk1"/>
                        </a:solidFill>
                        <a:effectLst/>
                        <a:latin typeface="Times New Roman" panose="02020603050405020304" pitchFamily="18" charset="0"/>
                        <a:ea typeface="+mn-ea"/>
                        <a:cs typeface="Times New Roman" panose="02020603050405020304" pitchFamily="18" charset="0"/>
                      </a:endParaRPr>
                    </a:p>
                    <a:p>
                      <a:pPr marL="285750" indent="-285750" algn="just">
                        <a:buFont typeface="Arial" panose="020B0604020202020204" pitchFamily="34" charset="0"/>
                        <a:buChar char="•"/>
                      </a:pPr>
                      <a:r>
                        <a:rPr lang="en-GB" sz="1800" kern="1200" dirty="0">
                          <a:solidFill>
                            <a:schemeClr val="dk1"/>
                          </a:solidFill>
                          <a:effectLst/>
                          <a:latin typeface="Times New Roman" panose="02020603050405020304" pitchFamily="18" charset="0"/>
                          <a:ea typeface="+mn-ea"/>
                          <a:cs typeface="Times New Roman" panose="02020603050405020304" pitchFamily="18" charset="0"/>
                        </a:rPr>
                        <a:t>Political destabilisation in Middle East and North Africa, as a cause for new wave of migration into Europe.</a:t>
                      </a:r>
                    </a:p>
                    <a:p>
                      <a:pPr marL="285750" indent="-285750" algn="just">
                        <a:buFont typeface="Arial" panose="020B0604020202020204" pitchFamily="34" charset="0"/>
                        <a:buChar char="•"/>
                      </a:pPr>
                      <a:endParaRPr lang="en-GB" sz="1800" kern="1200" dirty="0">
                        <a:solidFill>
                          <a:schemeClr val="dk1"/>
                        </a:solidFill>
                        <a:effectLst/>
                        <a:latin typeface="Times New Roman" panose="02020603050405020304" pitchFamily="18" charset="0"/>
                        <a:ea typeface="+mn-ea"/>
                        <a:cs typeface="Times New Roman" panose="02020603050405020304" pitchFamily="18" charset="0"/>
                      </a:endParaRPr>
                    </a:p>
                    <a:p>
                      <a:pPr marL="285750" indent="-285750" algn="just">
                        <a:buFont typeface="Arial" panose="020B0604020202020204" pitchFamily="34" charset="0"/>
                        <a:buChar char="•"/>
                      </a:pPr>
                      <a:endParaRPr lang="en-GB" sz="1800" kern="1200" dirty="0">
                        <a:solidFill>
                          <a:schemeClr val="dk1"/>
                        </a:solidFill>
                        <a:effectLst/>
                        <a:latin typeface="Times New Roman" panose="02020603050405020304" pitchFamily="18" charset="0"/>
                        <a:ea typeface="+mn-ea"/>
                        <a:cs typeface="Times New Roman" panose="02020603050405020304" pitchFamily="18" charset="0"/>
                      </a:endParaRPr>
                    </a:p>
                    <a:p>
                      <a:endParaRPr lang="ru-U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5628" marR="55628" marT="0" marB="0">
                    <a:solidFill>
                      <a:schemeClr val="accent6">
                        <a:lumMod val="20000"/>
                        <a:lumOff val="80000"/>
                      </a:schemeClr>
                    </a:solidFill>
                  </a:tcPr>
                </a:tc>
                <a:tc>
                  <a:txBody>
                    <a:bodyPr/>
                    <a:lstStyle/>
                    <a:p>
                      <a:pPr marL="285750" indent="-285750" algn="just">
                        <a:buFont typeface="Wingdings" panose="05000000000000000000" pitchFamily="2" charset="2"/>
                        <a:buChar char="Ø"/>
                      </a:pPr>
                      <a:r>
                        <a:rPr lang="en-GB" sz="1800" kern="1200" dirty="0">
                          <a:solidFill>
                            <a:schemeClr val="dk1"/>
                          </a:solidFill>
                          <a:effectLst/>
                          <a:latin typeface="Times New Roman" panose="02020603050405020304" pitchFamily="18" charset="0"/>
                          <a:ea typeface="+mn-ea"/>
                          <a:cs typeface="Times New Roman" panose="02020603050405020304" pitchFamily="18" charset="0"/>
                        </a:rPr>
                        <a:t>Study and research of </a:t>
                      </a:r>
                      <a:r>
                        <a:rPr lang="en-GB" sz="1800" b="1" kern="1200" dirty="0">
                          <a:solidFill>
                            <a:schemeClr val="dk1"/>
                          </a:solidFill>
                          <a:effectLst/>
                          <a:latin typeface="Times New Roman" panose="02020603050405020304" pitchFamily="18" charset="0"/>
                          <a:ea typeface="+mn-ea"/>
                          <a:cs typeface="Times New Roman" panose="02020603050405020304" pitchFamily="18" charset="0"/>
                        </a:rPr>
                        <a:t>ecology-economic potential </a:t>
                      </a:r>
                      <a:r>
                        <a:rPr lang="en-GB" sz="1800" kern="1200" dirty="0">
                          <a:solidFill>
                            <a:schemeClr val="dk1"/>
                          </a:solidFill>
                          <a:effectLst/>
                          <a:latin typeface="Times New Roman" panose="02020603050405020304" pitchFamily="18" charset="0"/>
                          <a:ea typeface="+mn-ea"/>
                          <a:cs typeface="Times New Roman" panose="02020603050405020304" pitchFamily="18" charset="0"/>
                        </a:rPr>
                        <a:t>of the ecosystem services, </a:t>
                      </a:r>
                    </a:p>
                    <a:p>
                      <a:pPr marL="285750" indent="-285750" algn="just">
                        <a:buFont typeface="Wingdings" panose="05000000000000000000" pitchFamily="2" charset="2"/>
                        <a:buChar char="Ø"/>
                      </a:pPr>
                      <a:r>
                        <a:rPr lang="en-GB" sz="1800" kern="1200" dirty="0">
                          <a:solidFill>
                            <a:schemeClr val="dk1"/>
                          </a:solidFill>
                          <a:effectLst/>
                          <a:latin typeface="Times New Roman" panose="02020603050405020304" pitchFamily="18" charset="0"/>
                          <a:ea typeface="+mn-ea"/>
                          <a:cs typeface="Times New Roman" panose="02020603050405020304" pitchFamily="18" charset="0"/>
                        </a:rPr>
                        <a:t>classification of lands, </a:t>
                      </a:r>
                    </a:p>
                    <a:p>
                      <a:pPr marL="285750" indent="-285750" algn="just">
                        <a:buFont typeface="Wingdings" panose="05000000000000000000" pitchFamily="2" charset="2"/>
                        <a:buChar char="Ø"/>
                      </a:pPr>
                      <a:r>
                        <a:rPr lang="en-GB" sz="1800" kern="1200" dirty="0">
                          <a:solidFill>
                            <a:schemeClr val="dk1"/>
                          </a:solidFill>
                          <a:effectLst/>
                          <a:latin typeface="Times New Roman" panose="02020603050405020304" pitchFamily="18" charset="0"/>
                          <a:ea typeface="+mn-ea"/>
                          <a:cs typeface="Times New Roman" panose="02020603050405020304" pitchFamily="18" charset="0"/>
                        </a:rPr>
                        <a:t>water resources for ecosystem services, </a:t>
                      </a:r>
                    </a:p>
                    <a:p>
                      <a:pPr marL="285750" indent="-285750" algn="just">
                        <a:buFont typeface="Wingdings" panose="05000000000000000000" pitchFamily="2" charset="2"/>
                        <a:buChar char="Ø"/>
                      </a:pPr>
                      <a:r>
                        <a:rPr lang="en-GB" sz="1800" kern="1200" dirty="0">
                          <a:solidFill>
                            <a:schemeClr val="dk1"/>
                          </a:solidFill>
                          <a:effectLst/>
                          <a:latin typeface="Times New Roman" panose="02020603050405020304" pitchFamily="18" charset="0"/>
                          <a:ea typeface="+mn-ea"/>
                          <a:cs typeface="Times New Roman" panose="02020603050405020304" pitchFamily="18" charset="0"/>
                        </a:rPr>
                        <a:t>consequences and scenarios for OSCE region </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on the basis of </a:t>
                      </a:r>
                      <a:r>
                        <a:rPr lang="en-US" sz="1800" b="1" kern="1200" dirty="0">
                          <a:solidFill>
                            <a:schemeClr val="dk1"/>
                          </a:solidFill>
                          <a:effectLst/>
                          <a:latin typeface="Times New Roman" panose="02020603050405020304" pitchFamily="18" charset="0"/>
                          <a:ea typeface="+mn-ea"/>
                          <a:cs typeface="Times New Roman" panose="02020603050405020304" pitchFamily="18" charset="0"/>
                        </a:rPr>
                        <a:t>open cooperative dialogue among state-business-NGOs-research institutions</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t>
                      </a:r>
                    </a:p>
                    <a:p>
                      <a:pPr marL="285750" indent="-285750" algn="just">
                        <a:buFont typeface="Wingdings" panose="05000000000000000000" pitchFamily="2" charset="2"/>
                        <a:buChar char="Ø"/>
                      </a:pPr>
                      <a:r>
                        <a:rPr lang="en-US" sz="1800" kern="1200" dirty="0">
                          <a:solidFill>
                            <a:schemeClr val="dk1"/>
                          </a:solidFill>
                          <a:effectLst/>
                          <a:latin typeface="Times New Roman" panose="02020603050405020304" pitchFamily="18" charset="0"/>
                          <a:ea typeface="+mn-ea"/>
                          <a:cs typeface="Times New Roman" panose="02020603050405020304" pitchFamily="18" charset="0"/>
                        </a:rPr>
                        <a:t>new jobs!</a:t>
                      </a:r>
                    </a:p>
                    <a:p>
                      <a:pPr marL="285750" indent="-285750" algn="just">
                        <a:buFont typeface="Wingdings" panose="05000000000000000000" pitchFamily="2" charset="2"/>
                        <a:buChar char="Ø"/>
                      </a:pPr>
                      <a:r>
                        <a:rPr lang="en-US" sz="1800" kern="1200" dirty="0">
                          <a:solidFill>
                            <a:schemeClr val="dk1"/>
                          </a:solidFill>
                          <a:effectLst/>
                          <a:latin typeface="Times New Roman" panose="02020603050405020304" pitchFamily="18" charset="0"/>
                          <a:ea typeface="+mn-ea"/>
                          <a:cs typeface="Times New Roman" panose="02020603050405020304" pitchFamily="18" charset="0"/>
                        </a:rPr>
                        <a:t>new approaches to education and professional skills.</a:t>
                      </a:r>
                      <a:endParaRPr lang="ru-UA" sz="1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5628" marR="55628" marT="0" marB="0">
                    <a:solidFill>
                      <a:schemeClr val="accent6">
                        <a:lumMod val="40000"/>
                        <a:lumOff val="60000"/>
                      </a:schemeClr>
                    </a:solidFill>
                  </a:tcPr>
                </a:tc>
                <a:extLst>
                  <a:ext uri="{0D108BD9-81ED-4DB2-BD59-A6C34878D82A}">
                    <a16:rowId xmlns:a16="http://schemas.microsoft.com/office/drawing/2014/main" val="4238827100"/>
                  </a:ext>
                </a:extLst>
              </a:tr>
            </a:tbl>
          </a:graphicData>
        </a:graphic>
      </p:graphicFrame>
      <p:pic>
        <p:nvPicPr>
          <p:cNvPr id="10" name="Рисунок 9" descr="Screenshot 2022 03 25 at 10.35.10">
            <a:extLst>
              <a:ext uri="{FF2B5EF4-FFF2-40B4-BE49-F238E27FC236}">
                <a16:creationId xmlns:a16="http://schemas.microsoft.com/office/drawing/2014/main" id="{2EE0997C-CBD5-4BBF-9772-D63108FC3AA3}"/>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328246" y="3762131"/>
            <a:ext cx="4634523" cy="2896572"/>
          </a:xfrm>
          <a:prstGeom prst="rect">
            <a:avLst/>
          </a:prstGeom>
          <a:noFill/>
          <a:ln>
            <a:noFill/>
          </a:ln>
        </p:spPr>
      </p:pic>
    </p:spTree>
    <p:extLst>
      <p:ext uri="{BB962C8B-B14F-4D97-AF65-F5344CB8AC3E}">
        <p14:creationId xmlns:p14="http://schemas.microsoft.com/office/powerpoint/2010/main" val="34809872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89CFB7-3ECF-9E40-8E78-91FEA1C3A070}"/>
              </a:ext>
            </a:extLst>
          </p:cNvPr>
          <p:cNvSpPr>
            <a:spLocks noGrp="1"/>
          </p:cNvSpPr>
          <p:nvPr>
            <p:ph type="ctrTitle"/>
          </p:nvPr>
        </p:nvSpPr>
        <p:spPr>
          <a:xfrm>
            <a:off x="171931" y="270499"/>
            <a:ext cx="9154949" cy="663674"/>
          </a:xfrm>
        </p:spPr>
        <p:txBody>
          <a:bodyPr>
            <a:normAutofit/>
          </a:bodyPr>
          <a:lstStyle/>
          <a:p>
            <a:pPr algn="l"/>
            <a:r>
              <a:rPr lang="en-US" sz="2000" dirty="0">
                <a:solidFill>
                  <a:srgbClr val="002169"/>
                </a:solidFill>
                <a:latin typeface="Century Gothic" panose="020B0502020202020204" pitchFamily="34" charset="0"/>
                <a:ea typeface="Palatino" pitchFamily="2" charset="77"/>
              </a:rPr>
              <a:t>Dirty war of Russia</a:t>
            </a:r>
          </a:p>
        </p:txBody>
      </p:sp>
      <p:sp>
        <p:nvSpPr>
          <p:cNvPr id="3" name="Subtitle 2">
            <a:extLst>
              <a:ext uri="{FF2B5EF4-FFF2-40B4-BE49-F238E27FC236}">
                <a16:creationId xmlns:a16="http://schemas.microsoft.com/office/drawing/2014/main" id="{AD9140A9-3DB3-3249-A155-B1DDA5354432}"/>
              </a:ext>
            </a:extLst>
          </p:cNvPr>
          <p:cNvSpPr>
            <a:spLocks noGrp="1"/>
          </p:cNvSpPr>
          <p:nvPr>
            <p:ph type="subTitle" idx="1"/>
          </p:nvPr>
        </p:nvSpPr>
        <p:spPr>
          <a:xfrm>
            <a:off x="384202" y="1178042"/>
            <a:ext cx="11807798" cy="5480661"/>
          </a:xfrm>
        </p:spPr>
        <p:txBody>
          <a:bodyPr>
            <a:normAutofit/>
          </a:bodyPr>
          <a:lstStyle/>
          <a:p>
            <a:pPr algn="just"/>
            <a:endParaRPr lang="ru-UA" sz="2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UA" sz="1800" dirty="0">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13" name="Straight Connector 12">
            <a:extLst>
              <a:ext uri="{FF2B5EF4-FFF2-40B4-BE49-F238E27FC236}">
                <a16:creationId xmlns:a16="http://schemas.microsoft.com/office/drawing/2014/main" id="{E835B34E-C2CF-9149-AF5B-D5E9DEAF863D}"/>
              </a:ext>
            </a:extLst>
          </p:cNvPr>
          <p:cNvCxnSpPr/>
          <p:nvPr/>
        </p:nvCxnSpPr>
        <p:spPr>
          <a:xfrm flipH="1">
            <a:off x="0" y="1046470"/>
            <a:ext cx="12192000" cy="0"/>
          </a:xfrm>
          <a:prstGeom prst="line">
            <a:avLst/>
          </a:prstGeom>
          <a:ln w="19050">
            <a:solidFill>
              <a:srgbClr val="002169"/>
            </a:solidFill>
          </a:ln>
        </p:spPr>
        <p:style>
          <a:lnRef idx="3">
            <a:schemeClr val="accent1"/>
          </a:lnRef>
          <a:fillRef idx="0">
            <a:schemeClr val="accent1"/>
          </a:fillRef>
          <a:effectRef idx="2">
            <a:schemeClr val="accent1"/>
          </a:effectRef>
          <a:fontRef idx="minor">
            <a:schemeClr val="tx1"/>
          </a:fontRef>
        </p:style>
      </p:cxnSp>
      <p:pic>
        <p:nvPicPr>
          <p:cNvPr id="9" name="Picture 8">
            <a:extLst>
              <a:ext uri="{FF2B5EF4-FFF2-40B4-BE49-F238E27FC236}">
                <a16:creationId xmlns:a16="http://schemas.microsoft.com/office/drawing/2014/main" id="{01D71EFA-9905-754F-AE0D-E3A9557E1BDE}"/>
              </a:ext>
            </a:extLst>
          </p:cNvPr>
          <p:cNvPicPr>
            <a:picLocks noChangeAspect="1"/>
          </p:cNvPicPr>
          <p:nvPr/>
        </p:nvPicPr>
        <p:blipFill>
          <a:blip r:embed="rId2"/>
          <a:stretch>
            <a:fillRect/>
          </a:stretch>
        </p:blipFill>
        <p:spPr>
          <a:xfrm>
            <a:off x="9795099" y="262587"/>
            <a:ext cx="810812" cy="540000"/>
          </a:xfrm>
          <a:prstGeom prst="rect">
            <a:avLst/>
          </a:prstGeom>
        </p:spPr>
      </p:pic>
      <p:pic>
        <p:nvPicPr>
          <p:cNvPr id="11" name="Picture 10">
            <a:extLst>
              <a:ext uri="{FF2B5EF4-FFF2-40B4-BE49-F238E27FC236}">
                <a16:creationId xmlns:a16="http://schemas.microsoft.com/office/drawing/2014/main" id="{E37E90DB-924B-0A4B-A25F-88C166A4DAB9}"/>
              </a:ext>
            </a:extLst>
          </p:cNvPr>
          <p:cNvPicPr>
            <a:picLocks noChangeAspect="1"/>
          </p:cNvPicPr>
          <p:nvPr/>
        </p:nvPicPr>
        <p:blipFill rotWithShape="1">
          <a:blip r:embed="rId3"/>
          <a:srcRect l="5357" t="3383" r="4392" b="3383"/>
          <a:stretch/>
        </p:blipFill>
        <p:spPr>
          <a:xfrm>
            <a:off x="11337135" y="262601"/>
            <a:ext cx="522731" cy="540000"/>
          </a:xfrm>
          <a:prstGeom prst="rect">
            <a:avLst/>
          </a:prstGeom>
        </p:spPr>
      </p:pic>
      <p:pic>
        <p:nvPicPr>
          <p:cNvPr id="15" name="Picture 14">
            <a:extLst>
              <a:ext uri="{FF2B5EF4-FFF2-40B4-BE49-F238E27FC236}">
                <a16:creationId xmlns:a16="http://schemas.microsoft.com/office/drawing/2014/main" id="{45E610AE-97FC-1949-ABC3-79AC2281B837}"/>
              </a:ext>
            </a:extLst>
          </p:cNvPr>
          <p:cNvPicPr>
            <a:picLocks noChangeAspect="1"/>
          </p:cNvPicPr>
          <p:nvPr/>
        </p:nvPicPr>
        <p:blipFill>
          <a:blip r:embed="rId4"/>
          <a:stretch>
            <a:fillRect/>
          </a:stretch>
        </p:blipFill>
        <p:spPr>
          <a:xfrm>
            <a:off x="10701523" y="262587"/>
            <a:ext cx="540000" cy="540000"/>
          </a:xfrm>
          <a:prstGeom prst="rect">
            <a:avLst/>
          </a:prstGeom>
        </p:spPr>
      </p:pic>
      <p:graphicFrame>
        <p:nvGraphicFramePr>
          <p:cNvPr id="4" name="Таблица 3">
            <a:extLst>
              <a:ext uri="{FF2B5EF4-FFF2-40B4-BE49-F238E27FC236}">
                <a16:creationId xmlns:a16="http://schemas.microsoft.com/office/drawing/2014/main" id="{EE36572B-7736-4B65-BDEA-8F59D3D0F015}"/>
              </a:ext>
            </a:extLst>
          </p:cNvPr>
          <p:cNvGraphicFramePr>
            <a:graphicFrameLocks noGrp="1"/>
          </p:cNvGraphicFramePr>
          <p:nvPr>
            <p:extLst>
              <p:ext uri="{D42A27DB-BD31-4B8C-83A1-F6EECF244321}">
                <p14:modId xmlns:p14="http://schemas.microsoft.com/office/powerpoint/2010/main" val="975695329"/>
              </p:ext>
            </p:extLst>
          </p:nvPr>
        </p:nvGraphicFramePr>
        <p:xfrm>
          <a:off x="211015" y="1046471"/>
          <a:ext cx="11801230" cy="5729465"/>
        </p:xfrm>
        <a:graphic>
          <a:graphicData uri="http://schemas.openxmlformats.org/drawingml/2006/table">
            <a:tbl>
              <a:tblPr firstRow="1" firstCol="1" bandRow="1">
                <a:tableStyleId>{5C22544A-7EE6-4342-B048-85BDC9FD1C3A}</a:tableStyleId>
              </a:tblPr>
              <a:tblGrid>
                <a:gridCol w="4793488">
                  <a:extLst>
                    <a:ext uri="{9D8B030D-6E8A-4147-A177-3AD203B41FA5}">
                      <a16:colId xmlns:a16="http://schemas.microsoft.com/office/drawing/2014/main" val="3976803773"/>
                    </a:ext>
                  </a:extLst>
                </a:gridCol>
                <a:gridCol w="3503871">
                  <a:extLst>
                    <a:ext uri="{9D8B030D-6E8A-4147-A177-3AD203B41FA5}">
                      <a16:colId xmlns:a16="http://schemas.microsoft.com/office/drawing/2014/main" val="3010775559"/>
                    </a:ext>
                  </a:extLst>
                </a:gridCol>
                <a:gridCol w="3503871">
                  <a:extLst>
                    <a:ext uri="{9D8B030D-6E8A-4147-A177-3AD203B41FA5}">
                      <a16:colId xmlns:a16="http://schemas.microsoft.com/office/drawing/2014/main" val="503498508"/>
                    </a:ext>
                  </a:extLst>
                </a:gridCol>
              </a:tblGrid>
              <a:tr h="257983">
                <a:tc>
                  <a:txBody>
                    <a:bodyPr/>
                    <a:lstStyle/>
                    <a:p>
                      <a:r>
                        <a:rPr lang="en-US" sz="1200" dirty="0">
                          <a:solidFill>
                            <a:schemeClr val="tx1"/>
                          </a:solidFill>
                          <a:effectLst/>
                        </a:rPr>
                        <a:t>Lessons learned</a:t>
                      </a:r>
                      <a:endParaRPr lang="ru-UA"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5628" marR="55628" marT="0" marB="0">
                    <a:solidFill>
                      <a:schemeClr val="accent6">
                        <a:lumMod val="40000"/>
                        <a:lumOff val="60000"/>
                      </a:schemeClr>
                    </a:solidFill>
                  </a:tcPr>
                </a:tc>
                <a:tc>
                  <a:txBody>
                    <a:bodyPr/>
                    <a:lstStyle/>
                    <a:p>
                      <a:r>
                        <a:rPr lang="en-US" sz="1200" dirty="0">
                          <a:solidFill>
                            <a:schemeClr val="tx1"/>
                          </a:solidFill>
                          <a:effectLst/>
                        </a:rPr>
                        <a:t>Risks and challenges</a:t>
                      </a:r>
                      <a:endParaRPr lang="ru-UA"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5628" marR="55628" marT="0" marB="0">
                    <a:solidFill>
                      <a:schemeClr val="accent6">
                        <a:lumMod val="20000"/>
                        <a:lumOff val="80000"/>
                      </a:schemeClr>
                    </a:solidFill>
                  </a:tcPr>
                </a:tc>
                <a:tc>
                  <a:txBody>
                    <a:bodyPr/>
                    <a:lstStyle/>
                    <a:p>
                      <a:r>
                        <a:rPr lang="en-US" sz="1200" dirty="0">
                          <a:solidFill>
                            <a:schemeClr val="tx1"/>
                          </a:solidFill>
                          <a:effectLst/>
                        </a:rPr>
                        <a:t>Opportunities/avenues for OSCE/ ideas</a:t>
                      </a:r>
                      <a:endParaRPr lang="ru-UA"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5628" marR="55628" marT="0" marB="0">
                    <a:solidFill>
                      <a:schemeClr val="accent6">
                        <a:lumMod val="40000"/>
                        <a:lumOff val="60000"/>
                      </a:schemeClr>
                    </a:solidFill>
                  </a:tcPr>
                </a:tc>
                <a:extLst>
                  <a:ext uri="{0D108BD9-81ED-4DB2-BD59-A6C34878D82A}">
                    <a16:rowId xmlns:a16="http://schemas.microsoft.com/office/drawing/2014/main" val="3841378320"/>
                  </a:ext>
                </a:extLst>
              </a:tr>
              <a:tr h="5471482">
                <a:tc>
                  <a:txBody>
                    <a:bodyPr/>
                    <a:lstStyle/>
                    <a:p>
                      <a:pPr algn="just"/>
                      <a:r>
                        <a:rPr lang="en-GB" sz="1800" b="1" kern="1200" dirty="0">
                          <a:solidFill>
                            <a:schemeClr val="tx1"/>
                          </a:solidFill>
                          <a:effectLst/>
                          <a:latin typeface="Times New Roman" panose="02020603050405020304" pitchFamily="18" charset="0"/>
                          <a:ea typeface="+mn-ea"/>
                          <a:cs typeface="Times New Roman" panose="02020603050405020304" pitchFamily="18" charset="0"/>
                        </a:rPr>
                        <a:t>Overstress on Ukraine`s neighbouring states causes by displacement of people: </a:t>
                      </a:r>
                      <a:r>
                        <a:rPr lang="en-GB" sz="1800" b="0" kern="1200" dirty="0">
                          <a:solidFill>
                            <a:schemeClr val="tx1"/>
                          </a:solidFill>
                          <a:effectLst/>
                          <a:latin typeface="Times New Roman" panose="02020603050405020304" pitchFamily="18" charset="0"/>
                          <a:ea typeface="+mn-ea"/>
                          <a:cs typeface="Times New Roman" panose="02020603050405020304" pitchFamily="18" charset="0"/>
                        </a:rPr>
                        <a:t>water stress, food security, energy consumption and supply, job opportunities, trainings and retraining etc.</a:t>
                      </a:r>
                      <a:endParaRPr lang="ru-UA" sz="11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tc>
                  <a:txBody>
                    <a:bodyPr/>
                    <a:lstStyle/>
                    <a:p>
                      <a:pPr marL="285750" indent="-285750" algn="just">
                        <a:buFont typeface="Arial" panose="020B0604020202020204" pitchFamily="34" charset="0"/>
                        <a:buChar char="•"/>
                      </a:pPr>
                      <a:r>
                        <a:rPr lang="en-GB" sz="1800" kern="1200" dirty="0">
                          <a:solidFill>
                            <a:schemeClr val="dk1"/>
                          </a:solidFill>
                          <a:effectLst/>
                          <a:latin typeface="Times New Roman" panose="02020603050405020304" pitchFamily="18" charset="0"/>
                          <a:ea typeface="+mn-ea"/>
                          <a:cs typeface="Times New Roman" panose="02020603050405020304" pitchFamily="18" charset="0"/>
                        </a:rPr>
                        <a:t>Degradation and overstress on natural resources and economic assets of OSCE participating states</a:t>
                      </a:r>
                    </a:p>
                    <a:p>
                      <a:pPr marL="285750" indent="-285750" algn="just">
                        <a:buFont typeface="Arial" panose="020B0604020202020204" pitchFamily="34" charset="0"/>
                        <a:buChar char="•"/>
                      </a:pPr>
                      <a:endParaRPr lang="en-GB" sz="1800" kern="1200" dirty="0">
                        <a:solidFill>
                          <a:schemeClr val="dk1"/>
                        </a:solidFill>
                        <a:effectLst/>
                        <a:latin typeface="Times New Roman" panose="02020603050405020304" pitchFamily="18" charset="0"/>
                        <a:ea typeface="+mn-ea"/>
                        <a:cs typeface="Times New Roman" panose="02020603050405020304" pitchFamily="18" charset="0"/>
                      </a:endParaRPr>
                    </a:p>
                    <a:p>
                      <a:endParaRPr lang="ru-UA"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5628" marR="55628" marT="0" marB="0">
                    <a:solidFill>
                      <a:schemeClr val="accent6">
                        <a:lumMod val="20000"/>
                        <a:lumOff val="80000"/>
                      </a:schemeClr>
                    </a:solidFill>
                  </a:tcPr>
                </a:tc>
                <a:tc>
                  <a:txBody>
                    <a:bodyPr/>
                    <a:lstStyle/>
                    <a:p>
                      <a:pPr marL="285750" marR="0" lvl="0" indent="-285750" algn="just"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GB" sz="1800" kern="1200" dirty="0">
                          <a:solidFill>
                            <a:schemeClr val="dk1"/>
                          </a:solidFill>
                          <a:effectLst/>
                          <a:latin typeface="Times New Roman" panose="02020603050405020304" pitchFamily="18" charset="0"/>
                          <a:ea typeface="+mn-ea"/>
                          <a:cs typeface="Times New Roman" panose="02020603050405020304" pitchFamily="18" charset="0"/>
                        </a:rPr>
                        <a:t>Development of the new model of economic development with functional incorporation of </a:t>
                      </a:r>
                      <a:r>
                        <a:rPr lang="en-GB" sz="1800" b="1" kern="1200" dirty="0">
                          <a:solidFill>
                            <a:schemeClr val="dk1"/>
                          </a:solidFill>
                          <a:effectLst/>
                          <a:latin typeface="Times New Roman" panose="02020603050405020304" pitchFamily="18" charset="0"/>
                          <a:ea typeface="+mn-ea"/>
                          <a:cs typeface="Times New Roman" panose="02020603050405020304" pitchFamily="18" charset="0"/>
                        </a:rPr>
                        <a:t>green development and eco-friendly principles;</a:t>
                      </a:r>
                      <a:endParaRPr lang="en-GB" sz="1800" kern="1200" dirty="0">
                        <a:solidFill>
                          <a:schemeClr val="dk1"/>
                        </a:solidFill>
                        <a:effectLst/>
                        <a:latin typeface="Times New Roman" panose="02020603050405020304" pitchFamily="18" charset="0"/>
                        <a:ea typeface="+mn-ea"/>
                        <a:cs typeface="Times New Roman" panose="02020603050405020304" pitchFamily="18" charset="0"/>
                      </a:endParaRPr>
                    </a:p>
                    <a:p>
                      <a:pPr marL="285750" marR="0" lvl="0" indent="-285750" algn="just"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GB" sz="1800" b="1" kern="1200" dirty="0">
                          <a:solidFill>
                            <a:schemeClr val="dk1"/>
                          </a:solidFill>
                          <a:effectLst/>
                          <a:latin typeface="Times New Roman" panose="02020603050405020304" pitchFamily="18" charset="0"/>
                          <a:ea typeface="+mn-ea"/>
                          <a:cs typeface="Times New Roman" panose="02020603050405020304" pitchFamily="18" charset="0"/>
                        </a:rPr>
                        <a:t>Ukraine as a part of European energy system</a:t>
                      </a:r>
                      <a:r>
                        <a:rPr lang="en-GB" sz="1800" kern="1200" dirty="0">
                          <a:solidFill>
                            <a:schemeClr val="dk1"/>
                          </a:solidFill>
                          <a:effectLst/>
                          <a:latin typeface="Times New Roman" panose="02020603050405020304" pitchFamily="18" charset="0"/>
                          <a:ea typeface="+mn-ea"/>
                          <a:cs typeface="Times New Roman" panose="02020603050405020304" pitchFamily="18" charset="0"/>
                        </a:rPr>
                        <a:t>: new technologies and equipment for energy supply balancing, digitalization and education</a:t>
                      </a:r>
                      <a:r>
                        <a:rPr lang="uk-UA" sz="1800" kern="1200" dirty="0">
                          <a:solidFill>
                            <a:schemeClr val="dk1"/>
                          </a:solidFill>
                          <a:effectLst/>
                          <a:latin typeface="Times New Roman" panose="02020603050405020304" pitchFamily="18" charset="0"/>
                          <a:ea typeface="+mn-ea"/>
                          <a:cs typeface="Times New Roman" panose="02020603050405020304" pitchFamily="18" charset="0"/>
                        </a:rPr>
                        <a:t>.</a:t>
                      </a:r>
                      <a:endParaRPr lang="ru-UA" sz="1800" kern="1200" dirty="0">
                        <a:solidFill>
                          <a:schemeClr val="dk1"/>
                        </a:solidFill>
                        <a:effectLst/>
                        <a:latin typeface="Times New Roman" panose="02020603050405020304" pitchFamily="18" charset="0"/>
                        <a:ea typeface="+mn-ea"/>
                        <a:cs typeface="Times New Roman" panose="02020603050405020304" pitchFamily="18" charset="0"/>
                      </a:endParaRPr>
                    </a:p>
                    <a:p>
                      <a:pPr marL="285750" indent="-285750" algn="just">
                        <a:buFont typeface="Wingdings" panose="05000000000000000000" pitchFamily="2" charset="2"/>
                        <a:buChar char="Ø"/>
                      </a:pPr>
                      <a:endParaRPr lang="ru-UA" sz="1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5628" marR="55628" marT="0" marB="0">
                    <a:solidFill>
                      <a:schemeClr val="accent6">
                        <a:lumMod val="40000"/>
                        <a:lumOff val="60000"/>
                      </a:schemeClr>
                    </a:solidFill>
                  </a:tcPr>
                </a:tc>
                <a:extLst>
                  <a:ext uri="{0D108BD9-81ED-4DB2-BD59-A6C34878D82A}">
                    <a16:rowId xmlns:a16="http://schemas.microsoft.com/office/drawing/2014/main" val="4238827100"/>
                  </a:ext>
                </a:extLst>
              </a:tr>
            </a:tbl>
          </a:graphicData>
        </a:graphic>
      </p:graphicFrame>
    </p:spTree>
    <p:extLst>
      <p:ext uri="{BB962C8B-B14F-4D97-AF65-F5344CB8AC3E}">
        <p14:creationId xmlns:p14="http://schemas.microsoft.com/office/powerpoint/2010/main" val="1077177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89CFB7-3ECF-9E40-8E78-91FEA1C3A070}"/>
              </a:ext>
            </a:extLst>
          </p:cNvPr>
          <p:cNvSpPr>
            <a:spLocks noGrp="1"/>
          </p:cNvSpPr>
          <p:nvPr>
            <p:ph type="ctrTitle"/>
          </p:nvPr>
        </p:nvSpPr>
        <p:spPr>
          <a:xfrm>
            <a:off x="171931" y="270499"/>
            <a:ext cx="9154949" cy="663674"/>
          </a:xfrm>
        </p:spPr>
        <p:txBody>
          <a:bodyPr>
            <a:normAutofit/>
          </a:bodyPr>
          <a:lstStyle/>
          <a:p>
            <a:pPr algn="l"/>
            <a:r>
              <a:rPr lang="en-US" sz="2000" dirty="0">
                <a:solidFill>
                  <a:srgbClr val="002169"/>
                </a:solidFill>
                <a:latin typeface="Century Gothic" panose="020B0502020202020204" pitchFamily="34" charset="0"/>
                <a:ea typeface="Palatino" pitchFamily="2" charset="77"/>
              </a:rPr>
              <a:t>Dirty war of Russia</a:t>
            </a:r>
          </a:p>
        </p:txBody>
      </p:sp>
      <p:sp>
        <p:nvSpPr>
          <p:cNvPr id="3" name="Subtitle 2">
            <a:extLst>
              <a:ext uri="{FF2B5EF4-FFF2-40B4-BE49-F238E27FC236}">
                <a16:creationId xmlns:a16="http://schemas.microsoft.com/office/drawing/2014/main" id="{AD9140A9-3DB3-3249-A155-B1DDA5354432}"/>
              </a:ext>
            </a:extLst>
          </p:cNvPr>
          <p:cNvSpPr>
            <a:spLocks noGrp="1"/>
          </p:cNvSpPr>
          <p:nvPr>
            <p:ph type="subTitle" idx="1"/>
          </p:nvPr>
        </p:nvSpPr>
        <p:spPr>
          <a:xfrm>
            <a:off x="384202" y="1178042"/>
            <a:ext cx="11807798" cy="5480661"/>
          </a:xfrm>
        </p:spPr>
        <p:txBody>
          <a:bodyPr>
            <a:normAutofit/>
          </a:bodyPr>
          <a:lstStyle/>
          <a:p>
            <a:pPr algn="just"/>
            <a:endParaRPr lang="ru-UA" sz="2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UA" sz="1800" dirty="0">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13" name="Straight Connector 12">
            <a:extLst>
              <a:ext uri="{FF2B5EF4-FFF2-40B4-BE49-F238E27FC236}">
                <a16:creationId xmlns:a16="http://schemas.microsoft.com/office/drawing/2014/main" id="{E835B34E-C2CF-9149-AF5B-D5E9DEAF863D}"/>
              </a:ext>
            </a:extLst>
          </p:cNvPr>
          <p:cNvCxnSpPr/>
          <p:nvPr/>
        </p:nvCxnSpPr>
        <p:spPr>
          <a:xfrm flipH="1">
            <a:off x="0" y="1046470"/>
            <a:ext cx="12192000" cy="0"/>
          </a:xfrm>
          <a:prstGeom prst="line">
            <a:avLst/>
          </a:prstGeom>
          <a:ln w="19050">
            <a:solidFill>
              <a:srgbClr val="002169"/>
            </a:solidFill>
          </a:ln>
        </p:spPr>
        <p:style>
          <a:lnRef idx="3">
            <a:schemeClr val="accent1"/>
          </a:lnRef>
          <a:fillRef idx="0">
            <a:schemeClr val="accent1"/>
          </a:fillRef>
          <a:effectRef idx="2">
            <a:schemeClr val="accent1"/>
          </a:effectRef>
          <a:fontRef idx="minor">
            <a:schemeClr val="tx1"/>
          </a:fontRef>
        </p:style>
      </p:cxnSp>
      <p:pic>
        <p:nvPicPr>
          <p:cNvPr id="9" name="Picture 8">
            <a:extLst>
              <a:ext uri="{FF2B5EF4-FFF2-40B4-BE49-F238E27FC236}">
                <a16:creationId xmlns:a16="http://schemas.microsoft.com/office/drawing/2014/main" id="{01D71EFA-9905-754F-AE0D-E3A9557E1BDE}"/>
              </a:ext>
            </a:extLst>
          </p:cNvPr>
          <p:cNvPicPr>
            <a:picLocks noChangeAspect="1"/>
          </p:cNvPicPr>
          <p:nvPr/>
        </p:nvPicPr>
        <p:blipFill>
          <a:blip r:embed="rId2"/>
          <a:stretch>
            <a:fillRect/>
          </a:stretch>
        </p:blipFill>
        <p:spPr>
          <a:xfrm>
            <a:off x="9795099" y="262587"/>
            <a:ext cx="810812" cy="540000"/>
          </a:xfrm>
          <a:prstGeom prst="rect">
            <a:avLst/>
          </a:prstGeom>
        </p:spPr>
      </p:pic>
      <p:pic>
        <p:nvPicPr>
          <p:cNvPr id="11" name="Picture 10">
            <a:extLst>
              <a:ext uri="{FF2B5EF4-FFF2-40B4-BE49-F238E27FC236}">
                <a16:creationId xmlns:a16="http://schemas.microsoft.com/office/drawing/2014/main" id="{E37E90DB-924B-0A4B-A25F-88C166A4DAB9}"/>
              </a:ext>
            </a:extLst>
          </p:cNvPr>
          <p:cNvPicPr>
            <a:picLocks noChangeAspect="1"/>
          </p:cNvPicPr>
          <p:nvPr/>
        </p:nvPicPr>
        <p:blipFill rotWithShape="1">
          <a:blip r:embed="rId3"/>
          <a:srcRect l="5357" t="3383" r="4392" b="3383"/>
          <a:stretch/>
        </p:blipFill>
        <p:spPr>
          <a:xfrm>
            <a:off x="11337135" y="262601"/>
            <a:ext cx="522731" cy="540000"/>
          </a:xfrm>
          <a:prstGeom prst="rect">
            <a:avLst/>
          </a:prstGeom>
        </p:spPr>
      </p:pic>
      <p:pic>
        <p:nvPicPr>
          <p:cNvPr id="15" name="Picture 14">
            <a:extLst>
              <a:ext uri="{FF2B5EF4-FFF2-40B4-BE49-F238E27FC236}">
                <a16:creationId xmlns:a16="http://schemas.microsoft.com/office/drawing/2014/main" id="{45E610AE-97FC-1949-ABC3-79AC2281B837}"/>
              </a:ext>
            </a:extLst>
          </p:cNvPr>
          <p:cNvPicPr>
            <a:picLocks noChangeAspect="1"/>
          </p:cNvPicPr>
          <p:nvPr/>
        </p:nvPicPr>
        <p:blipFill>
          <a:blip r:embed="rId4"/>
          <a:stretch>
            <a:fillRect/>
          </a:stretch>
        </p:blipFill>
        <p:spPr>
          <a:xfrm>
            <a:off x="10701523" y="262587"/>
            <a:ext cx="540000" cy="540000"/>
          </a:xfrm>
          <a:prstGeom prst="rect">
            <a:avLst/>
          </a:prstGeom>
        </p:spPr>
      </p:pic>
      <p:graphicFrame>
        <p:nvGraphicFramePr>
          <p:cNvPr id="4" name="Таблица 3">
            <a:extLst>
              <a:ext uri="{FF2B5EF4-FFF2-40B4-BE49-F238E27FC236}">
                <a16:creationId xmlns:a16="http://schemas.microsoft.com/office/drawing/2014/main" id="{EE36572B-7736-4B65-BDEA-8F59D3D0F015}"/>
              </a:ext>
            </a:extLst>
          </p:cNvPr>
          <p:cNvGraphicFramePr>
            <a:graphicFrameLocks noGrp="1"/>
          </p:cNvGraphicFramePr>
          <p:nvPr>
            <p:extLst>
              <p:ext uri="{D42A27DB-BD31-4B8C-83A1-F6EECF244321}">
                <p14:modId xmlns:p14="http://schemas.microsoft.com/office/powerpoint/2010/main" val="3895305406"/>
              </p:ext>
            </p:extLst>
          </p:nvPr>
        </p:nvGraphicFramePr>
        <p:xfrm>
          <a:off x="211015" y="1046471"/>
          <a:ext cx="11801230" cy="5729465"/>
        </p:xfrm>
        <a:graphic>
          <a:graphicData uri="http://schemas.openxmlformats.org/drawingml/2006/table">
            <a:tbl>
              <a:tblPr firstRow="1" firstCol="1" bandRow="1">
                <a:tableStyleId>{5C22544A-7EE6-4342-B048-85BDC9FD1C3A}</a:tableStyleId>
              </a:tblPr>
              <a:tblGrid>
                <a:gridCol w="4793488">
                  <a:extLst>
                    <a:ext uri="{9D8B030D-6E8A-4147-A177-3AD203B41FA5}">
                      <a16:colId xmlns:a16="http://schemas.microsoft.com/office/drawing/2014/main" val="3976803773"/>
                    </a:ext>
                  </a:extLst>
                </a:gridCol>
                <a:gridCol w="3503871">
                  <a:extLst>
                    <a:ext uri="{9D8B030D-6E8A-4147-A177-3AD203B41FA5}">
                      <a16:colId xmlns:a16="http://schemas.microsoft.com/office/drawing/2014/main" val="3010775559"/>
                    </a:ext>
                  </a:extLst>
                </a:gridCol>
                <a:gridCol w="3503871">
                  <a:extLst>
                    <a:ext uri="{9D8B030D-6E8A-4147-A177-3AD203B41FA5}">
                      <a16:colId xmlns:a16="http://schemas.microsoft.com/office/drawing/2014/main" val="503498508"/>
                    </a:ext>
                  </a:extLst>
                </a:gridCol>
              </a:tblGrid>
              <a:tr h="257983">
                <a:tc>
                  <a:txBody>
                    <a:bodyPr/>
                    <a:lstStyle/>
                    <a:p>
                      <a:r>
                        <a:rPr lang="en-US" sz="1200" dirty="0">
                          <a:solidFill>
                            <a:schemeClr val="tx1"/>
                          </a:solidFill>
                          <a:effectLst/>
                        </a:rPr>
                        <a:t>Lessons learned</a:t>
                      </a:r>
                      <a:endParaRPr lang="ru-UA"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5628" marR="55628" marT="0" marB="0">
                    <a:solidFill>
                      <a:schemeClr val="accent6">
                        <a:lumMod val="40000"/>
                        <a:lumOff val="60000"/>
                      </a:schemeClr>
                    </a:solidFill>
                  </a:tcPr>
                </a:tc>
                <a:tc>
                  <a:txBody>
                    <a:bodyPr/>
                    <a:lstStyle/>
                    <a:p>
                      <a:r>
                        <a:rPr lang="en-US" sz="1200" dirty="0">
                          <a:solidFill>
                            <a:schemeClr val="tx1"/>
                          </a:solidFill>
                          <a:effectLst/>
                        </a:rPr>
                        <a:t>Risks and challenges</a:t>
                      </a:r>
                      <a:endParaRPr lang="ru-UA"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5628" marR="55628" marT="0" marB="0">
                    <a:solidFill>
                      <a:schemeClr val="accent6">
                        <a:lumMod val="20000"/>
                        <a:lumOff val="80000"/>
                      </a:schemeClr>
                    </a:solidFill>
                  </a:tcPr>
                </a:tc>
                <a:tc>
                  <a:txBody>
                    <a:bodyPr/>
                    <a:lstStyle/>
                    <a:p>
                      <a:r>
                        <a:rPr lang="en-US" sz="1200" dirty="0">
                          <a:solidFill>
                            <a:schemeClr val="tx1"/>
                          </a:solidFill>
                          <a:effectLst/>
                        </a:rPr>
                        <a:t>Opportunities/avenues for OCSE/ ideas</a:t>
                      </a:r>
                      <a:endParaRPr lang="ru-UA"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5628" marR="55628" marT="0" marB="0">
                    <a:solidFill>
                      <a:schemeClr val="accent6">
                        <a:lumMod val="40000"/>
                        <a:lumOff val="60000"/>
                      </a:schemeClr>
                    </a:solidFill>
                  </a:tcPr>
                </a:tc>
                <a:extLst>
                  <a:ext uri="{0D108BD9-81ED-4DB2-BD59-A6C34878D82A}">
                    <a16:rowId xmlns:a16="http://schemas.microsoft.com/office/drawing/2014/main" val="3841378320"/>
                  </a:ext>
                </a:extLst>
              </a:tr>
              <a:tr h="5471482">
                <a:tc>
                  <a:txBody>
                    <a:bodyPr/>
                    <a:lstStyle/>
                    <a:p>
                      <a:pPr algn="just"/>
                      <a:r>
                        <a:rPr lang="en-GB" sz="1800" b="1" kern="1200" dirty="0">
                          <a:solidFill>
                            <a:schemeClr val="tx1"/>
                          </a:solidFill>
                          <a:effectLst/>
                          <a:latin typeface="Times New Roman" panose="02020603050405020304" pitchFamily="18" charset="0"/>
                          <a:ea typeface="+mn-ea"/>
                          <a:cs typeface="Times New Roman" panose="02020603050405020304" pitchFamily="18" charset="0"/>
                        </a:rPr>
                        <a:t>Recovery and environmental restoration</a:t>
                      </a:r>
                      <a:endParaRPr lang="ru-UA" sz="11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tc>
                  <a:txBody>
                    <a:bodyPr/>
                    <a:lstStyle/>
                    <a:p>
                      <a:pPr marL="285750" indent="-285750">
                        <a:buFont typeface="Arial" panose="020B0604020202020204" pitchFamily="34" charset="0"/>
                        <a:buChar char="•"/>
                      </a:pPr>
                      <a:r>
                        <a:rPr lang="en-GB" sz="1800" kern="1200" dirty="0">
                          <a:solidFill>
                            <a:schemeClr val="dk1"/>
                          </a:solidFill>
                          <a:effectLst/>
                          <a:latin typeface="Times New Roman" panose="02020603050405020304" pitchFamily="18" charset="0"/>
                          <a:ea typeface="+mn-ea"/>
                          <a:cs typeface="Times New Roman" panose="02020603050405020304" pitchFamily="18" charset="0"/>
                        </a:rPr>
                        <a:t>Finances and approaches that could be applied</a:t>
                      </a:r>
                      <a:endParaRPr lang="ru-UA"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5628" marR="55628" marT="0" marB="0">
                    <a:solidFill>
                      <a:schemeClr val="accent6">
                        <a:lumMod val="20000"/>
                        <a:lumOff val="80000"/>
                      </a:schemeClr>
                    </a:solidFill>
                  </a:tcPr>
                </a:tc>
                <a:tc>
                  <a:txBody>
                    <a:bodyPr/>
                    <a:lstStyle/>
                    <a:p>
                      <a:pPr marL="285750" indent="-285750" algn="just">
                        <a:buFont typeface="Wingdings" panose="05000000000000000000" pitchFamily="2" charset="2"/>
                        <a:buChar char="Ø"/>
                      </a:pPr>
                      <a:r>
                        <a:rPr lang="en-GB" sz="1800" b="1" kern="1200" dirty="0">
                          <a:solidFill>
                            <a:schemeClr val="dk1"/>
                          </a:solidFill>
                          <a:effectLst/>
                          <a:latin typeface="Times New Roman" panose="02020603050405020304" pitchFamily="18" charset="0"/>
                          <a:ea typeface="+mn-ea"/>
                          <a:cs typeface="Times New Roman" panose="02020603050405020304" pitchFamily="18" charset="0"/>
                        </a:rPr>
                        <a:t>Models of recoveries </a:t>
                      </a:r>
                      <a:r>
                        <a:rPr lang="en-GB" sz="1800" kern="1200" dirty="0">
                          <a:solidFill>
                            <a:schemeClr val="dk1"/>
                          </a:solidFill>
                          <a:effectLst/>
                          <a:latin typeface="Times New Roman" panose="02020603050405020304" pitchFamily="18" charset="0"/>
                          <a:ea typeface="+mn-ea"/>
                          <a:cs typeface="Times New Roman" panose="02020603050405020304" pitchFamily="18" charset="0"/>
                        </a:rPr>
                        <a:t>of Ukrainian economy as a contributor to the OSCE security, cases of </a:t>
                      </a:r>
                      <a:r>
                        <a:rPr lang="en-GB" sz="1800" b="1" kern="1200" dirty="0">
                          <a:solidFill>
                            <a:schemeClr val="dk1"/>
                          </a:solidFill>
                          <a:effectLst/>
                          <a:latin typeface="Times New Roman" panose="02020603050405020304" pitchFamily="18" charset="0"/>
                          <a:ea typeface="+mn-ea"/>
                          <a:cs typeface="Times New Roman" panose="02020603050405020304" pitchFamily="18" charset="0"/>
                        </a:rPr>
                        <a:t>clean up and environmental restorations </a:t>
                      </a:r>
                      <a:r>
                        <a:rPr lang="en-GB" sz="1800" kern="1200" dirty="0">
                          <a:solidFill>
                            <a:schemeClr val="dk1"/>
                          </a:solidFill>
                          <a:effectLst/>
                          <a:latin typeface="Times New Roman" panose="02020603050405020304" pitchFamily="18" charset="0"/>
                          <a:ea typeface="+mn-ea"/>
                          <a:cs typeface="Times New Roman" panose="02020603050405020304" pitchFamily="18" charset="0"/>
                        </a:rPr>
                        <a:t>(South Korean, as an example);</a:t>
                      </a:r>
                      <a:endParaRPr lang="ru-UA" sz="1800" kern="1200" dirty="0">
                        <a:solidFill>
                          <a:schemeClr val="dk1"/>
                        </a:solidFill>
                        <a:effectLst/>
                        <a:latin typeface="Times New Roman" panose="02020603050405020304" pitchFamily="18" charset="0"/>
                        <a:ea typeface="+mn-ea"/>
                        <a:cs typeface="Times New Roman" panose="02020603050405020304" pitchFamily="18" charset="0"/>
                      </a:endParaRPr>
                    </a:p>
                    <a:p>
                      <a:pPr marL="285750" indent="-285750" algn="just">
                        <a:buFont typeface="Wingdings" panose="05000000000000000000" pitchFamily="2" charset="2"/>
                        <a:buChar char="Ø"/>
                      </a:pPr>
                      <a:r>
                        <a:rPr lang="en-GB" sz="1800" b="1" kern="1200" dirty="0">
                          <a:solidFill>
                            <a:schemeClr val="dk1"/>
                          </a:solidFill>
                          <a:effectLst/>
                          <a:latin typeface="Times New Roman" panose="02020603050405020304" pitchFamily="18" charset="0"/>
                          <a:ea typeface="+mn-ea"/>
                          <a:cs typeface="Times New Roman" panose="02020603050405020304" pitchFamily="18" charset="0"/>
                        </a:rPr>
                        <a:t> repayments of Russia for restoration of the destroyed areas </a:t>
                      </a:r>
                      <a:r>
                        <a:rPr lang="en-GB" sz="1800" kern="1200" dirty="0">
                          <a:solidFill>
                            <a:schemeClr val="dk1"/>
                          </a:solidFill>
                          <a:effectLst/>
                          <a:latin typeface="Times New Roman" panose="02020603050405020304" pitchFamily="18" charset="0"/>
                          <a:ea typeface="+mn-ea"/>
                          <a:cs typeface="Times New Roman" panose="02020603050405020304" pitchFamily="18" charset="0"/>
                        </a:rPr>
                        <a:t>by hostilities as a part of peace agreement:</a:t>
                      </a:r>
                      <a:endParaRPr lang="ru-UA" sz="1800" kern="1200" dirty="0">
                        <a:solidFill>
                          <a:schemeClr val="dk1"/>
                        </a:solidFill>
                        <a:effectLst/>
                        <a:latin typeface="Times New Roman" panose="02020603050405020304" pitchFamily="18" charset="0"/>
                        <a:ea typeface="+mn-ea"/>
                        <a:cs typeface="Times New Roman" panose="02020603050405020304" pitchFamily="18" charset="0"/>
                      </a:endParaRPr>
                    </a:p>
                    <a:p>
                      <a:pPr marL="285750" indent="-285750" algn="just">
                        <a:buFont typeface="Wingdings" panose="05000000000000000000" pitchFamily="2" charset="2"/>
                        <a:buChar char="Ø"/>
                      </a:pPr>
                      <a:r>
                        <a:rPr lang="en-GB" sz="1800" b="1" kern="1200" dirty="0">
                          <a:solidFill>
                            <a:schemeClr val="dk1"/>
                          </a:solidFill>
                          <a:effectLst/>
                          <a:latin typeface="Times New Roman" panose="02020603050405020304" pitchFamily="18" charset="0"/>
                          <a:ea typeface="+mn-ea"/>
                          <a:cs typeface="Times New Roman" panose="02020603050405020304" pitchFamily="18" charset="0"/>
                        </a:rPr>
                        <a:t>Green Marshal plan: </a:t>
                      </a:r>
                      <a:r>
                        <a:rPr lang="en-GB" sz="1800" b="0" kern="1200" dirty="0">
                          <a:solidFill>
                            <a:schemeClr val="dk1"/>
                          </a:solidFill>
                          <a:effectLst/>
                          <a:latin typeface="Times New Roman" panose="02020603050405020304" pitchFamily="18" charset="0"/>
                          <a:ea typeface="+mn-ea"/>
                          <a:cs typeface="Times New Roman" panose="02020603050405020304" pitchFamily="18" charset="0"/>
                        </a:rPr>
                        <a:t>green transit, decarbonization, decentralization, social and environment responsibility etc.</a:t>
                      </a:r>
                      <a:endParaRPr lang="ru-UA" sz="16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5628" marR="55628" marT="0" marB="0">
                    <a:solidFill>
                      <a:schemeClr val="accent6">
                        <a:lumMod val="40000"/>
                        <a:lumOff val="60000"/>
                      </a:schemeClr>
                    </a:solidFill>
                  </a:tcPr>
                </a:tc>
                <a:extLst>
                  <a:ext uri="{0D108BD9-81ED-4DB2-BD59-A6C34878D82A}">
                    <a16:rowId xmlns:a16="http://schemas.microsoft.com/office/drawing/2014/main" val="4238827100"/>
                  </a:ext>
                </a:extLst>
              </a:tr>
            </a:tbl>
          </a:graphicData>
        </a:graphic>
      </p:graphicFrame>
    </p:spTree>
    <p:extLst>
      <p:ext uri="{BB962C8B-B14F-4D97-AF65-F5344CB8AC3E}">
        <p14:creationId xmlns:p14="http://schemas.microsoft.com/office/powerpoint/2010/main" val="35410473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702</TotalTime>
  <Words>1616</Words>
  <Application>Microsoft Office PowerPoint</Application>
  <PresentationFormat>Широкоэкранный</PresentationFormat>
  <Paragraphs>153</Paragraphs>
  <Slides>10</Slides>
  <Notes>0</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10</vt:i4>
      </vt:variant>
    </vt:vector>
  </HeadingPairs>
  <TitlesOfParts>
    <vt:vector size="18" baseType="lpstr">
      <vt:lpstr>Arial</vt:lpstr>
      <vt:lpstr>Calibri</vt:lpstr>
      <vt:lpstr>Calibri Light</vt:lpstr>
      <vt:lpstr>Century Gothic</vt:lpstr>
      <vt:lpstr>Georgia</vt:lpstr>
      <vt:lpstr>Times New Roman</vt:lpstr>
      <vt:lpstr>Wingdings</vt:lpstr>
      <vt:lpstr>Office Theme</vt:lpstr>
      <vt:lpstr>Презентация PowerPoint</vt:lpstr>
      <vt:lpstr>Dirty War of Russia </vt:lpstr>
      <vt:lpstr>Dirty War of Russia</vt:lpstr>
      <vt:lpstr>Dirty war of Russia</vt:lpstr>
      <vt:lpstr>Dirty war of Russia</vt:lpstr>
      <vt:lpstr>Dirty war of Russia</vt:lpstr>
      <vt:lpstr>Dirty war of Russia</vt:lpstr>
      <vt:lpstr>Dirty war of Russia</vt:lpstr>
      <vt:lpstr>Dirty war of Russia</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Пользователь Microsoft Office</dc:creator>
  <cp:lastModifiedBy>Андрущенко Світлана Вікторівна</cp:lastModifiedBy>
  <cp:revision>31</cp:revision>
  <dcterms:created xsi:type="dcterms:W3CDTF">2019-07-09T12:26:37Z</dcterms:created>
  <dcterms:modified xsi:type="dcterms:W3CDTF">2022-04-27T10:48:28Z</dcterms:modified>
</cp:coreProperties>
</file>