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7"/>
  </p:notesMasterIdLst>
  <p:sldIdLst>
    <p:sldId id="256" r:id="rId2"/>
    <p:sldId id="260" r:id="rId3"/>
    <p:sldId id="261" r:id="rId4"/>
    <p:sldId id="257" r:id="rId5"/>
    <p:sldId id="262" r:id="rId6"/>
    <p:sldId id="263" r:id="rId7"/>
    <p:sldId id="264" r:id="rId8"/>
    <p:sldId id="265" r:id="rId9"/>
    <p:sldId id="294" r:id="rId10"/>
    <p:sldId id="295" r:id="rId11"/>
    <p:sldId id="296"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35" autoAdjust="0"/>
    <p:restoredTop sz="90946" autoAdjust="0"/>
  </p:normalViewPr>
  <p:slideViewPr>
    <p:cSldViewPr snapToGrid="0">
      <p:cViewPr varScale="1">
        <p:scale>
          <a:sx n="59" d="100"/>
          <a:sy n="59" d="100"/>
        </p:scale>
        <p:origin x="9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A0CF48-5596-4BC0-90C8-B49A0C30321E}" type="datetimeFigureOut">
              <a:rPr lang="en-US" smtClean="0"/>
              <a:t>12/12/2023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594DD0-5E83-4C4E-87FD-4B49762E80D9}" type="slidenum">
              <a:rPr lang="en-US" smtClean="0"/>
              <a:t>‹#›</a:t>
            </a:fld>
            <a:endParaRPr lang="en-US"/>
          </a:p>
        </p:txBody>
      </p:sp>
    </p:spTree>
    <p:extLst>
      <p:ext uri="{BB962C8B-B14F-4D97-AF65-F5344CB8AC3E}">
        <p14:creationId xmlns:p14="http://schemas.microsoft.com/office/powerpoint/2010/main" val="3245951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2</a:t>
            </a:fld>
            <a:endParaRPr lang="en-US"/>
          </a:p>
        </p:txBody>
      </p:sp>
    </p:spTree>
    <p:extLst>
      <p:ext uri="{BB962C8B-B14F-4D97-AF65-F5344CB8AC3E}">
        <p14:creationId xmlns:p14="http://schemas.microsoft.com/office/powerpoint/2010/main" val="27540591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24</a:t>
            </a:fld>
            <a:endParaRPr lang="en-US"/>
          </a:p>
        </p:txBody>
      </p:sp>
    </p:spTree>
    <p:extLst>
      <p:ext uri="{BB962C8B-B14F-4D97-AF65-F5344CB8AC3E}">
        <p14:creationId xmlns:p14="http://schemas.microsoft.com/office/powerpoint/2010/main" val="3166230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25</a:t>
            </a:fld>
            <a:endParaRPr lang="en-US"/>
          </a:p>
        </p:txBody>
      </p:sp>
    </p:spTree>
    <p:extLst>
      <p:ext uri="{BB962C8B-B14F-4D97-AF65-F5344CB8AC3E}">
        <p14:creationId xmlns:p14="http://schemas.microsoft.com/office/powerpoint/2010/main" val="3522022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16</a:t>
            </a:fld>
            <a:endParaRPr lang="en-US"/>
          </a:p>
        </p:txBody>
      </p:sp>
    </p:spTree>
    <p:extLst>
      <p:ext uri="{BB962C8B-B14F-4D97-AF65-F5344CB8AC3E}">
        <p14:creationId xmlns:p14="http://schemas.microsoft.com/office/powerpoint/2010/main" val="4096220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17</a:t>
            </a:fld>
            <a:endParaRPr lang="en-US"/>
          </a:p>
        </p:txBody>
      </p:sp>
    </p:spTree>
    <p:extLst>
      <p:ext uri="{BB962C8B-B14F-4D97-AF65-F5344CB8AC3E}">
        <p14:creationId xmlns:p14="http://schemas.microsoft.com/office/powerpoint/2010/main" val="2650840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18</a:t>
            </a:fld>
            <a:endParaRPr lang="en-US"/>
          </a:p>
        </p:txBody>
      </p:sp>
    </p:spTree>
    <p:extLst>
      <p:ext uri="{BB962C8B-B14F-4D97-AF65-F5344CB8AC3E}">
        <p14:creationId xmlns:p14="http://schemas.microsoft.com/office/powerpoint/2010/main" val="2787283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19</a:t>
            </a:fld>
            <a:endParaRPr lang="en-US"/>
          </a:p>
        </p:txBody>
      </p:sp>
    </p:spTree>
    <p:extLst>
      <p:ext uri="{BB962C8B-B14F-4D97-AF65-F5344CB8AC3E}">
        <p14:creationId xmlns:p14="http://schemas.microsoft.com/office/powerpoint/2010/main" val="1054117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20</a:t>
            </a:fld>
            <a:endParaRPr lang="en-US"/>
          </a:p>
        </p:txBody>
      </p:sp>
    </p:spTree>
    <p:extLst>
      <p:ext uri="{BB962C8B-B14F-4D97-AF65-F5344CB8AC3E}">
        <p14:creationId xmlns:p14="http://schemas.microsoft.com/office/powerpoint/2010/main" val="4134787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21</a:t>
            </a:fld>
            <a:endParaRPr lang="en-US"/>
          </a:p>
        </p:txBody>
      </p:sp>
    </p:spTree>
    <p:extLst>
      <p:ext uri="{BB962C8B-B14F-4D97-AF65-F5344CB8AC3E}">
        <p14:creationId xmlns:p14="http://schemas.microsoft.com/office/powerpoint/2010/main" val="56757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22</a:t>
            </a:fld>
            <a:endParaRPr lang="en-US"/>
          </a:p>
        </p:txBody>
      </p:sp>
    </p:spTree>
    <p:extLst>
      <p:ext uri="{BB962C8B-B14F-4D97-AF65-F5344CB8AC3E}">
        <p14:creationId xmlns:p14="http://schemas.microsoft.com/office/powerpoint/2010/main" val="422801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594DD0-5E83-4C4E-87FD-4B49762E80D9}" type="slidenum">
              <a:rPr lang="en-US" smtClean="0"/>
              <a:t>23</a:t>
            </a:fld>
            <a:endParaRPr lang="en-US"/>
          </a:p>
        </p:txBody>
      </p:sp>
    </p:spTree>
    <p:extLst>
      <p:ext uri="{BB962C8B-B14F-4D97-AF65-F5344CB8AC3E}">
        <p14:creationId xmlns:p14="http://schemas.microsoft.com/office/powerpoint/2010/main" val="1992216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12/12/2023</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1407854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12/12/2023</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12781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12/12/2023</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4903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12/12/2023</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1109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12/12/2023</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21855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12/12/2023</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882526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12/12/2023</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99160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12/12/2023</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3828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12/12/2023</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560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12/12/2023</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9744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12/12/2023</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1453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12/12/2023</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1552256210"/>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71" r:id="rId8"/>
    <p:sldLayoutId id="2147483668" r:id="rId9"/>
    <p:sldLayoutId id="2147483669" r:id="rId10"/>
    <p:sldLayoutId id="2147483670"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www.iir.edu.ua/uploads/files/Poriadok%20vyboru%20dyscyplin%20(03_12_2018).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FDDF72-DE39-4F99-A3C1-DD9D7815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5E4ECE80-3AD1-450C-B62A-98788F1939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3" name="Rectangle 12">
            <a:extLst>
              <a:ext uri="{FF2B5EF4-FFF2-40B4-BE49-F238E27FC236}">
                <a16:creationId xmlns:a16="http://schemas.microsoft.com/office/drawing/2014/main" id="{C4056FD6-9767-4B1A-ACC2-9883F6A5B8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79928" cy="6858000"/>
          </a:xfrm>
          <a:prstGeom prst="rect">
            <a:avLst/>
          </a:prstGeom>
          <a:blipFill dpi="0" rotWithShape="1">
            <a:blip r:embed="rId2">
              <a:alphaModFix amt="20000"/>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Colored pencils inside a pencil holder which is on top of a wood table">
            <a:extLst>
              <a:ext uri="{FF2B5EF4-FFF2-40B4-BE49-F238E27FC236}">
                <a16:creationId xmlns:a16="http://schemas.microsoft.com/office/drawing/2014/main" id="{F6105ED3-354A-B4CD-4634-C40F29A19D5F}"/>
              </a:ext>
            </a:extLst>
          </p:cNvPr>
          <p:cNvPicPr>
            <a:picLocks noChangeAspect="1"/>
          </p:cNvPicPr>
          <p:nvPr/>
        </p:nvPicPr>
        <p:blipFill rotWithShape="1">
          <a:blip r:embed="rId3">
            <a:alphaModFix amt="70000"/>
          </a:blip>
          <a:srcRect t="15726" r="-1" b="-1"/>
          <a:stretch/>
        </p:blipFill>
        <p:spPr>
          <a:xfrm>
            <a:off x="20" y="10"/>
            <a:ext cx="12188932" cy="6856614"/>
          </a:xfrm>
          <a:prstGeom prst="rect">
            <a:avLst/>
          </a:prstGeom>
        </p:spPr>
      </p:pic>
      <p:sp>
        <p:nvSpPr>
          <p:cNvPr id="2" name="Title 1">
            <a:extLst>
              <a:ext uri="{FF2B5EF4-FFF2-40B4-BE49-F238E27FC236}">
                <a16:creationId xmlns:a16="http://schemas.microsoft.com/office/drawing/2014/main" id="{094C0546-7F95-682B-59A0-AE406AA0A334}"/>
              </a:ext>
            </a:extLst>
          </p:cNvPr>
          <p:cNvSpPr>
            <a:spLocks noGrp="1"/>
          </p:cNvSpPr>
          <p:nvPr>
            <p:ph type="ctrTitle"/>
          </p:nvPr>
        </p:nvSpPr>
        <p:spPr>
          <a:xfrm>
            <a:off x="996275" y="744909"/>
            <a:ext cx="10190071" cy="3684851"/>
          </a:xfrm>
        </p:spPr>
        <p:txBody>
          <a:bodyPr anchor="b">
            <a:normAutofit fontScale="90000"/>
          </a:bodyPr>
          <a:lstStyle/>
          <a:p>
            <a:r>
              <a:rPr lang="uk-UA" sz="4900" dirty="0">
                <a:solidFill>
                  <a:srgbClr val="FFFFFF"/>
                </a:solidFill>
              </a:rPr>
              <a:t>Навчально-науковий</a:t>
            </a:r>
            <a:br>
              <a:rPr lang="uk-UA" sz="4900" dirty="0">
                <a:solidFill>
                  <a:srgbClr val="FFFFFF"/>
                </a:solidFill>
              </a:rPr>
            </a:br>
            <a:r>
              <a:rPr lang="uk-UA" sz="4900" dirty="0">
                <a:solidFill>
                  <a:srgbClr val="FFFFFF"/>
                </a:solidFill>
              </a:rPr>
              <a:t> інститут міжнародних відносин </a:t>
            </a:r>
            <a:r>
              <a:rPr lang="uk-UA" sz="6000" dirty="0">
                <a:solidFill>
                  <a:srgbClr val="FFFFFF"/>
                </a:solidFill>
              </a:rPr>
              <a:t>Загальноінститутський каталог вибіркових дисциплін</a:t>
            </a:r>
            <a:br>
              <a:rPr lang="uk-UA" sz="5200" dirty="0">
                <a:solidFill>
                  <a:srgbClr val="FFFFFF"/>
                </a:solidFill>
              </a:rPr>
            </a:br>
            <a:r>
              <a:rPr lang="uk-UA" sz="4000" dirty="0">
                <a:solidFill>
                  <a:srgbClr val="FFFFFF"/>
                </a:solidFill>
              </a:rPr>
              <a:t>галузь знань 29 «Міжнародні відносини»</a:t>
            </a:r>
            <a:endParaRPr lang="en-US" sz="4000" dirty="0">
              <a:solidFill>
                <a:srgbClr val="FFFFFF"/>
              </a:solidFill>
            </a:endParaRPr>
          </a:p>
        </p:txBody>
      </p:sp>
      <p:sp>
        <p:nvSpPr>
          <p:cNvPr id="3" name="Subtitle 2">
            <a:extLst>
              <a:ext uri="{FF2B5EF4-FFF2-40B4-BE49-F238E27FC236}">
                <a16:creationId xmlns:a16="http://schemas.microsoft.com/office/drawing/2014/main" id="{B1852D11-4905-CAAC-6A9A-D54E59219F5F}"/>
              </a:ext>
            </a:extLst>
          </p:cNvPr>
          <p:cNvSpPr>
            <a:spLocks noGrp="1"/>
          </p:cNvSpPr>
          <p:nvPr>
            <p:ph type="subTitle" idx="1"/>
          </p:nvPr>
        </p:nvSpPr>
        <p:spPr>
          <a:xfrm>
            <a:off x="4137339" y="5431142"/>
            <a:ext cx="3905250" cy="1363897"/>
          </a:xfrm>
        </p:spPr>
        <p:txBody>
          <a:bodyPr anchor="t">
            <a:normAutofit/>
          </a:bodyPr>
          <a:lstStyle/>
          <a:p>
            <a:r>
              <a:rPr lang="uk-UA" sz="2200" dirty="0">
                <a:solidFill>
                  <a:srgbClr val="FFFFFF"/>
                </a:solidFill>
              </a:rPr>
              <a:t>Освітній рівень: магістр</a:t>
            </a:r>
          </a:p>
          <a:p>
            <a:r>
              <a:rPr lang="uk-UA" sz="2200" dirty="0">
                <a:solidFill>
                  <a:srgbClr val="FFFFFF"/>
                </a:solidFill>
              </a:rPr>
              <a:t>Рік вступу: 2023 </a:t>
            </a:r>
            <a:endParaRPr lang="en-US" sz="2200" dirty="0">
              <a:solidFill>
                <a:srgbClr val="FFFFFF"/>
              </a:solidFill>
            </a:endParaRPr>
          </a:p>
        </p:txBody>
      </p:sp>
    </p:spTree>
    <p:extLst>
      <p:ext uri="{BB962C8B-B14F-4D97-AF65-F5344CB8AC3E}">
        <p14:creationId xmlns:p14="http://schemas.microsoft.com/office/powerpoint/2010/main" val="3765174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Менеджмент міжнародних організацій</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2817384773"/>
              </p:ext>
            </p:extLst>
          </p:nvPr>
        </p:nvGraphicFramePr>
        <p:xfrm>
          <a:off x="226980" y="1128409"/>
          <a:ext cx="5570706" cy="2388883"/>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963604">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організацій</a:t>
                      </a:r>
                      <a:r>
                        <a:rPr lang="ru-RU" noProof="0" dirty="0"/>
                        <a:t> та </a:t>
                      </a:r>
                      <a:r>
                        <a:rPr lang="ru-RU" noProof="0" dirty="0" err="1"/>
                        <a:t>дипломатичної</a:t>
                      </a:r>
                      <a:r>
                        <a:rPr lang="ru-RU" noProof="0" dirty="0"/>
                        <a:t> </a:t>
                      </a:r>
                      <a:r>
                        <a:rPr lang="ru-RU" noProof="0" dirty="0" err="1"/>
                        <a:t>служби</a:t>
                      </a:r>
                      <a:endParaRPr lang="uk-UA" noProof="0" dirty="0"/>
                    </a:p>
                  </a:txBody>
                  <a:tcPr/>
                </a:tc>
                <a:extLst>
                  <a:ext uri="{0D108BD9-81ED-4DB2-BD59-A6C34878D82A}">
                    <a16:rowId xmlns:a16="http://schemas.microsoft.com/office/drawing/2014/main" val="1001281624"/>
                  </a:ext>
                </a:extLst>
              </a:tr>
              <a:tr h="1425279">
                <a:tc>
                  <a:txBody>
                    <a:bodyPr/>
                    <a:lstStyle/>
                    <a:p>
                      <a:pPr algn="ctr"/>
                      <a:r>
                        <a:rPr lang="uk-UA" sz="1300" noProof="0" dirty="0"/>
                        <a:t>Мета дисципліни</a:t>
                      </a:r>
                    </a:p>
                  </a:txBody>
                  <a:tcPr/>
                </a:tc>
                <a:tc>
                  <a:txBody>
                    <a:bodyPr/>
                    <a:lstStyle/>
                    <a:p>
                      <a:pPr algn="just"/>
                      <a:r>
                        <a:rPr lang="uk-UA" sz="1300" noProof="0" dirty="0"/>
                        <a:t>Сформувати знання організації роботи, управління, адміністрування та комунікації в міжнародних організаціях</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2635158893"/>
              </p:ext>
            </p:extLst>
          </p:nvPr>
        </p:nvGraphicFramePr>
        <p:xfrm>
          <a:off x="5797686" y="1128410"/>
          <a:ext cx="6167335" cy="5321028"/>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321028">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-особливості інституційної структури та розподілу функціональних обов’язків між різними органами міжнародних організацій;</a:t>
                      </a:r>
                    </a:p>
                    <a:p>
                      <a:pPr algn="just"/>
                      <a:r>
                        <a:rPr lang="uk-UA" sz="1300" b="0" noProof="0" dirty="0"/>
                        <a:t>-основні підходи до управління та адміністрування в міжнародних організаціях;</a:t>
                      </a:r>
                    </a:p>
                    <a:p>
                      <a:pPr algn="just"/>
                      <a:r>
                        <a:rPr lang="uk-UA" sz="1300" b="0" noProof="0" dirty="0"/>
                        <a:t>-поняття та засади міжнародної цивільної служби та функціонування представництв при міжнародних організаціях;</a:t>
                      </a:r>
                    </a:p>
                    <a:p>
                      <a:pPr algn="just"/>
                      <a:r>
                        <a:rPr lang="uk-UA" sz="1300" b="0" noProof="0" dirty="0"/>
                        <a:t>- засади взаємодії з міжнародними організаціями (як міждержавними, так і неурядовими): на індивідуальному рівні, в якості представника певної інституції та від імені держави.</a:t>
                      </a:r>
                    </a:p>
                    <a:p>
                      <a:pPr algn="just"/>
                      <a:r>
                        <a:rPr lang="uk-UA" sz="1300" b="0" noProof="0" dirty="0"/>
                        <a:t>Вміти:</a:t>
                      </a:r>
                    </a:p>
                    <a:p>
                      <a:pPr algn="just"/>
                      <a:r>
                        <a:rPr lang="uk-UA" sz="1300" b="0" noProof="0" dirty="0"/>
                        <a:t>- аналізувати роботу та функціонування інституційної системи міжнародних організацій </a:t>
                      </a:r>
                    </a:p>
                    <a:p>
                      <a:pPr algn="just"/>
                      <a:r>
                        <a:rPr lang="uk-UA" sz="1300" b="0" noProof="0" dirty="0"/>
                        <a:t>- знаходити інформацію щодо </a:t>
                      </a:r>
                      <a:r>
                        <a:rPr lang="uk-UA" sz="1300" b="0" noProof="0" dirty="0" err="1"/>
                        <a:t>проєктів</a:t>
                      </a:r>
                      <a:r>
                        <a:rPr lang="uk-UA" sz="1300" b="0" noProof="0" dirty="0"/>
                        <a:t> і тих сфер діяльності міжнародної організації, які становлять інтерес і сприяють реалізації можливостей </a:t>
                      </a:r>
                    </a:p>
                    <a:p>
                      <a:pPr algn="just"/>
                      <a:r>
                        <a:rPr lang="uk-UA" sz="1300" b="0" noProof="0" dirty="0"/>
                        <a:t>- складати документи, вести листування та </a:t>
                      </a:r>
                      <a:r>
                        <a:rPr lang="uk-UA" sz="1300" b="0" noProof="0" dirty="0" err="1"/>
                        <a:t>комунікувати</a:t>
                      </a:r>
                      <a:r>
                        <a:rPr lang="uk-UA" sz="1300" b="0" noProof="0" dirty="0"/>
                        <a:t> з представниками міжнародних організацій</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28579A0B-8DCE-33A3-CA86-CB363275F530}"/>
              </a:ext>
            </a:extLst>
          </p:cNvPr>
          <p:cNvGraphicFramePr>
            <a:graphicFrameLocks noGrp="1"/>
          </p:cNvGraphicFramePr>
          <p:nvPr>
            <p:extLst>
              <p:ext uri="{D42A27DB-BD31-4B8C-83A1-F6EECF244321}">
                <p14:modId xmlns:p14="http://schemas.microsoft.com/office/powerpoint/2010/main" val="2529419626"/>
              </p:ext>
            </p:extLst>
          </p:nvPr>
        </p:nvGraphicFramePr>
        <p:xfrm>
          <a:off x="226979" y="4402180"/>
          <a:ext cx="5570707" cy="2202902"/>
        </p:xfrm>
        <a:graphic>
          <a:graphicData uri="http://schemas.openxmlformats.org/drawingml/2006/table">
            <a:tbl>
              <a:tblPr firstRow="1" bandRow="1">
                <a:tableStyleId>{3B4B98B0-60AC-42C2-AFA5-B58CD77FA1E5}</a:tableStyleId>
              </a:tblPr>
              <a:tblGrid>
                <a:gridCol w="963868">
                  <a:extLst>
                    <a:ext uri="{9D8B030D-6E8A-4147-A177-3AD203B41FA5}">
                      <a16:colId xmlns:a16="http://schemas.microsoft.com/office/drawing/2014/main" val="1912787854"/>
                    </a:ext>
                  </a:extLst>
                </a:gridCol>
                <a:gridCol w="4606839">
                  <a:extLst>
                    <a:ext uri="{9D8B030D-6E8A-4147-A177-3AD203B41FA5}">
                      <a16:colId xmlns:a16="http://schemas.microsoft.com/office/drawing/2014/main" val="36692360"/>
                    </a:ext>
                  </a:extLst>
                </a:gridCol>
              </a:tblGrid>
              <a:tr h="2202902">
                <a:tc>
                  <a:txBody>
                    <a:bodyPr/>
                    <a:lstStyle/>
                    <a:p>
                      <a:pPr algn="ctr"/>
                      <a:r>
                        <a:rPr lang="uk-UA" sz="1400" b="0" noProof="0" dirty="0"/>
                        <a:t>Основні теми змістових </a:t>
                      </a:r>
                      <a:r>
                        <a:rPr lang="uk-UA" sz="1400" b="0" noProof="0" dirty="0" err="1"/>
                        <a:t>модулей</a:t>
                      </a:r>
                      <a:r>
                        <a:rPr lang="uk-UA" sz="1400" b="0" noProof="0" dirty="0"/>
                        <a:t>:</a:t>
                      </a:r>
                      <a:endParaRPr lang="uk-UA" sz="1400" b="0" noProof="0" dirty="0">
                        <a:latin typeface="Abadi" panose="020B0604020202020204" pitchFamily="34" charset="0"/>
                      </a:endParaRPr>
                    </a:p>
                  </a:txBody>
                  <a:tcPr/>
                </a:tc>
                <a:tc>
                  <a:txBody>
                    <a:bodyPr/>
                    <a:lstStyle/>
                    <a:p>
                      <a:r>
                        <a:rPr lang="ru-RU" sz="1200" b="0" noProof="0" dirty="0"/>
                        <a:t>1. Засади </a:t>
                      </a:r>
                      <a:r>
                        <a:rPr lang="ru-RU" sz="1200" b="0" noProof="0" dirty="0" err="1"/>
                        <a:t>функціонування</a:t>
                      </a:r>
                      <a:r>
                        <a:rPr lang="ru-RU" sz="1200" b="0" noProof="0" dirty="0"/>
                        <a:t> </a:t>
                      </a:r>
                      <a:r>
                        <a:rPr lang="ru-RU" sz="1200" b="0" noProof="0" dirty="0" err="1"/>
                        <a:t>міжнародних</a:t>
                      </a:r>
                      <a:r>
                        <a:rPr lang="ru-RU" sz="1200" b="0" noProof="0" dirty="0"/>
                        <a:t> </a:t>
                      </a:r>
                      <a:r>
                        <a:rPr lang="ru-RU" sz="1200" b="0" noProof="0" dirty="0" err="1"/>
                        <a:t>організацій</a:t>
                      </a:r>
                      <a:r>
                        <a:rPr lang="ru-RU" sz="1200" b="0" noProof="0" dirty="0"/>
                        <a:t>, </a:t>
                      </a:r>
                      <a:r>
                        <a:rPr lang="ru-RU" sz="1200" b="0" noProof="0" dirty="0" err="1"/>
                        <a:t>їх</a:t>
                      </a:r>
                      <a:r>
                        <a:rPr lang="ru-RU" sz="1200" b="0" noProof="0" dirty="0"/>
                        <a:t> </a:t>
                      </a:r>
                      <a:r>
                        <a:rPr lang="ru-RU" sz="1200" b="0" noProof="0" dirty="0" err="1"/>
                        <a:t>інституційної</a:t>
                      </a:r>
                      <a:r>
                        <a:rPr lang="ru-RU" sz="1200" b="0" noProof="0" dirty="0"/>
                        <a:t> </a:t>
                      </a:r>
                      <a:r>
                        <a:rPr lang="ru-RU" sz="1200" b="0" noProof="0" dirty="0" err="1"/>
                        <a:t>системи</a:t>
                      </a:r>
                      <a:r>
                        <a:rPr lang="ru-RU" sz="1200" b="0" noProof="0" dirty="0"/>
                        <a:t> і </a:t>
                      </a:r>
                      <a:r>
                        <a:rPr lang="ru-RU" sz="1200" b="0" noProof="0" dirty="0" err="1"/>
                        <a:t>адміністрування</a:t>
                      </a:r>
                      <a:endParaRPr lang="ru-RU" sz="1200" b="0" noProof="0" dirty="0"/>
                    </a:p>
                    <a:p>
                      <a:r>
                        <a:rPr lang="ru-RU" sz="1200" b="0" noProof="0" dirty="0"/>
                        <a:t>2. </a:t>
                      </a:r>
                      <a:r>
                        <a:rPr lang="ru-RU" sz="1200" b="0" noProof="0" dirty="0" err="1"/>
                        <a:t>Категорія</a:t>
                      </a:r>
                      <a:r>
                        <a:rPr lang="ru-RU" sz="1200" b="0" noProof="0" dirty="0"/>
                        <a:t> </a:t>
                      </a:r>
                      <a:r>
                        <a:rPr lang="ru-RU" sz="1200" b="0" noProof="0" dirty="0" err="1"/>
                        <a:t>міжнародної</a:t>
                      </a:r>
                      <a:r>
                        <a:rPr lang="ru-RU" sz="1200" b="0" noProof="0" dirty="0"/>
                        <a:t> </a:t>
                      </a:r>
                      <a:r>
                        <a:rPr lang="ru-RU" sz="1200" b="0" noProof="0" dirty="0" err="1"/>
                        <a:t>цивільної</a:t>
                      </a:r>
                      <a:r>
                        <a:rPr lang="ru-RU" sz="1200" b="0" noProof="0" dirty="0"/>
                        <a:t> </a:t>
                      </a:r>
                      <a:r>
                        <a:rPr lang="ru-RU" sz="1200" b="0" noProof="0" dirty="0" err="1"/>
                        <a:t>служби</a:t>
                      </a:r>
                      <a:r>
                        <a:rPr lang="ru-RU" sz="1200" b="0" noProof="0" dirty="0"/>
                        <a:t> у </a:t>
                      </a:r>
                      <a:r>
                        <a:rPr lang="ru-RU" sz="1200" b="0" noProof="0" dirty="0" err="1"/>
                        <a:t>сучасних</a:t>
                      </a:r>
                      <a:r>
                        <a:rPr lang="ru-RU" sz="1200" b="0" noProof="0" dirty="0"/>
                        <a:t> </a:t>
                      </a:r>
                      <a:r>
                        <a:rPr lang="ru-RU" sz="1200" b="0" noProof="0" dirty="0" err="1"/>
                        <a:t>міжнародних</a:t>
                      </a:r>
                      <a:r>
                        <a:rPr lang="ru-RU" sz="1200" b="0" noProof="0" dirty="0"/>
                        <a:t> </a:t>
                      </a:r>
                      <a:r>
                        <a:rPr lang="ru-RU" sz="1200" b="0" noProof="0" dirty="0" err="1"/>
                        <a:t>відносинах</a:t>
                      </a:r>
                      <a:endParaRPr lang="ru-RU" sz="1200" b="0" noProof="0" dirty="0"/>
                    </a:p>
                    <a:p>
                      <a:r>
                        <a:rPr lang="ru-RU" sz="1200" b="0" noProof="0" dirty="0"/>
                        <a:t>3. </a:t>
                      </a:r>
                      <a:r>
                        <a:rPr lang="ru-RU" sz="1200" b="0" noProof="0" dirty="0" err="1"/>
                        <a:t>Особливості</a:t>
                      </a:r>
                      <a:r>
                        <a:rPr lang="ru-RU" sz="1200" b="0" noProof="0" dirty="0"/>
                        <a:t> </a:t>
                      </a:r>
                      <a:r>
                        <a:rPr lang="ru-RU" sz="1200" b="0" noProof="0" dirty="0" err="1"/>
                        <a:t>взаємодії</a:t>
                      </a:r>
                      <a:r>
                        <a:rPr lang="ru-RU" sz="1200" b="0" noProof="0" dirty="0"/>
                        <a:t> та </a:t>
                      </a:r>
                      <a:r>
                        <a:rPr lang="ru-RU" sz="1200" b="0" noProof="0" dirty="0" err="1"/>
                        <a:t>комунікації</a:t>
                      </a:r>
                      <a:r>
                        <a:rPr lang="ru-RU" sz="1200" b="0" noProof="0" dirty="0"/>
                        <a:t> з </a:t>
                      </a:r>
                      <a:r>
                        <a:rPr lang="ru-RU" sz="1200" b="0" noProof="0" dirty="0" err="1"/>
                        <a:t>міжнародними</a:t>
                      </a:r>
                      <a:r>
                        <a:rPr lang="ru-RU" sz="1200" b="0" noProof="0" dirty="0"/>
                        <a:t> </a:t>
                      </a:r>
                      <a:r>
                        <a:rPr lang="ru-RU" sz="1200" b="0" noProof="0" dirty="0" err="1"/>
                        <a:t>організаціями</a:t>
                      </a:r>
                      <a:endParaRPr lang="ru-RU" sz="1200" b="0" noProof="0" dirty="0"/>
                    </a:p>
                    <a:p>
                      <a:r>
                        <a:rPr lang="ru-RU" sz="1200" b="0" noProof="0" dirty="0"/>
                        <a:t>4. </a:t>
                      </a:r>
                      <a:r>
                        <a:rPr lang="ru-RU" sz="1200" b="0" noProof="0" dirty="0" err="1"/>
                        <a:t>Використання</a:t>
                      </a:r>
                      <a:r>
                        <a:rPr lang="ru-RU" sz="1200" b="0" noProof="0" dirty="0"/>
                        <a:t> </a:t>
                      </a:r>
                      <a:r>
                        <a:rPr lang="ru-RU" sz="1200" b="0" noProof="0" dirty="0" err="1"/>
                        <a:t>можливостей</a:t>
                      </a:r>
                      <a:r>
                        <a:rPr lang="ru-RU" sz="1200" b="0" noProof="0" dirty="0"/>
                        <a:t> </a:t>
                      </a:r>
                      <a:r>
                        <a:rPr lang="ru-RU" sz="1200" b="0" noProof="0" dirty="0" err="1"/>
                        <a:t>міжнародних</a:t>
                      </a:r>
                      <a:r>
                        <a:rPr lang="ru-RU" sz="1200" b="0" noProof="0" dirty="0"/>
                        <a:t> </a:t>
                      </a:r>
                      <a:r>
                        <a:rPr lang="ru-RU" sz="1200" b="0" noProof="0" dirty="0" err="1"/>
                        <a:t>організацій</a:t>
                      </a:r>
                      <a:r>
                        <a:rPr lang="ru-RU" sz="1200" b="0" noProof="0" dirty="0"/>
                        <a:t> в </a:t>
                      </a:r>
                      <a:r>
                        <a:rPr lang="ru-RU" sz="1200" b="0" noProof="0" dirty="0" err="1"/>
                        <a:t>індивідуальній</a:t>
                      </a:r>
                      <a:r>
                        <a:rPr lang="ru-RU" sz="1200" b="0" noProof="0" dirty="0"/>
                        <a:t> </a:t>
                      </a:r>
                      <a:r>
                        <a:rPr lang="ru-RU" sz="1200" b="0" noProof="0" dirty="0" err="1"/>
                        <a:t>кар’єрній</a:t>
                      </a:r>
                      <a:r>
                        <a:rPr lang="ru-RU" sz="1200" b="0" noProof="0" dirty="0"/>
                        <a:t> </a:t>
                      </a:r>
                      <a:r>
                        <a:rPr lang="ru-RU" sz="1200" b="0" noProof="0" dirty="0" err="1"/>
                        <a:t>траєкторії</a:t>
                      </a:r>
                      <a:endParaRPr lang="ru-RU" sz="1200" b="0" noProof="0" dirty="0"/>
                    </a:p>
                  </a:txBody>
                  <a:tcPr/>
                </a:tc>
                <a:extLst>
                  <a:ext uri="{0D108BD9-81ED-4DB2-BD59-A6C34878D82A}">
                    <a16:rowId xmlns:a16="http://schemas.microsoft.com/office/drawing/2014/main" val="3017755952"/>
                  </a:ext>
                </a:extLst>
              </a:tr>
            </a:tbl>
          </a:graphicData>
        </a:graphic>
      </p:graphicFrame>
    </p:spTree>
    <p:extLst>
      <p:ext uri="{BB962C8B-B14F-4D97-AF65-F5344CB8AC3E}">
        <p14:creationId xmlns:p14="http://schemas.microsoft.com/office/powerpoint/2010/main" val="654241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Інституції та </a:t>
            </a:r>
            <a:r>
              <a:rPr lang="ru-RU" sz="2800" dirty="0" err="1"/>
              <a:t>програми</a:t>
            </a:r>
            <a:r>
              <a:rPr lang="ru-RU" sz="2800" dirty="0"/>
              <a:t> </a:t>
            </a:r>
            <a:r>
              <a:rPr lang="ru-RU" sz="2800" dirty="0" err="1"/>
              <a:t>міжнародного</a:t>
            </a:r>
            <a:r>
              <a:rPr lang="ru-RU" sz="2800" dirty="0"/>
              <a:t> </a:t>
            </a:r>
            <a:r>
              <a:rPr lang="ru-RU" sz="2800" dirty="0" err="1"/>
              <a:t>розвитку</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4199407351"/>
              </p:ext>
            </p:extLst>
          </p:nvPr>
        </p:nvGraphicFramePr>
        <p:xfrm>
          <a:off x="226980" y="1128409"/>
          <a:ext cx="5570706" cy="525293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організацій</a:t>
                      </a:r>
                      <a:r>
                        <a:rPr lang="ru-RU" noProof="0" dirty="0"/>
                        <a:t> та </a:t>
                      </a:r>
                      <a:r>
                        <a:rPr lang="ru-RU" noProof="0" dirty="0" err="1"/>
                        <a:t>дипломатичної</a:t>
                      </a:r>
                      <a:r>
                        <a:rPr lang="ru-RU" noProof="0" dirty="0"/>
                        <a:t> </a:t>
                      </a:r>
                      <a:r>
                        <a:rPr lang="ru-RU" noProof="0" dirty="0" err="1"/>
                        <a:t>служби</a:t>
                      </a:r>
                      <a:endParaRPr lang="uk-UA" noProof="0" dirty="0"/>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pPr algn="just"/>
                      <a:r>
                        <a:rPr lang="uk-UA" sz="1400" noProof="0" dirty="0"/>
                        <a:t>Ознайомити студентів з поняттями, завданнями, механізмами діяльності інституцій та програм міжнародного розвитку та їх місце у зусиллях світової спільноти щодо розв'язання глобальних проблем та зменшення їх негативних наслідків для людства.</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951006370"/>
              </p:ext>
            </p:extLst>
          </p:nvPr>
        </p:nvGraphicFramePr>
        <p:xfrm>
          <a:off x="5797686" y="1128409"/>
          <a:ext cx="6167335" cy="5252936"/>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190174">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400" b="0" noProof="0" dirty="0"/>
                        <a:t>Знати:</a:t>
                      </a:r>
                    </a:p>
                    <a:p>
                      <a:pPr algn="just"/>
                      <a:r>
                        <a:rPr lang="uk-UA" sz="1400" b="0" noProof="0" dirty="0"/>
                        <a:t>- сутність процесів глобалізації та регіоналізації;</a:t>
                      </a:r>
                    </a:p>
                    <a:p>
                      <a:pPr algn="just"/>
                      <a:r>
                        <a:rPr lang="uk-UA" sz="1400" b="0" noProof="0" dirty="0"/>
                        <a:t>- концепцію сталого розвитку у міжнародних відносинах.</a:t>
                      </a:r>
                    </a:p>
                    <a:p>
                      <a:pPr algn="just"/>
                      <a:r>
                        <a:rPr lang="uk-UA" sz="1400" b="0" noProof="0" dirty="0"/>
                        <a:t>Вміти:</a:t>
                      </a:r>
                    </a:p>
                    <a:p>
                      <a:pPr algn="just"/>
                      <a:r>
                        <a:rPr lang="uk-UA" sz="1400" b="0" noProof="0" dirty="0"/>
                        <a:t>- давати оцінку ефективності реалізованим </a:t>
                      </a:r>
                      <a:r>
                        <a:rPr lang="uk-UA" sz="1400" b="0" noProof="0" dirty="0" err="1"/>
                        <a:t>проєктам</a:t>
                      </a:r>
                      <a:r>
                        <a:rPr lang="uk-UA" sz="1400" b="0" noProof="0" dirty="0"/>
                        <a:t> інституціями та програмами міжнародного розвитку;</a:t>
                      </a:r>
                    </a:p>
                    <a:p>
                      <a:pPr algn="just"/>
                      <a:r>
                        <a:rPr lang="uk-UA" sz="1400" b="0" noProof="0" dirty="0"/>
                        <a:t>- здійснювати порівняльний аналіз програм та </a:t>
                      </a:r>
                      <a:r>
                        <a:rPr lang="uk-UA" sz="1400" b="0" noProof="0" dirty="0" err="1"/>
                        <a:t>проєктів</a:t>
                      </a:r>
                      <a:r>
                        <a:rPr lang="uk-UA" sz="1400" b="0" noProof="0" dirty="0"/>
                        <a:t> реалізованих у різних державах.</a:t>
                      </a:r>
                    </a:p>
                  </a:txBody>
                  <a:tcPr/>
                </a:tc>
                <a:extLst>
                  <a:ext uri="{0D108BD9-81ED-4DB2-BD59-A6C34878D82A}">
                    <a16:rowId xmlns:a16="http://schemas.microsoft.com/office/drawing/2014/main" val="57017910"/>
                  </a:ext>
                </a:extLst>
              </a:tr>
              <a:tr h="2062762">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uk-UA" sz="1400" noProof="0" dirty="0"/>
                        <a:t>1. Проблема розвитку в міжнародних відносинах. Класифікація інституцій та програм міжнародного розвитку.</a:t>
                      </a:r>
                    </a:p>
                    <a:p>
                      <a:r>
                        <a:rPr lang="uk-UA" sz="1400" noProof="0" dirty="0"/>
                        <a:t>2. ООН та міжнародний розвиток. Роль спеціалізованих установ ООН та програм ООН щодо міжнародного розвитку. Регіональні комісії ООН.</a:t>
                      </a:r>
                    </a:p>
                    <a:p>
                      <a:r>
                        <a:rPr lang="uk-UA" sz="1400" noProof="0" dirty="0"/>
                        <a:t>3. Міжнародні банки розвитку.</a:t>
                      </a:r>
                    </a:p>
                    <a:p>
                      <a:r>
                        <a:rPr lang="uk-UA" sz="1400" noProof="0" dirty="0"/>
                        <a:t>4. Національні організації та фонди міжнародного розвитку.</a:t>
                      </a:r>
                    </a:p>
                    <a:p>
                      <a:r>
                        <a:rPr lang="uk-UA" sz="1400" noProof="0" dirty="0"/>
                        <a:t>5. Неурядові інституції, що займаються проблемами міжнародного розвитку.</a:t>
                      </a:r>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3762947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Геополітичні та геоекономічні інтереси країн світу</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697879173"/>
              </p:ext>
            </p:extLst>
          </p:nvPr>
        </p:nvGraphicFramePr>
        <p:xfrm>
          <a:off x="226980" y="1128409"/>
          <a:ext cx="5570706" cy="2451699"/>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090406">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регіонознавства</a:t>
                      </a:r>
                      <a:endParaRPr lang="uk-UA" noProof="0" dirty="0"/>
                    </a:p>
                  </a:txBody>
                  <a:tcPr/>
                </a:tc>
                <a:extLst>
                  <a:ext uri="{0D108BD9-81ED-4DB2-BD59-A6C34878D82A}">
                    <a16:rowId xmlns:a16="http://schemas.microsoft.com/office/drawing/2014/main" val="1001281624"/>
                  </a:ext>
                </a:extLst>
              </a:tr>
              <a:tr h="1361293">
                <a:tc>
                  <a:txBody>
                    <a:bodyPr/>
                    <a:lstStyle/>
                    <a:p>
                      <a:pPr algn="ctr"/>
                      <a:r>
                        <a:rPr lang="uk-UA" noProof="0" dirty="0"/>
                        <a:t>Мета дисципліни</a:t>
                      </a:r>
                    </a:p>
                  </a:txBody>
                  <a:tcPr/>
                </a:tc>
                <a:tc>
                  <a:txBody>
                    <a:bodyPr/>
                    <a:lstStyle/>
                    <a:p>
                      <a:pPr algn="just"/>
                      <a:r>
                        <a:rPr lang="uk-UA" sz="1200" noProof="0" dirty="0"/>
                        <a:t>теоретичний і прикладний аналіз впливу геополітичних та геоекономічних чинників на політику держав у різних регіонах світу, розкриття зв’язку між геополітичним розташуванням країни та її зовнішньополітичною діяльністю, а також між її економічним потенціалом і особливостями торговельно-інвестиційної стратегії на міжнародній арені</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025026940"/>
              </p:ext>
            </p:extLst>
          </p:nvPr>
        </p:nvGraphicFramePr>
        <p:xfrm>
          <a:off x="5797686" y="1128409"/>
          <a:ext cx="6167335" cy="544068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440680">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250" b="0" noProof="0" dirty="0"/>
                        <a:t>Знати:</a:t>
                      </a:r>
                    </a:p>
                    <a:p>
                      <a:pPr algn="just"/>
                      <a:r>
                        <a:rPr lang="uk-UA" sz="1250" b="0" noProof="0" dirty="0"/>
                        <a:t>• </a:t>
                      </a:r>
                      <a:r>
                        <a:rPr lang="uk-UA" sz="1250" b="0" noProof="0" dirty="0" err="1"/>
                        <a:t>понятійно</a:t>
                      </a:r>
                      <a:r>
                        <a:rPr lang="uk-UA" sz="1250" b="0" noProof="0" dirty="0"/>
                        <a:t>-категоріальний апарат наукової дисципліни «Геополітичні та геоекономічні інтереси країн світу», зокрема, дефініції національного інтересу, визначення понять геополітики та </a:t>
                      </a:r>
                      <a:r>
                        <a:rPr lang="uk-UA" sz="1250" b="0" noProof="0" dirty="0" err="1"/>
                        <a:t>геоекономіки</a:t>
                      </a:r>
                      <a:endParaRPr lang="uk-UA" sz="1250" b="0" noProof="0" dirty="0"/>
                    </a:p>
                    <a:p>
                      <a:pPr algn="just"/>
                      <a:r>
                        <a:rPr lang="uk-UA" sz="1250" b="0" noProof="0" dirty="0"/>
                        <a:t>• основні геоекономічні поняття та пов’язані з ними економічні терміни</a:t>
                      </a:r>
                    </a:p>
                    <a:p>
                      <a:pPr algn="just"/>
                      <a:r>
                        <a:rPr lang="uk-UA" sz="1250" b="0" noProof="0" dirty="0"/>
                        <a:t>• геополітичні особливості провідних країн світу та їх економічні можливості</a:t>
                      </a:r>
                    </a:p>
                    <a:p>
                      <a:pPr algn="just"/>
                      <a:r>
                        <a:rPr lang="uk-UA" sz="1250" b="0" noProof="0" dirty="0"/>
                        <a:t>• вплив транскордонних чинників на зовнішню політику країн певних регіонів</a:t>
                      </a:r>
                    </a:p>
                    <a:p>
                      <a:pPr algn="just"/>
                      <a:r>
                        <a:rPr lang="uk-UA" sz="1250" b="0" noProof="0" dirty="0"/>
                        <a:t>Вміти:</a:t>
                      </a:r>
                    </a:p>
                    <a:p>
                      <a:pPr algn="just"/>
                      <a:r>
                        <a:rPr lang="uk-UA" sz="1250" b="0" noProof="0" dirty="0"/>
                        <a:t>• орієнтуватися у політичних, соціальних та гуманітарних проблемах сучасного світу,</a:t>
                      </a:r>
                    </a:p>
                    <a:p>
                      <a:pPr algn="just"/>
                      <a:r>
                        <a:rPr lang="uk-UA" sz="1250" b="0" noProof="0" dirty="0"/>
                        <a:t>• показати взаємозв’язок між глобальними проблемами людства і міждержавними конфліктами</a:t>
                      </a:r>
                    </a:p>
                    <a:p>
                      <a:pPr algn="just"/>
                      <a:r>
                        <a:rPr lang="uk-UA" sz="1250" b="0" noProof="0" dirty="0"/>
                        <a:t>• аналізувати роль та місце релігійного чинника у зовнішній політиці країн обраного регіону</a:t>
                      </a:r>
                    </a:p>
                    <a:p>
                      <a:pPr algn="just"/>
                      <a:r>
                        <a:rPr lang="uk-UA" sz="1250" b="0" noProof="0" dirty="0"/>
                        <a:t>• добирати, систематизувати й аналізувати інформацію, що стосується стратегії певної країни на міжнародній арені</a:t>
                      </a:r>
                    </a:p>
                    <a:p>
                      <a:pPr algn="just"/>
                      <a:r>
                        <a:rPr lang="uk-UA" sz="1250" b="0" noProof="0" dirty="0"/>
                        <a:t>• будувати загальну схему практичного втілення геополітичних і геоекономічних інтересів провідних країн світу</a:t>
                      </a:r>
                    </a:p>
                    <a:p>
                      <a:pPr algn="just"/>
                      <a:r>
                        <a:rPr lang="uk-UA" sz="1250" b="0" noProof="0" dirty="0"/>
                        <a:t>• застосовувати системний і порівняльний підходи при створенні схем практичних форм реалізації національного інтересу у політичній, економічній та військовій </a:t>
                      </a:r>
                      <a:r>
                        <a:rPr lang="uk-UA" sz="1250" b="0" noProof="0" dirty="0" err="1"/>
                        <a:t>площинах</a:t>
                      </a:r>
                      <a:endParaRPr lang="uk-UA" sz="1250" b="0" noProof="0" dirty="0"/>
                    </a:p>
                    <a:p>
                      <a:pPr algn="just"/>
                      <a:r>
                        <a:rPr lang="uk-UA" sz="1250" b="0" noProof="0" dirty="0"/>
                        <a:t>• формулювати припущення, передбачення та прогнози у міжнародних відносинах</a:t>
                      </a:r>
                    </a:p>
                    <a:p>
                      <a:pPr algn="just"/>
                      <a:r>
                        <a:rPr lang="uk-UA" sz="1250" b="0" noProof="0" dirty="0"/>
                        <a:t>• визначати місце держави у міжнародних відносинах регіону й частини світу </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30C01A7B-ABA6-9AC5-8EF4-6C43106B0003}"/>
              </a:ext>
            </a:extLst>
          </p:cNvPr>
          <p:cNvGraphicFramePr>
            <a:graphicFrameLocks noGrp="1"/>
          </p:cNvGraphicFramePr>
          <p:nvPr>
            <p:extLst>
              <p:ext uri="{D42A27DB-BD31-4B8C-83A1-F6EECF244321}">
                <p14:modId xmlns:p14="http://schemas.microsoft.com/office/powerpoint/2010/main" val="1369576439"/>
              </p:ext>
            </p:extLst>
          </p:nvPr>
        </p:nvGraphicFramePr>
        <p:xfrm>
          <a:off x="226979" y="4262683"/>
          <a:ext cx="5570707" cy="2306406"/>
        </p:xfrm>
        <a:graphic>
          <a:graphicData uri="http://schemas.openxmlformats.org/drawingml/2006/table">
            <a:tbl>
              <a:tblPr firstRow="1" bandRow="1">
                <a:tableStyleId>{3B4B98B0-60AC-42C2-AFA5-B58CD77FA1E5}</a:tableStyleId>
              </a:tblPr>
              <a:tblGrid>
                <a:gridCol w="857902">
                  <a:extLst>
                    <a:ext uri="{9D8B030D-6E8A-4147-A177-3AD203B41FA5}">
                      <a16:colId xmlns:a16="http://schemas.microsoft.com/office/drawing/2014/main" val="979908050"/>
                    </a:ext>
                  </a:extLst>
                </a:gridCol>
                <a:gridCol w="4712805">
                  <a:extLst>
                    <a:ext uri="{9D8B030D-6E8A-4147-A177-3AD203B41FA5}">
                      <a16:colId xmlns:a16="http://schemas.microsoft.com/office/drawing/2014/main" val="2773040108"/>
                    </a:ext>
                  </a:extLst>
                </a:gridCol>
              </a:tblGrid>
              <a:tr h="2306406">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pPr algn="just"/>
                      <a:r>
                        <a:rPr lang="uk-UA" sz="1400" b="0" noProof="0" dirty="0"/>
                        <a:t>1.Вступ до курсу. Поняття геополітичних і геоекономічних інтересів. 2. Геополітичні та геоекономічні інтереси (ГГІ) КНР. 3. Геополітичні та геоекономічні інтереси Японії. 4. ГГІ Індії. 5. ГГІ Пакистану. 6. ГГІ Ізраїлю та Єгипту в контексті близькосхідного конфлікту. 7. ГГІ монархій Перської затоки. 8. ГГІ Туреччини. 9. ГГІ  Іраку та Сирії. 10. ГГІ Ірану.  11. ГГІ Алжиру та Марокко. 12. ГГІ Лівії. 13.  ГГІ Ефіопії та Джибуті. 14. ГГІ  Бразилії. 15. ГГІ країн Південного Кавказу. 16. ГГІ країн Центральної Азії. 17. ГГІ </a:t>
                      </a:r>
                      <a:r>
                        <a:rPr lang="uk-UA" sz="1400" b="0" noProof="0" dirty="0" err="1"/>
                        <a:t>ГРосійської</a:t>
                      </a:r>
                      <a:r>
                        <a:rPr lang="uk-UA" sz="1400" b="0" noProof="0" dirty="0"/>
                        <a:t> Федерації.</a:t>
                      </a:r>
                    </a:p>
                  </a:txBody>
                  <a:tcPr/>
                </a:tc>
                <a:extLst>
                  <a:ext uri="{0D108BD9-81ED-4DB2-BD59-A6C34878D82A}">
                    <a16:rowId xmlns:a16="http://schemas.microsoft.com/office/drawing/2014/main" val="3054040186"/>
                  </a:ext>
                </a:extLst>
              </a:tr>
            </a:tbl>
          </a:graphicData>
        </a:graphic>
      </p:graphicFrame>
    </p:spTree>
    <p:extLst>
      <p:ext uri="{BB962C8B-B14F-4D97-AF65-F5344CB8AC3E}">
        <p14:creationId xmlns:p14="http://schemas.microsoft.com/office/powerpoint/2010/main" val="928463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Політика пам’яті </a:t>
            </a:r>
            <a:r>
              <a:rPr lang="en-US" sz="2800" dirty="0"/>
              <a:t>vs. </a:t>
            </a:r>
            <a:r>
              <a:rPr lang="uk-UA" sz="2800" dirty="0"/>
              <a:t>імперські амбіції Росії</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880089293"/>
              </p:ext>
            </p:extLst>
          </p:nvPr>
        </p:nvGraphicFramePr>
        <p:xfrm>
          <a:off x="226980" y="1128410"/>
          <a:ext cx="5570706" cy="2263927"/>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849246">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регіонознавства</a:t>
                      </a:r>
                      <a:endParaRPr lang="uk-UA" noProof="0" dirty="0"/>
                    </a:p>
                  </a:txBody>
                  <a:tcPr/>
                </a:tc>
                <a:extLst>
                  <a:ext uri="{0D108BD9-81ED-4DB2-BD59-A6C34878D82A}">
                    <a16:rowId xmlns:a16="http://schemas.microsoft.com/office/drawing/2014/main" val="1001281624"/>
                  </a:ext>
                </a:extLst>
              </a:tr>
              <a:tr h="1414681">
                <a:tc>
                  <a:txBody>
                    <a:bodyPr/>
                    <a:lstStyle/>
                    <a:p>
                      <a:pPr algn="ctr"/>
                      <a:r>
                        <a:rPr lang="uk-UA" noProof="0" dirty="0"/>
                        <a:t>Мета дисципліни</a:t>
                      </a:r>
                    </a:p>
                  </a:txBody>
                  <a:tcPr/>
                </a:tc>
                <a:tc>
                  <a:txBody>
                    <a:bodyPr/>
                    <a:lstStyle/>
                    <a:p>
                      <a:pPr algn="just"/>
                      <a:r>
                        <a:rPr lang="uk-UA" sz="1200" noProof="0" dirty="0"/>
                        <a:t>дослідження впливу національної історичної пам’яті на формування зовнішньої політики держави задля глибшого осмислення актуальних політичних проблем у міждержавних відносинах сучасних країн Європи та виокремлення потенційних шляхів їх вирішення в контексті імперського впливу та великодержавницьких амбіцій Російської Федерації</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34189309"/>
              </p:ext>
            </p:extLst>
          </p:nvPr>
        </p:nvGraphicFramePr>
        <p:xfrm>
          <a:off x="5797686" y="1128408"/>
          <a:ext cx="6167335" cy="5729591"/>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729591">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 </a:t>
                      </a:r>
                      <a:r>
                        <a:rPr lang="uk-UA" sz="1300" b="0" noProof="0" dirty="0" err="1"/>
                        <a:t>понятійно</a:t>
                      </a:r>
                      <a:r>
                        <a:rPr lang="uk-UA" sz="1300" b="0" noProof="0" dirty="0"/>
                        <a:t>-категоріальний апарат навчальної дисципліни, зокрема, поняття «політика пам’яті», її функції, предмет і об’єкт</a:t>
                      </a:r>
                    </a:p>
                    <a:p>
                      <a:pPr algn="just"/>
                      <a:r>
                        <a:rPr lang="uk-UA" sz="1300" b="0" noProof="0" dirty="0"/>
                        <a:t>• специфіку та особливості </a:t>
                      </a:r>
                      <a:r>
                        <a:rPr lang="uk-UA" sz="1300" b="0" noProof="0" dirty="0" err="1"/>
                        <a:t>комеморативних</a:t>
                      </a:r>
                      <a:r>
                        <a:rPr lang="uk-UA" sz="1300" b="0" noProof="0" dirty="0"/>
                        <a:t> практик у країнах Європи та РФ</a:t>
                      </a:r>
                    </a:p>
                    <a:p>
                      <a:pPr algn="just"/>
                      <a:r>
                        <a:rPr lang="uk-UA" sz="1300" b="0" noProof="0" dirty="0"/>
                        <a:t>• сутність,  специфіку та особливості політики національної історичної пам’яті в країнах Європи в контексті імперського впливу та великодержавницьких амбіцій Російської Федерації </a:t>
                      </a:r>
                    </a:p>
                    <a:p>
                      <a:pPr algn="just"/>
                      <a:endParaRPr lang="uk-UA" sz="1300" b="0" noProof="0" dirty="0"/>
                    </a:p>
                    <a:p>
                      <a:pPr algn="just"/>
                      <a:r>
                        <a:rPr lang="uk-UA" sz="1300" b="0" noProof="0" dirty="0"/>
                        <a:t>Вміти:</a:t>
                      </a:r>
                    </a:p>
                    <a:p>
                      <a:pPr algn="just"/>
                      <a:r>
                        <a:rPr lang="uk-UA" sz="1300" b="0" noProof="0" dirty="0"/>
                        <a:t>• орієнтуватися у ключових проблемах </a:t>
                      </a:r>
                      <a:r>
                        <a:rPr lang="uk-UA" sz="1300" b="0" noProof="0" dirty="0" err="1"/>
                        <a:t>дво</a:t>
                      </a:r>
                      <a:r>
                        <a:rPr lang="uk-UA" sz="1300" b="0" noProof="0" dirty="0"/>
                        <a:t>- та багатосторонніх відносин держав Європи</a:t>
                      </a:r>
                    </a:p>
                    <a:p>
                      <a:pPr algn="just"/>
                      <a:r>
                        <a:rPr lang="uk-UA" sz="1300" b="0" noProof="0" dirty="0"/>
                        <a:t>• добирати, систематизувати й аналізувати інформацію, що стосується основних параметрів національних політик пам’яті країн Європи</a:t>
                      </a:r>
                    </a:p>
                    <a:p>
                      <a:pPr algn="just"/>
                      <a:r>
                        <a:rPr lang="uk-UA" sz="1300" b="0" noProof="0" dirty="0"/>
                        <a:t>• визначати кореляцію між національними політиками пам’яті країн Європи, України та РФ</a:t>
                      </a:r>
                    </a:p>
                    <a:p>
                      <a:pPr algn="just"/>
                      <a:r>
                        <a:rPr lang="uk-UA" sz="1300" b="0" noProof="0" dirty="0"/>
                        <a:t>• орієнтуватися в концепціях національної пам’яті держав Європи</a:t>
                      </a:r>
                    </a:p>
                    <a:p>
                      <a:pPr algn="just"/>
                      <a:r>
                        <a:rPr lang="uk-UA" sz="1300" b="0" noProof="0" dirty="0"/>
                        <a:t>• формулювати припущення, передбачення та прогнози щодо еволюції національних політик пам’яті держав регіону</a:t>
                      </a:r>
                    </a:p>
                    <a:p>
                      <a:pPr algn="just"/>
                      <a:r>
                        <a:rPr lang="uk-UA" sz="1300" b="0" noProof="0" dirty="0"/>
                        <a:t>• застосовувати основні методи наукових досліджень у сфері міжнародних відносин і споріднених дисциплін під час вивчення національної історичної пам’яті країн Європи</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30C01A7B-ABA6-9AC5-8EF4-6C43106B0003}"/>
              </a:ext>
            </a:extLst>
          </p:cNvPr>
          <p:cNvGraphicFramePr>
            <a:graphicFrameLocks noGrp="1"/>
          </p:cNvGraphicFramePr>
          <p:nvPr>
            <p:extLst>
              <p:ext uri="{D42A27DB-BD31-4B8C-83A1-F6EECF244321}">
                <p14:modId xmlns:p14="http://schemas.microsoft.com/office/powerpoint/2010/main" val="1765267138"/>
              </p:ext>
            </p:extLst>
          </p:nvPr>
        </p:nvGraphicFramePr>
        <p:xfrm>
          <a:off x="226979" y="4130141"/>
          <a:ext cx="5570707" cy="2651760"/>
        </p:xfrm>
        <a:graphic>
          <a:graphicData uri="http://schemas.openxmlformats.org/drawingml/2006/table">
            <a:tbl>
              <a:tblPr firstRow="1" bandRow="1">
                <a:tableStyleId>{3B4B98B0-60AC-42C2-AFA5-B58CD77FA1E5}</a:tableStyleId>
              </a:tblPr>
              <a:tblGrid>
                <a:gridCol w="857902">
                  <a:extLst>
                    <a:ext uri="{9D8B030D-6E8A-4147-A177-3AD203B41FA5}">
                      <a16:colId xmlns:a16="http://schemas.microsoft.com/office/drawing/2014/main" val="979908050"/>
                    </a:ext>
                  </a:extLst>
                </a:gridCol>
                <a:gridCol w="4712805">
                  <a:extLst>
                    <a:ext uri="{9D8B030D-6E8A-4147-A177-3AD203B41FA5}">
                      <a16:colId xmlns:a16="http://schemas.microsoft.com/office/drawing/2014/main" val="2773040108"/>
                    </a:ext>
                  </a:extLst>
                </a:gridCol>
              </a:tblGrid>
              <a:tr h="2518632">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pPr algn="just"/>
                      <a:r>
                        <a:rPr lang="uk-UA" sz="1100" b="0" noProof="0" dirty="0"/>
                        <a:t>1. Методологічні підходи до вивчення національної історичної пам’яті у міждержавних відносинах країн Європи та РФ. </a:t>
                      </a:r>
                      <a:r>
                        <a:rPr lang="en-US" sz="1100" b="0" noProof="0" dirty="0"/>
                        <a:t>Memory Studies</a:t>
                      </a:r>
                    </a:p>
                    <a:p>
                      <a:pPr algn="just"/>
                      <a:r>
                        <a:rPr lang="uk-UA" sz="1100" b="0" noProof="0" dirty="0"/>
                        <a:t>2. Політика національної пам’яті як сфера символічної політики держав Європи та РФ</a:t>
                      </a:r>
                    </a:p>
                    <a:p>
                      <a:pPr algn="just"/>
                      <a:r>
                        <a:rPr lang="uk-UA" sz="1100" b="0" noProof="0" dirty="0"/>
                        <a:t>3. Пам’ять про Другу світову війну та війни пам’яті в міждержавних відносинах країн Європи. Голокост</a:t>
                      </a:r>
                    </a:p>
                    <a:p>
                      <a:pPr algn="just"/>
                      <a:r>
                        <a:rPr lang="uk-UA" sz="1100" b="0" noProof="0" dirty="0"/>
                        <a:t>4. Особливості політики національної пам’яті Німеччини. Сучасні напрями </a:t>
                      </a:r>
                      <a:r>
                        <a:rPr lang="en-US" sz="1100" b="0" noProof="0" dirty="0"/>
                        <a:t>Memory Studies</a:t>
                      </a:r>
                    </a:p>
                    <a:p>
                      <a:pPr algn="just"/>
                      <a:r>
                        <a:rPr lang="uk-UA" sz="1100" b="0" noProof="0" dirty="0"/>
                        <a:t>5. Ключові підходи до формування національної історичної пам’яті держав Західної Європи</a:t>
                      </a:r>
                    </a:p>
                    <a:p>
                      <a:pPr algn="just"/>
                      <a:r>
                        <a:rPr lang="uk-UA" sz="1100" b="0" noProof="0" dirty="0"/>
                        <a:t>6. «Непроста» спадщина: національна історична пам’ять у країнах Центральної Європи</a:t>
                      </a:r>
                    </a:p>
                    <a:p>
                      <a:pPr algn="just"/>
                      <a:r>
                        <a:rPr lang="uk-UA" sz="1100" b="0" noProof="0" dirty="0"/>
                        <a:t>7. Особливості політики національної пам’яті на Балканах: пошуки «реального» минулого</a:t>
                      </a:r>
                    </a:p>
                    <a:p>
                      <a:pPr algn="just"/>
                      <a:endParaRPr lang="uk-UA" sz="1400" b="0" noProof="0" dirty="0"/>
                    </a:p>
                  </a:txBody>
                  <a:tcPr/>
                </a:tc>
                <a:extLst>
                  <a:ext uri="{0D108BD9-81ED-4DB2-BD59-A6C34878D82A}">
                    <a16:rowId xmlns:a16="http://schemas.microsoft.com/office/drawing/2014/main" val="3054040186"/>
                  </a:ext>
                </a:extLst>
              </a:tr>
            </a:tbl>
          </a:graphicData>
        </a:graphic>
      </p:graphicFrame>
    </p:spTree>
    <p:extLst>
      <p:ext uri="{BB962C8B-B14F-4D97-AF65-F5344CB8AC3E}">
        <p14:creationId xmlns:p14="http://schemas.microsoft.com/office/powerpoint/2010/main" val="2026378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fontScale="92500"/>
          </a:bodyPr>
          <a:lstStyle/>
          <a:p>
            <a:pPr algn="ctr"/>
            <a:r>
              <a:rPr lang="ru-RU" sz="2800" dirty="0"/>
              <a:t>Глобальне </a:t>
            </a:r>
            <a:r>
              <a:rPr lang="ru-RU" sz="2800" dirty="0" err="1"/>
              <a:t>військово-технічне</a:t>
            </a:r>
            <a:r>
              <a:rPr lang="ru-RU" sz="2800" dirty="0"/>
              <a:t> </a:t>
            </a:r>
            <a:r>
              <a:rPr lang="ru-RU" sz="2800" dirty="0" err="1"/>
              <a:t>співробітництво</a:t>
            </a:r>
            <a:r>
              <a:rPr lang="ru-RU" sz="2800" dirty="0"/>
              <a:t> в </a:t>
            </a:r>
            <a:r>
              <a:rPr lang="ru-RU" sz="2800" dirty="0" err="1"/>
              <a:t>умовах</a:t>
            </a:r>
            <a:r>
              <a:rPr lang="ru-RU" sz="2800" dirty="0"/>
              <a:t> </a:t>
            </a:r>
            <a:r>
              <a:rPr lang="ru-RU" sz="2800" dirty="0" err="1"/>
              <a:t>бойових</a:t>
            </a:r>
            <a:r>
              <a:rPr lang="ru-RU" sz="2800" dirty="0"/>
              <a:t> </a:t>
            </a:r>
            <a:r>
              <a:rPr lang="ru-RU" sz="2800" dirty="0" err="1"/>
              <a:t>дій</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317832363"/>
              </p:ext>
            </p:extLst>
          </p:nvPr>
        </p:nvGraphicFramePr>
        <p:xfrm>
          <a:off x="226980" y="1128410"/>
          <a:ext cx="5570706" cy="3085860"/>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16562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регіонознавства</a:t>
                      </a:r>
                      <a:endParaRPr lang="uk-UA" noProof="0" dirty="0"/>
                    </a:p>
                  </a:txBody>
                  <a:tcPr/>
                </a:tc>
                <a:extLst>
                  <a:ext uri="{0D108BD9-81ED-4DB2-BD59-A6C34878D82A}">
                    <a16:rowId xmlns:a16="http://schemas.microsoft.com/office/drawing/2014/main" val="1001281624"/>
                  </a:ext>
                </a:extLst>
              </a:tr>
              <a:tr h="1813011">
                <a:tc>
                  <a:txBody>
                    <a:bodyPr/>
                    <a:lstStyle/>
                    <a:p>
                      <a:pPr algn="ctr"/>
                      <a:r>
                        <a:rPr lang="uk-UA" noProof="0" dirty="0"/>
                        <a:t>Мета дисципліни</a:t>
                      </a:r>
                    </a:p>
                  </a:txBody>
                  <a:tcPr/>
                </a:tc>
                <a:tc>
                  <a:txBody>
                    <a:bodyPr/>
                    <a:lstStyle/>
                    <a:p>
                      <a:pPr algn="just"/>
                      <a:r>
                        <a:rPr lang="uk-UA" sz="1200" noProof="0" dirty="0"/>
                        <a:t>аналіз тенденцій розвитку глобального ринку зброї та особливостей позиціонування його провідних гравців, формування у студентів розуміння місця та ролі військово-технічного співробітництва (ВТС) у системі інструментів реалізації національної безпеки і досягнення геополітичних цілей провідних країн, ознайомлення з ключовими тенденціями реалізації військово-технічної продукції окремих суб’єктів ВПК та специфікою ринку озброєнь певних регіонів світу загалом та в окремих «гарячих точках» зокрема</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78883104"/>
              </p:ext>
            </p:extLst>
          </p:nvPr>
        </p:nvGraphicFramePr>
        <p:xfrm>
          <a:off x="5797686" y="1128408"/>
          <a:ext cx="6167335" cy="5591781"/>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591781">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250" b="0" noProof="0" dirty="0"/>
                        <a:t>Знати:</a:t>
                      </a:r>
                    </a:p>
                    <a:p>
                      <a:pPr algn="just"/>
                      <a:r>
                        <a:rPr lang="uk-UA" sz="1250" b="0" noProof="0" dirty="0"/>
                        <a:t>• </a:t>
                      </a:r>
                      <a:r>
                        <a:rPr lang="uk-UA" sz="1250" b="0" noProof="0" dirty="0" err="1"/>
                        <a:t>понятійно</a:t>
                      </a:r>
                      <a:r>
                        <a:rPr lang="uk-UA" sz="1250" b="0" noProof="0" dirty="0"/>
                        <a:t>-категоріальний апарат навчальної дисципліни, зокрема, дефініції військово-технічної співпраці, національної безпеки та національних інтересів</a:t>
                      </a:r>
                    </a:p>
                    <a:p>
                      <a:pPr algn="just"/>
                      <a:r>
                        <a:rPr lang="uk-UA" sz="1250" b="0" noProof="0" dirty="0"/>
                        <a:t>• механізми чинників, що впливають на попит на продукцію військового призначення</a:t>
                      </a:r>
                    </a:p>
                    <a:p>
                      <a:pPr algn="just"/>
                      <a:r>
                        <a:rPr lang="uk-UA" sz="1250" b="0" noProof="0" dirty="0"/>
                        <a:t>• тенденції розвитку світового ринку зброї, а також політику провідних експортерів та імпортерів військової техніки</a:t>
                      </a:r>
                    </a:p>
                    <a:p>
                      <a:pPr algn="just"/>
                      <a:r>
                        <a:rPr lang="uk-UA" sz="1250" b="0" noProof="0" dirty="0"/>
                        <a:t>Вміти:</a:t>
                      </a:r>
                    </a:p>
                    <a:p>
                      <a:pPr algn="just"/>
                      <a:r>
                        <a:rPr lang="uk-UA" sz="1250" b="0" noProof="0" dirty="0"/>
                        <a:t>• визначати пріоритети військового розвитку провідних країн світу та роль у цьому процесі ВТС</a:t>
                      </a:r>
                    </a:p>
                    <a:p>
                      <a:pPr algn="just"/>
                      <a:r>
                        <a:rPr lang="uk-UA" sz="1250" b="0" noProof="0" dirty="0"/>
                        <a:t>• добирати, систематизувати й аналізувати інформацію, що стосується ВТС обраної держави </a:t>
                      </a:r>
                    </a:p>
                    <a:p>
                      <a:pPr algn="just"/>
                      <a:r>
                        <a:rPr lang="uk-UA" sz="1250" b="0" noProof="0" dirty="0"/>
                        <a:t>• будувати загальну схему практичного використання ВТС в якості інструменту реалізації зовнішньополітичних цілей</a:t>
                      </a:r>
                    </a:p>
                    <a:p>
                      <a:pPr algn="just"/>
                      <a:r>
                        <a:rPr lang="uk-UA" sz="1250" b="0" noProof="0" dirty="0"/>
                        <a:t>• застосовувати системний і порівняльний підходи при створенні схем практичних форм реалізації національного інтересу в безпековому та військово-технологічних аспектах </a:t>
                      </a:r>
                    </a:p>
                    <a:p>
                      <a:pPr algn="just"/>
                      <a:r>
                        <a:rPr lang="uk-UA" sz="1250" b="0" noProof="0" dirty="0"/>
                        <a:t>• формулювати припущення, передбачення та прогнози у міжнародних відносинах, зокрема, щодо подальшого розвитку світового ринку зброї</a:t>
                      </a:r>
                    </a:p>
                    <a:p>
                      <a:pPr algn="just"/>
                      <a:r>
                        <a:rPr lang="uk-UA" sz="1250" b="0" noProof="0" dirty="0"/>
                        <a:t>• визначати місце держави у глобальному процесі трансферів озброєннями</a:t>
                      </a:r>
                    </a:p>
                    <a:p>
                      <a:pPr algn="just"/>
                      <a:r>
                        <a:rPr lang="uk-UA" sz="1250" b="0" noProof="0" dirty="0"/>
                        <a:t>• складати наукову бібліографію з проблематики військово-технічної співпраці та реалізації засад національної безпеки і користуватися базами даних про військову могутність країн світу на кшталт «</a:t>
                      </a:r>
                      <a:r>
                        <a:rPr lang="en-US" sz="1250" b="0" noProof="0" dirty="0"/>
                        <a:t>SIPRI» </a:t>
                      </a:r>
                      <a:r>
                        <a:rPr lang="uk-UA" sz="1250" b="0" noProof="0" dirty="0"/>
                        <a:t>чи «</a:t>
                      </a:r>
                      <a:r>
                        <a:rPr lang="en-US" sz="1250" b="0" noProof="0" dirty="0"/>
                        <a:t>Global Firepower»</a:t>
                      </a:r>
                    </a:p>
                    <a:p>
                      <a:pPr algn="just"/>
                      <a:r>
                        <a:rPr lang="en-US" sz="1250" b="0" noProof="0" dirty="0"/>
                        <a:t>•</a:t>
                      </a:r>
                      <a:r>
                        <a:rPr lang="uk-UA" sz="1250" b="0" noProof="0" dirty="0"/>
                        <a:t> застосовувати основні методи наукових досліджень у сфері міжнародних відносин і споріднених дисциплін</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30C01A7B-ABA6-9AC5-8EF4-6C43106B0003}"/>
              </a:ext>
            </a:extLst>
          </p:cNvPr>
          <p:cNvGraphicFramePr>
            <a:graphicFrameLocks noGrp="1"/>
          </p:cNvGraphicFramePr>
          <p:nvPr>
            <p:extLst>
              <p:ext uri="{D42A27DB-BD31-4B8C-83A1-F6EECF244321}">
                <p14:modId xmlns:p14="http://schemas.microsoft.com/office/powerpoint/2010/main" val="2278070236"/>
              </p:ext>
            </p:extLst>
          </p:nvPr>
        </p:nvGraphicFramePr>
        <p:xfrm>
          <a:off x="226979" y="4738990"/>
          <a:ext cx="5570707" cy="1981200"/>
        </p:xfrm>
        <a:graphic>
          <a:graphicData uri="http://schemas.openxmlformats.org/drawingml/2006/table">
            <a:tbl>
              <a:tblPr firstRow="1" bandRow="1">
                <a:tableStyleId>{3B4B98B0-60AC-42C2-AFA5-B58CD77FA1E5}</a:tableStyleId>
              </a:tblPr>
              <a:tblGrid>
                <a:gridCol w="857902">
                  <a:extLst>
                    <a:ext uri="{9D8B030D-6E8A-4147-A177-3AD203B41FA5}">
                      <a16:colId xmlns:a16="http://schemas.microsoft.com/office/drawing/2014/main" val="979908050"/>
                    </a:ext>
                  </a:extLst>
                </a:gridCol>
                <a:gridCol w="4712805">
                  <a:extLst>
                    <a:ext uri="{9D8B030D-6E8A-4147-A177-3AD203B41FA5}">
                      <a16:colId xmlns:a16="http://schemas.microsoft.com/office/drawing/2014/main" val="2773040108"/>
                    </a:ext>
                  </a:extLst>
                </a:gridCol>
              </a:tblGrid>
              <a:tr h="1567471">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pPr algn="just"/>
                      <a:r>
                        <a:rPr lang="uk-UA" sz="1100" b="0" noProof="0" dirty="0"/>
                        <a:t>1. Вступ до курсу. ВТС і режими, що його регулюють</a:t>
                      </a:r>
                    </a:p>
                    <a:p>
                      <a:pPr algn="just"/>
                      <a:r>
                        <a:rPr lang="uk-UA" sz="1100" b="0" noProof="0" dirty="0"/>
                        <a:t>2. ВПК США і його військово-технічне співробітництво (ВТС) з країнами світу</a:t>
                      </a:r>
                    </a:p>
                    <a:p>
                      <a:pPr algn="just"/>
                      <a:r>
                        <a:rPr lang="uk-UA" sz="1100" b="0" noProof="0" dirty="0"/>
                        <a:t>3. ВПК Франції, Британії і Німеччини і ВТС між ними</a:t>
                      </a:r>
                    </a:p>
                    <a:p>
                      <a:pPr algn="just"/>
                      <a:r>
                        <a:rPr lang="uk-UA" sz="1100" b="0" noProof="0" dirty="0"/>
                        <a:t>4. ВПК Російської Федерації і її ВТС з країнами світу</a:t>
                      </a:r>
                    </a:p>
                    <a:p>
                      <a:pPr algn="just"/>
                      <a:r>
                        <a:rPr lang="uk-UA" sz="1100" b="0" noProof="0" dirty="0"/>
                        <a:t>5. ВПК нейтральних держав Європи і їх </a:t>
                      </a:r>
                      <a:r>
                        <a:rPr lang="uk-UA" sz="1100" b="0" noProof="0" dirty="0" err="1"/>
                        <a:t>ВТСз</a:t>
                      </a:r>
                      <a:r>
                        <a:rPr lang="uk-UA" sz="1100" b="0" noProof="0" dirty="0"/>
                        <a:t> країнами світу</a:t>
                      </a:r>
                    </a:p>
                    <a:p>
                      <a:pPr algn="just"/>
                      <a:r>
                        <a:rPr lang="uk-UA" sz="1100" b="0" noProof="0" dirty="0"/>
                        <a:t>6. ВПК країн Південної Азії і їх ВТС з країнами світу</a:t>
                      </a:r>
                    </a:p>
                    <a:p>
                      <a:pPr algn="just"/>
                      <a:r>
                        <a:rPr lang="uk-UA" sz="1100" b="0" noProof="0" dirty="0"/>
                        <a:t>7. ВПК КНР і її ВТС з країнами світу </a:t>
                      </a:r>
                    </a:p>
                    <a:p>
                      <a:pPr algn="just"/>
                      <a:r>
                        <a:rPr lang="uk-UA" sz="1100" b="0" noProof="0" dirty="0"/>
                        <a:t>8. ВПК Туреччини і монархій Перської затоки і їх співробітництво з країнами світу</a:t>
                      </a:r>
                    </a:p>
                    <a:p>
                      <a:pPr algn="just"/>
                      <a:endParaRPr lang="uk-UA" sz="1400" b="0" noProof="0" dirty="0"/>
                    </a:p>
                  </a:txBody>
                  <a:tcPr/>
                </a:tc>
                <a:extLst>
                  <a:ext uri="{0D108BD9-81ED-4DB2-BD59-A6C34878D82A}">
                    <a16:rowId xmlns:a16="http://schemas.microsoft.com/office/drawing/2014/main" val="3054040186"/>
                  </a:ext>
                </a:extLst>
              </a:tr>
            </a:tbl>
          </a:graphicData>
        </a:graphic>
      </p:graphicFrame>
    </p:spTree>
    <p:extLst>
      <p:ext uri="{BB962C8B-B14F-4D97-AF65-F5344CB8AC3E}">
        <p14:creationId xmlns:p14="http://schemas.microsoft.com/office/powerpoint/2010/main" val="4054293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Великий спорт у </a:t>
            </a:r>
            <a:r>
              <a:rPr lang="ru-RU" sz="2800" dirty="0" err="1"/>
              <a:t>світовій</a:t>
            </a:r>
            <a:r>
              <a:rPr lang="ru-RU" sz="2800" dirty="0"/>
              <a:t> </a:t>
            </a:r>
            <a:r>
              <a:rPr lang="ru-RU" sz="2800" dirty="0" err="1"/>
              <a:t>політиці</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750650730"/>
              </p:ext>
            </p:extLst>
          </p:nvPr>
        </p:nvGraphicFramePr>
        <p:xfrm>
          <a:off x="226980" y="1128411"/>
          <a:ext cx="5570706" cy="2854654"/>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130476">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міжнародного</a:t>
                      </a:r>
                      <a:r>
                        <a:rPr lang="ru-RU" noProof="0" dirty="0"/>
                        <a:t> </a:t>
                      </a:r>
                      <a:r>
                        <a:rPr lang="ru-RU" noProof="0" dirty="0" err="1"/>
                        <a:t>регіонознавства</a:t>
                      </a:r>
                      <a:endParaRPr lang="uk-UA" noProof="0" dirty="0"/>
                    </a:p>
                  </a:txBody>
                  <a:tcPr/>
                </a:tc>
                <a:extLst>
                  <a:ext uri="{0D108BD9-81ED-4DB2-BD59-A6C34878D82A}">
                    <a16:rowId xmlns:a16="http://schemas.microsoft.com/office/drawing/2014/main" val="1001281624"/>
                  </a:ext>
                </a:extLst>
              </a:tr>
              <a:tr h="1724178">
                <a:tc>
                  <a:txBody>
                    <a:bodyPr/>
                    <a:lstStyle/>
                    <a:p>
                      <a:pPr algn="ctr"/>
                      <a:r>
                        <a:rPr lang="uk-UA" noProof="0" dirty="0"/>
                        <a:t>Мета дисципліни</a:t>
                      </a:r>
                    </a:p>
                  </a:txBody>
                  <a:tcPr/>
                </a:tc>
                <a:tc>
                  <a:txBody>
                    <a:bodyPr/>
                    <a:lstStyle/>
                    <a:p>
                      <a:pPr algn="just"/>
                      <a:r>
                        <a:rPr lang="uk-UA" sz="1200" noProof="0" dirty="0"/>
                        <a:t>формування у студентів комплексного підходу до вивчення сучасних міжнародних відносин, розуміння важливості спорту для міжнародного іміджу держави, механізму й особливостей його впливу на суспільні відносини, внутрішню та зовнішню політику, а також ознайомлення студентів із найважливішими проблемами сучасного світового спорту й узагальнення знань про особливості спортивного розвитку окремих регіонів світу</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731031547"/>
              </p:ext>
            </p:extLst>
          </p:nvPr>
        </p:nvGraphicFramePr>
        <p:xfrm>
          <a:off x="5797686" y="1128409"/>
          <a:ext cx="6167335" cy="532103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321030">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 </a:t>
                      </a:r>
                      <a:r>
                        <a:rPr lang="uk-UA" sz="1300" b="0" noProof="0" dirty="0" err="1"/>
                        <a:t>понятійно</a:t>
                      </a:r>
                      <a:r>
                        <a:rPr lang="uk-UA" sz="1300" b="0" noProof="0" dirty="0"/>
                        <a:t>-категоріальний апарат навчальної дисципліни, зокрема, дефініції спортивного розвитку, спортивної політики, м’якої сили, олімпійського руху та пов’язаних із ними категорій</a:t>
                      </a:r>
                    </a:p>
                    <a:p>
                      <a:pPr algn="just"/>
                      <a:r>
                        <a:rPr lang="uk-UA" sz="1300" b="0" noProof="0" dirty="0"/>
                        <a:t>• особливості спортивного розвитку країн і регіонів світу, їхні спортивні можливості і потенціал</a:t>
                      </a:r>
                    </a:p>
                    <a:p>
                      <a:pPr algn="just"/>
                      <a:r>
                        <a:rPr lang="uk-UA" sz="1300" b="0" noProof="0" dirty="0"/>
                        <a:t>• чинники, які впливають на формування спортивної політики окремих країн</a:t>
                      </a:r>
                    </a:p>
                    <a:p>
                      <a:pPr algn="just"/>
                      <a:endParaRPr lang="uk-UA" sz="1300" b="0" noProof="0" dirty="0"/>
                    </a:p>
                    <a:p>
                      <a:pPr algn="just"/>
                      <a:r>
                        <a:rPr lang="uk-UA" sz="1300" b="0" noProof="0" dirty="0"/>
                        <a:t>Вміти:</a:t>
                      </a:r>
                    </a:p>
                    <a:p>
                      <a:pPr algn="just"/>
                      <a:r>
                        <a:rPr lang="uk-UA" sz="1300" b="0" noProof="0" dirty="0"/>
                        <a:t>• визначати місце спорту у сучасних міжнародних відносинах</a:t>
                      </a:r>
                    </a:p>
                    <a:p>
                      <a:pPr algn="just"/>
                      <a:r>
                        <a:rPr lang="uk-UA" sz="1300" b="0" noProof="0" dirty="0"/>
                        <a:t>• орієнтуватися у політичних, соціальних та гуманітарних проблемах спортивного розвитку країн світу</a:t>
                      </a:r>
                    </a:p>
                    <a:p>
                      <a:pPr algn="just"/>
                      <a:r>
                        <a:rPr lang="uk-UA" sz="1300" b="0" noProof="0" dirty="0"/>
                        <a:t>• добирати, систематизувати й аналізувати інформацію про спортивний розвиток країн і регіонів</a:t>
                      </a:r>
                    </a:p>
                    <a:p>
                      <a:pPr algn="just"/>
                      <a:r>
                        <a:rPr lang="uk-UA" sz="1300" b="0" noProof="0" dirty="0"/>
                        <a:t>• будувати загальну схему практичного втілення іміджевих інтересів країн шляхом участі у спортивних подіях і змаганнях</a:t>
                      </a:r>
                    </a:p>
                    <a:p>
                      <a:pPr algn="just"/>
                      <a:r>
                        <a:rPr lang="uk-UA" sz="1300" b="0" noProof="0" dirty="0"/>
                        <a:t>• застосовувати системний і порівняльний підходи при створенні схем практичних форм реалізації національного інтересу у спортивній площині</a:t>
                      </a:r>
                    </a:p>
                    <a:p>
                      <a:pPr algn="just"/>
                      <a:r>
                        <a:rPr lang="uk-UA" sz="1300" b="0" noProof="0" dirty="0"/>
                        <a:t>• формулювати припущення, передбачення та прогнози щодо спортивного розвитку країн регіону та їхньої стратегії у міжнародних відносинах</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30C01A7B-ABA6-9AC5-8EF4-6C43106B0003}"/>
              </a:ext>
            </a:extLst>
          </p:cNvPr>
          <p:cNvGraphicFramePr>
            <a:graphicFrameLocks noGrp="1"/>
          </p:cNvGraphicFramePr>
          <p:nvPr>
            <p:extLst>
              <p:ext uri="{D42A27DB-BD31-4B8C-83A1-F6EECF244321}">
                <p14:modId xmlns:p14="http://schemas.microsoft.com/office/powerpoint/2010/main" val="43452772"/>
              </p:ext>
            </p:extLst>
          </p:nvPr>
        </p:nvGraphicFramePr>
        <p:xfrm>
          <a:off x="226979" y="4545811"/>
          <a:ext cx="5570707" cy="1920240"/>
        </p:xfrm>
        <a:graphic>
          <a:graphicData uri="http://schemas.openxmlformats.org/drawingml/2006/table">
            <a:tbl>
              <a:tblPr firstRow="1" bandRow="1">
                <a:tableStyleId>{3B4B98B0-60AC-42C2-AFA5-B58CD77FA1E5}</a:tableStyleId>
              </a:tblPr>
              <a:tblGrid>
                <a:gridCol w="857902">
                  <a:extLst>
                    <a:ext uri="{9D8B030D-6E8A-4147-A177-3AD203B41FA5}">
                      <a16:colId xmlns:a16="http://schemas.microsoft.com/office/drawing/2014/main" val="979908050"/>
                    </a:ext>
                  </a:extLst>
                </a:gridCol>
                <a:gridCol w="4712805">
                  <a:extLst>
                    <a:ext uri="{9D8B030D-6E8A-4147-A177-3AD203B41FA5}">
                      <a16:colId xmlns:a16="http://schemas.microsoft.com/office/drawing/2014/main" val="2773040108"/>
                    </a:ext>
                  </a:extLst>
                </a:gridCol>
              </a:tblGrid>
              <a:tr h="1903627">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pPr algn="just"/>
                      <a:r>
                        <a:rPr lang="ru-RU" sz="1200" b="0" noProof="0" dirty="0"/>
                        <a:t>1. </a:t>
                      </a:r>
                      <a:r>
                        <a:rPr lang="ru-RU" sz="1200" b="0" noProof="0" dirty="0" err="1"/>
                        <a:t>Вступ</a:t>
                      </a:r>
                      <a:r>
                        <a:rPr lang="ru-RU" sz="1200" b="0" noProof="0" dirty="0"/>
                        <a:t> до курсу. </a:t>
                      </a:r>
                      <a:r>
                        <a:rPr lang="ru-RU" sz="1200" b="0" noProof="0" dirty="0" err="1"/>
                        <a:t>Історія</a:t>
                      </a:r>
                      <a:r>
                        <a:rPr lang="ru-RU" sz="1200" b="0" noProof="0" dirty="0"/>
                        <a:t> і </a:t>
                      </a:r>
                      <a:r>
                        <a:rPr lang="ru-RU" sz="1200" b="0" noProof="0" dirty="0" err="1"/>
                        <a:t>географія</a:t>
                      </a:r>
                      <a:r>
                        <a:rPr lang="ru-RU" sz="1200" b="0" noProof="0" dirty="0"/>
                        <a:t> </a:t>
                      </a:r>
                      <a:r>
                        <a:rPr lang="ru-RU" sz="1200" b="0" noProof="0" dirty="0" err="1"/>
                        <a:t>світового</a:t>
                      </a:r>
                      <a:r>
                        <a:rPr lang="ru-RU" sz="1200" b="0" noProof="0" dirty="0"/>
                        <a:t> спорту</a:t>
                      </a:r>
                    </a:p>
                    <a:p>
                      <a:pPr algn="just"/>
                      <a:r>
                        <a:rPr lang="ru-RU" sz="1200" b="0" noProof="0" dirty="0"/>
                        <a:t>2. Спорт у </a:t>
                      </a:r>
                      <a:r>
                        <a:rPr lang="ru-RU" sz="1200" b="0" noProof="0" dirty="0" err="1"/>
                        <a:t>сучасних</a:t>
                      </a:r>
                      <a:r>
                        <a:rPr lang="ru-RU" sz="1200" b="0" noProof="0" dirty="0"/>
                        <a:t> </a:t>
                      </a:r>
                      <a:r>
                        <a:rPr lang="ru-RU" sz="1200" b="0" noProof="0" dirty="0" err="1"/>
                        <a:t>міжнародних</a:t>
                      </a:r>
                      <a:r>
                        <a:rPr lang="ru-RU" sz="1200" b="0" noProof="0" dirty="0"/>
                        <a:t> </a:t>
                      </a:r>
                      <a:r>
                        <a:rPr lang="ru-RU" sz="1200" b="0" noProof="0" dirty="0" err="1"/>
                        <a:t>відносинах</a:t>
                      </a:r>
                      <a:r>
                        <a:rPr lang="ru-RU" sz="1200" b="0" noProof="0" dirty="0"/>
                        <a:t> та </a:t>
                      </a:r>
                      <a:r>
                        <a:rPr lang="ru-RU" sz="1200" b="0" noProof="0" dirty="0" err="1"/>
                        <a:t>світовій</a:t>
                      </a:r>
                      <a:r>
                        <a:rPr lang="ru-RU" sz="1200" b="0" noProof="0" dirty="0"/>
                        <a:t> </a:t>
                      </a:r>
                      <a:r>
                        <a:rPr lang="ru-RU" sz="1200" b="0" noProof="0" dirty="0" err="1"/>
                        <a:t>політиці</a:t>
                      </a:r>
                      <a:endParaRPr lang="ru-RU" sz="1200" b="0" noProof="0" dirty="0"/>
                    </a:p>
                    <a:p>
                      <a:pPr algn="just"/>
                      <a:r>
                        <a:rPr lang="ru-RU" sz="1200" b="0" noProof="0" dirty="0"/>
                        <a:t>3. Спорт у </a:t>
                      </a:r>
                      <a:r>
                        <a:rPr lang="ru-RU" sz="1200" b="0" noProof="0" dirty="0" err="1"/>
                        <a:t>країнах</a:t>
                      </a:r>
                      <a:r>
                        <a:rPr lang="ru-RU" sz="1200" b="0" noProof="0" dirty="0"/>
                        <a:t> </a:t>
                      </a:r>
                      <a:r>
                        <a:rPr lang="ru-RU" sz="1200" b="0" noProof="0" dirty="0" err="1"/>
                        <a:t>пострадянського</a:t>
                      </a:r>
                      <a:r>
                        <a:rPr lang="ru-RU" sz="1200" b="0" noProof="0" dirty="0"/>
                        <a:t> простору</a:t>
                      </a:r>
                    </a:p>
                    <a:p>
                      <a:pPr algn="just"/>
                      <a:r>
                        <a:rPr lang="ru-RU" sz="1200" b="0" noProof="0" dirty="0"/>
                        <a:t>4. Спорт у </a:t>
                      </a:r>
                      <a:r>
                        <a:rPr lang="ru-RU" sz="1200" b="0" noProof="0" dirty="0" err="1"/>
                        <a:t>країнах</a:t>
                      </a:r>
                      <a:r>
                        <a:rPr lang="ru-RU" sz="1200" b="0" noProof="0" dirty="0"/>
                        <a:t> </a:t>
                      </a:r>
                      <a:r>
                        <a:rPr lang="ru-RU" sz="1200" b="0" noProof="0" dirty="0" err="1"/>
                        <a:t>Європи</a:t>
                      </a:r>
                      <a:endParaRPr lang="ru-RU" sz="1200" b="0" noProof="0" dirty="0"/>
                    </a:p>
                    <a:p>
                      <a:pPr algn="just"/>
                      <a:r>
                        <a:rPr lang="ru-RU" sz="1200" b="0" noProof="0" dirty="0"/>
                        <a:t>5. Спорт у </a:t>
                      </a:r>
                      <a:r>
                        <a:rPr lang="ru-RU" sz="1200" b="0" noProof="0" dirty="0" err="1"/>
                        <a:t>країнах</a:t>
                      </a:r>
                      <a:r>
                        <a:rPr lang="ru-RU" sz="1200" b="0" noProof="0" dirty="0"/>
                        <a:t> </a:t>
                      </a:r>
                      <a:r>
                        <a:rPr lang="ru-RU" sz="1200" b="0" noProof="0" dirty="0" err="1"/>
                        <a:t>Північної</a:t>
                      </a:r>
                      <a:r>
                        <a:rPr lang="ru-RU" sz="1200" b="0" noProof="0" dirty="0"/>
                        <a:t> Америки</a:t>
                      </a:r>
                    </a:p>
                    <a:p>
                      <a:pPr algn="just"/>
                      <a:r>
                        <a:rPr lang="ru-RU" sz="1200" b="0" noProof="0" dirty="0"/>
                        <a:t>6. Спорт у </a:t>
                      </a:r>
                      <a:r>
                        <a:rPr lang="ru-RU" sz="1200" b="0" noProof="0" dirty="0" err="1"/>
                        <a:t>країнах</a:t>
                      </a:r>
                      <a:r>
                        <a:rPr lang="ru-RU" sz="1200" b="0" noProof="0" dirty="0"/>
                        <a:t> </a:t>
                      </a:r>
                      <a:r>
                        <a:rPr lang="ru-RU" sz="1200" b="0" noProof="0" dirty="0" err="1"/>
                        <a:t>Південної</a:t>
                      </a:r>
                      <a:r>
                        <a:rPr lang="ru-RU" sz="1200" b="0" noProof="0" dirty="0"/>
                        <a:t> Америки</a:t>
                      </a:r>
                    </a:p>
                    <a:p>
                      <a:pPr algn="just"/>
                      <a:r>
                        <a:rPr lang="ru-RU" sz="1200" b="0" noProof="0" dirty="0"/>
                        <a:t>7. Спорт у </a:t>
                      </a:r>
                      <a:r>
                        <a:rPr lang="ru-RU" sz="1200" b="0" noProof="0" dirty="0" err="1"/>
                        <a:t>країнах</a:t>
                      </a:r>
                      <a:r>
                        <a:rPr lang="ru-RU" sz="1200" b="0" noProof="0" dirty="0"/>
                        <a:t> </a:t>
                      </a:r>
                      <a:r>
                        <a:rPr lang="ru-RU" sz="1200" b="0" noProof="0" dirty="0" err="1"/>
                        <a:t>Азії</a:t>
                      </a:r>
                      <a:endParaRPr lang="ru-RU" sz="1200" b="0" noProof="0" dirty="0"/>
                    </a:p>
                    <a:p>
                      <a:pPr algn="just"/>
                      <a:r>
                        <a:rPr lang="ru-RU" sz="1200" b="0" noProof="0" dirty="0"/>
                        <a:t>8. Спорт у </a:t>
                      </a:r>
                      <a:r>
                        <a:rPr lang="ru-RU" sz="1200" b="0" noProof="0" dirty="0" err="1"/>
                        <a:t>країнах</a:t>
                      </a:r>
                      <a:r>
                        <a:rPr lang="ru-RU" sz="1200" b="0" noProof="0" dirty="0"/>
                        <a:t> Африки</a:t>
                      </a:r>
                    </a:p>
                    <a:p>
                      <a:pPr algn="just"/>
                      <a:r>
                        <a:rPr lang="ru-RU" sz="1200" b="0" noProof="0" dirty="0"/>
                        <a:t>9. Спорт у </a:t>
                      </a:r>
                      <a:r>
                        <a:rPr lang="ru-RU" sz="1200" b="0" noProof="0" dirty="0" err="1"/>
                        <a:t>країнах</a:t>
                      </a:r>
                      <a:r>
                        <a:rPr lang="ru-RU" sz="1200" b="0" noProof="0" dirty="0"/>
                        <a:t> </a:t>
                      </a:r>
                      <a:r>
                        <a:rPr lang="ru-RU" sz="1200" b="0" noProof="0" dirty="0" err="1"/>
                        <a:t>Австралії</a:t>
                      </a:r>
                      <a:r>
                        <a:rPr lang="ru-RU" sz="1200" b="0" noProof="0" dirty="0"/>
                        <a:t> та </a:t>
                      </a:r>
                      <a:r>
                        <a:rPr lang="ru-RU" sz="1200" b="0" noProof="0" dirty="0" err="1"/>
                        <a:t>Океанії</a:t>
                      </a:r>
                      <a:endParaRPr lang="ru-RU" sz="1200" b="0" noProof="0" dirty="0"/>
                    </a:p>
                    <a:p>
                      <a:pPr algn="just"/>
                      <a:endParaRPr lang="uk-UA" sz="1200" b="0" noProof="0" dirty="0"/>
                    </a:p>
                  </a:txBody>
                  <a:tcPr/>
                </a:tc>
                <a:extLst>
                  <a:ext uri="{0D108BD9-81ED-4DB2-BD59-A6C34878D82A}">
                    <a16:rowId xmlns:a16="http://schemas.microsoft.com/office/drawing/2014/main" val="3054040186"/>
                  </a:ext>
                </a:extLst>
              </a:tr>
            </a:tbl>
          </a:graphicData>
        </a:graphic>
      </p:graphicFrame>
    </p:spTree>
    <p:extLst>
      <p:ext uri="{BB962C8B-B14F-4D97-AF65-F5344CB8AC3E}">
        <p14:creationId xmlns:p14="http://schemas.microsoft.com/office/powerpoint/2010/main" val="3104702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Туристичний </a:t>
            </a:r>
            <a:r>
              <a:rPr lang="ru-RU" sz="2800" dirty="0" err="1"/>
              <a:t>бізнес</a:t>
            </a:r>
            <a:r>
              <a:rPr lang="ru-RU" sz="2800" dirty="0"/>
              <a:t> у </a:t>
            </a:r>
            <a:r>
              <a:rPr lang="ru-RU" sz="2800" dirty="0" err="1"/>
              <a:t>світовій</a:t>
            </a:r>
            <a:r>
              <a:rPr lang="ru-RU" sz="2800" dirty="0"/>
              <a:t> </a:t>
            </a:r>
            <a:r>
              <a:rPr lang="ru-RU" sz="2800" dirty="0" err="1"/>
              <a:t>політиці</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221385281"/>
              </p:ext>
            </p:extLst>
          </p:nvPr>
        </p:nvGraphicFramePr>
        <p:xfrm>
          <a:off x="226979" y="1128410"/>
          <a:ext cx="5570706" cy="2666793"/>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793380">
                <a:tc>
                  <a:txBody>
                    <a:bodyPr/>
                    <a:lstStyle/>
                    <a:p>
                      <a:pPr algn="ctr"/>
                      <a:r>
                        <a:rPr lang="uk-UA" sz="1400" noProof="0" dirty="0"/>
                        <a:t>Кафедра, яка забезпечує викладання</a:t>
                      </a:r>
                    </a:p>
                  </a:txBody>
                  <a:tcPr/>
                </a:tc>
                <a:tc>
                  <a:txBody>
                    <a:bodyPr/>
                    <a:lstStyle/>
                    <a:p>
                      <a:r>
                        <a:rPr lang="ru-RU" sz="1700" noProof="0" dirty="0"/>
                        <a:t>Кафедра </a:t>
                      </a:r>
                      <a:r>
                        <a:rPr lang="ru-RU" sz="1700" noProof="0" dirty="0" err="1"/>
                        <a:t>міжнародного</a:t>
                      </a:r>
                      <a:r>
                        <a:rPr lang="ru-RU" sz="1700" noProof="0" dirty="0"/>
                        <a:t> </a:t>
                      </a:r>
                      <a:r>
                        <a:rPr lang="ru-RU" sz="1700" noProof="0" dirty="0" err="1"/>
                        <a:t>регіонознавства</a:t>
                      </a:r>
                      <a:endParaRPr lang="uk-UA" sz="1700" noProof="0" dirty="0"/>
                    </a:p>
                  </a:txBody>
                  <a:tcPr/>
                </a:tc>
                <a:extLst>
                  <a:ext uri="{0D108BD9-81ED-4DB2-BD59-A6C34878D82A}">
                    <a16:rowId xmlns:a16="http://schemas.microsoft.com/office/drawing/2014/main" val="1001281624"/>
                  </a:ext>
                </a:extLst>
              </a:tr>
              <a:tr h="1873413">
                <a:tc>
                  <a:txBody>
                    <a:bodyPr/>
                    <a:lstStyle/>
                    <a:p>
                      <a:pPr algn="ctr"/>
                      <a:r>
                        <a:rPr lang="uk-UA" noProof="0" dirty="0"/>
                        <a:t>Мета дисципліни</a:t>
                      </a:r>
                    </a:p>
                  </a:txBody>
                  <a:tcPr/>
                </a:tc>
                <a:tc>
                  <a:txBody>
                    <a:bodyPr/>
                    <a:lstStyle/>
                    <a:p>
                      <a:pPr algn="just"/>
                      <a:r>
                        <a:rPr lang="ru-RU" sz="1100" noProof="0" dirty="0" err="1"/>
                        <a:t>ознайомлення</a:t>
                      </a:r>
                      <a:r>
                        <a:rPr lang="ru-RU" sz="1100" noProof="0" dirty="0"/>
                        <a:t> </a:t>
                      </a:r>
                      <a:r>
                        <a:rPr lang="ru-RU" sz="1100" noProof="0" dirty="0" err="1"/>
                        <a:t>студентів</a:t>
                      </a:r>
                      <a:r>
                        <a:rPr lang="ru-RU" sz="1100" noProof="0" dirty="0"/>
                        <a:t> з </a:t>
                      </a:r>
                      <a:r>
                        <a:rPr lang="ru-RU" sz="1100" noProof="0" dirty="0" err="1"/>
                        <a:t>істотними</a:t>
                      </a:r>
                      <a:r>
                        <a:rPr lang="ru-RU" sz="1100" noProof="0" dirty="0"/>
                        <a:t> проблемами та </a:t>
                      </a:r>
                      <a:r>
                        <a:rPr lang="ru-RU" sz="1100" noProof="0" dirty="0" err="1"/>
                        <a:t>можливостями</a:t>
                      </a:r>
                      <a:r>
                        <a:rPr lang="ru-RU" sz="1100" noProof="0" dirty="0"/>
                        <a:t>, з </a:t>
                      </a:r>
                      <a:r>
                        <a:rPr lang="ru-RU" sz="1100" noProof="0" dirty="0" err="1"/>
                        <a:t>якими</a:t>
                      </a:r>
                      <a:r>
                        <a:rPr lang="ru-RU" sz="1100" noProof="0" dirty="0"/>
                        <a:t> </a:t>
                      </a:r>
                      <a:r>
                        <a:rPr lang="ru-RU" sz="1100" noProof="0" dirty="0" err="1"/>
                        <a:t>стикається</a:t>
                      </a:r>
                      <a:r>
                        <a:rPr lang="ru-RU" sz="1100" noProof="0" dirty="0"/>
                        <a:t> </a:t>
                      </a:r>
                      <a:r>
                        <a:rPr lang="ru-RU" sz="1100" noProof="0" dirty="0" err="1"/>
                        <a:t>туристичний</a:t>
                      </a:r>
                      <a:r>
                        <a:rPr lang="ru-RU" sz="1100" noProof="0" dirty="0"/>
                        <a:t> </a:t>
                      </a:r>
                      <a:r>
                        <a:rPr lang="ru-RU" sz="1100" noProof="0" dirty="0" err="1"/>
                        <a:t>бізнес</a:t>
                      </a:r>
                      <a:r>
                        <a:rPr lang="ru-RU" sz="1100" noProof="0" dirty="0"/>
                        <a:t> в </a:t>
                      </a:r>
                      <a:r>
                        <a:rPr lang="ru-RU" sz="1100" noProof="0" dirty="0" err="1"/>
                        <a:t>різних</a:t>
                      </a:r>
                      <a:r>
                        <a:rPr lang="ru-RU" sz="1100" noProof="0" dirty="0"/>
                        <a:t> </a:t>
                      </a:r>
                      <a:r>
                        <a:rPr lang="ru-RU" sz="1100" noProof="0" dirty="0" err="1"/>
                        <a:t>регіональних</a:t>
                      </a:r>
                      <a:r>
                        <a:rPr lang="ru-RU" sz="1100" noProof="0" dirty="0"/>
                        <a:t> </a:t>
                      </a:r>
                      <a:r>
                        <a:rPr lang="ru-RU" sz="1100" noProof="0" dirty="0" err="1"/>
                        <a:t>умовах</a:t>
                      </a:r>
                      <a:r>
                        <a:rPr lang="ru-RU" sz="1100" noProof="0" dirty="0"/>
                        <a:t>. Курс </a:t>
                      </a:r>
                      <a:r>
                        <a:rPr lang="ru-RU" sz="1100" noProof="0" dirty="0" err="1"/>
                        <a:t>призначений</a:t>
                      </a:r>
                      <a:r>
                        <a:rPr lang="ru-RU" sz="1100" noProof="0" dirty="0"/>
                        <a:t> для </a:t>
                      </a:r>
                      <a:r>
                        <a:rPr lang="ru-RU" sz="1100" noProof="0" dirty="0" err="1"/>
                        <a:t>ознайомлення</a:t>
                      </a:r>
                      <a:r>
                        <a:rPr lang="ru-RU" sz="1100" noProof="0" dirty="0"/>
                        <a:t> </a:t>
                      </a:r>
                      <a:r>
                        <a:rPr lang="ru-RU" sz="1100" noProof="0" dirty="0" err="1"/>
                        <a:t>студентів</a:t>
                      </a:r>
                      <a:r>
                        <a:rPr lang="ru-RU" sz="1100" noProof="0" dirty="0"/>
                        <a:t> з </a:t>
                      </a:r>
                      <a:r>
                        <a:rPr lang="ru-RU" sz="1100" noProof="0" dirty="0" err="1"/>
                        <a:t>міжнародним</a:t>
                      </a:r>
                      <a:r>
                        <a:rPr lang="ru-RU" sz="1100" noProof="0" dirty="0"/>
                        <a:t> туризмом з точки </a:t>
                      </a:r>
                      <a:r>
                        <a:rPr lang="ru-RU" sz="1100" noProof="0" dirty="0" err="1"/>
                        <a:t>зору</a:t>
                      </a:r>
                      <a:r>
                        <a:rPr lang="ru-RU" sz="1100" noProof="0" dirty="0"/>
                        <a:t> самих </a:t>
                      </a:r>
                      <a:r>
                        <a:rPr lang="ru-RU" sz="1100" noProof="0" dirty="0" err="1"/>
                        <a:t>туристів</a:t>
                      </a:r>
                      <a:r>
                        <a:rPr lang="ru-RU" sz="1100" noProof="0" dirty="0"/>
                        <a:t>, </a:t>
                      </a:r>
                      <a:r>
                        <a:rPr lang="ru-RU" sz="1100" noProof="0" dirty="0" err="1"/>
                        <a:t>постачальників</a:t>
                      </a:r>
                      <a:r>
                        <a:rPr lang="ru-RU" sz="1100" noProof="0" dirty="0"/>
                        <a:t> </a:t>
                      </a:r>
                      <a:r>
                        <a:rPr lang="ru-RU" sz="1100" noProof="0" dirty="0" err="1"/>
                        <a:t>послуг</a:t>
                      </a:r>
                      <a:r>
                        <a:rPr lang="ru-RU" sz="1100" noProof="0" dirty="0"/>
                        <a:t> та </a:t>
                      </a:r>
                      <a:r>
                        <a:rPr lang="ru-RU" sz="1100" noProof="0" dirty="0" err="1"/>
                        <a:t>державної</a:t>
                      </a:r>
                      <a:r>
                        <a:rPr lang="ru-RU" sz="1100" noProof="0" dirty="0"/>
                        <a:t> </a:t>
                      </a:r>
                      <a:r>
                        <a:rPr lang="ru-RU" sz="1100" noProof="0" dirty="0" err="1"/>
                        <a:t>політики</a:t>
                      </a:r>
                      <a:r>
                        <a:rPr lang="ru-RU" sz="1100" noProof="0" dirty="0"/>
                        <a:t>, яка </a:t>
                      </a:r>
                      <a:r>
                        <a:rPr lang="ru-RU" sz="1100" noProof="0" dirty="0" err="1"/>
                        <a:t>може</a:t>
                      </a:r>
                      <a:r>
                        <a:rPr lang="ru-RU" sz="1100" noProof="0" dirty="0"/>
                        <a:t> </a:t>
                      </a:r>
                      <a:r>
                        <a:rPr lang="ru-RU" sz="1100" noProof="0" dirty="0" err="1"/>
                        <a:t>сприяти</a:t>
                      </a:r>
                      <a:r>
                        <a:rPr lang="ru-RU" sz="1100" noProof="0" dirty="0"/>
                        <a:t> </a:t>
                      </a:r>
                      <a:r>
                        <a:rPr lang="ru-RU" sz="1100" noProof="0" dirty="0" err="1"/>
                        <a:t>або</a:t>
                      </a:r>
                      <a:r>
                        <a:rPr lang="ru-RU" sz="1100" noProof="0" dirty="0"/>
                        <a:t> </a:t>
                      </a:r>
                      <a:r>
                        <a:rPr lang="ru-RU" sz="1100" noProof="0" dirty="0" err="1"/>
                        <a:t>створювати</a:t>
                      </a:r>
                      <a:r>
                        <a:rPr lang="ru-RU" sz="1100" noProof="0" dirty="0"/>
                        <a:t> </a:t>
                      </a:r>
                      <a:r>
                        <a:rPr lang="ru-RU" sz="1100" noProof="0" dirty="0" err="1"/>
                        <a:t>перешкоди</a:t>
                      </a:r>
                      <a:r>
                        <a:rPr lang="ru-RU" sz="1100" noProof="0" dirty="0"/>
                        <a:t> для </a:t>
                      </a:r>
                      <a:r>
                        <a:rPr lang="ru-RU" sz="1100" noProof="0" dirty="0" err="1"/>
                        <a:t>подорожей</a:t>
                      </a:r>
                      <a:r>
                        <a:rPr lang="ru-RU" sz="1100" noProof="0" dirty="0"/>
                        <a:t> та для </a:t>
                      </a:r>
                      <a:r>
                        <a:rPr lang="ru-RU" sz="1100" noProof="0" dirty="0" err="1"/>
                        <a:t>розвитку</a:t>
                      </a:r>
                      <a:r>
                        <a:rPr lang="ru-RU" sz="1100" noProof="0" dirty="0"/>
                        <a:t> туризму. </a:t>
                      </a:r>
                      <a:r>
                        <a:rPr lang="ru-RU" sz="1100" noProof="0" dirty="0" err="1"/>
                        <a:t>Міждисциплінарний</a:t>
                      </a:r>
                      <a:r>
                        <a:rPr lang="ru-RU" sz="1100" noProof="0" dirty="0"/>
                        <a:t> </a:t>
                      </a:r>
                      <a:r>
                        <a:rPr lang="ru-RU" sz="1100" noProof="0" dirty="0" err="1"/>
                        <a:t>підхід</a:t>
                      </a:r>
                      <a:r>
                        <a:rPr lang="ru-RU" sz="1100" noProof="0" dirty="0"/>
                        <a:t> </a:t>
                      </a:r>
                      <a:r>
                        <a:rPr lang="ru-RU" sz="1100" noProof="0" dirty="0" err="1"/>
                        <a:t>сприяє</a:t>
                      </a:r>
                      <a:r>
                        <a:rPr lang="ru-RU" sz="1100" noProof="0" dirty="0"/>
                        <a:t> </a:t>
                      </a:r>
                      <a:r>
                        <a:rPr lang="ru-RU" sz="1100" noProof="0" dirty="0" err="1"/>
                        <a:t>розгляду</a:t>
                      </a:r>
                      <a:r>
                        <a:rPr lang="ru-RU" sz="1100" noProof="0" dirty="0"/>
                        <a:t> </a:t>
                      </a:r>
                      <a:r>
                        <a:rPr lang="ru-RU" sz="1100" noProof="0" dirty="0" err="1"/>
                        <a:t>економічного</a:t>
                      </a:r>
                      <a:r>
                        <a:rPr lang="ru-RU" sz="1100" noProof="0" dirty="0"/>
                        <a:t>, </a:t>
                      </a:r>
                      <a:r>
                        <a:rPr lang="ru-RU" sz="1100" noProof="0" dirty="0" err="1"/>
                        <a:t>екологічного</a:t>
                      </a:r>
                      <a:r>
                        <a:rPr lang="ru-RU" sz="1100" noProof="0" dirty="0"/>
                        <a:t>, </a:t>
                      </a:r>
                      <a:r>
                        <a:rPr lang="ru-RU" sz="1100" noProof="0" dirty="0" err="1"/>
                        <a:t>соціального</a:t>
                      </a:r>
                      <a:r>
                        <a:rPr lang="ru-RU" sz="1100" noProof="0" dirty="0"/>
                        <a:t> і культурного </a:t>
                      </a:r>
                      <a:r>
                        <a:rPr lang="ru-RU" sz="1100" noProof="0" dirty="0" err="1"/>
                        <a:t>аспектів</a:t>
                      </a:r>
                      <a:r>
                        <a:rPr lang="ru-RU" sz="1100" noProof="0" dirty="0"/>
                        <a:t> </a:t>
                      </a:r>
                      <a:r>
                        <a:rPr lang="ru-RU" sz="1100" noProof="0" dirty="0" err="1"/>
                        <a:t>міжнародного</a:t>
                      </a:r>
                      <a:r>
                        <a:rPr lang="ru-RU" sz="1100" noProof="0" dirty="0"/>
                        <a:t> туризму. </a:t>
                      </a:r>
                      <a:r>
                        <a:rPr lang="ru-RU" sz="1100" noProof="0" dirty="0" err="1"/>
                        <a:t>Це</a:t>
                      </a:r>
                      <a:r>
                        <a:rPr lang="ru-RU" sz="1100" noProof="0" dirty="0"/>
                        <a:t> </a:t>
                      </a:r>
                      <a:r>
                        <a:rPr lang="ru-RU" sz="1100" noProof="0" dirty="0" err="1"/>
                        <a:t>дасть</a:t>
                      </a:r>
                      <a:r>
                        <a:rPr lang="ru-RU" sz="1100" noProof="0" dirty="0"/>
                        <a:t>  </a:t>
                      </a:r>
                      <a:r>
                        <a:rPr lang="ru-RU" sz="1100" noProof="0" dirty="0" err="1"/>
                        <a:t>змогу</a:t>
                      </a:r>
                      <a:r>
                        <a:rPr lang="ru-RU" sz="1100" noProof="0" dirty="0"/>
                        <a:t> студентам широко </a:t>
                      </a:r>
                      <a:r>
                        <a:rPr lang="ru-RU" sz="1100" noProof="0" dirty="0" err="1"/>
                        <a:t>подивитися</a:t>
                      </a:r>
                      <a:r>
                        <a:rPr lang="ru-RU" sz="1100" noProof="0" dirty="0"/>
                        <a:t> на туризм з точки </a:t>
                      </a:r>
                      <a:r>
                        <a:rPr lang="ru-RU" sz="1100" noProof="0" dirty="0" err="1"/>
                        <a:t>зору</a:t>
                      </a:r>
                      <a:r>
                        <a:rPr lang="ru-RU" sz="1100" noProof="0" dirty="0"/>
                        <a:t> </a:t>
                      </a:r>
                      <a:r>
                        <a:rPr lang="ru-RU" sz="1100" noProof="0" dirty="0" err="1"/>
                        <a:t>політики</a:t>
                      </a:r>
                      <a:endParaRPr lang="uk-UA" sz="11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134974670"/>
              </p:ext>
            </p:extLst>
          </p:nvPr>
        </p:nvGraphicFramePr>
        <p:xfrm>
          <a:off x="5797686" y="1128409"/>
          <a:ext cx="6167335" cy="5607214"/>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607214">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 </a:t>
                      </a:r>
                      <a:r>
                        <a:rPr lang="uk-UA" sz="1300" b="0" noProof="0" dirty="0" err="1"/>
                        <a:t>понятійно</a:t>
                      </a:r>
                      <a:r>
                        <a:rPr lang="uk-UA" sz="1300" b="0" noProof="0" dirty="0"/>
                        <a:t>-категоріальний апарат навчальної дисципліни «Туристичний бізнес у світовій політиці», зокрема, </a:t>
                      </a:r>
                      <a:r>
                        <a:rPr lang="uk-UA" sz="1300" b="0" noProof="0" dirty="0" err="1"/>
                        <a:t>усвоєння</a:t>
                      </a:r>
                      <a:r>
                        <a:rPr lang="uk-UA" sz="1300" b="0" noProof="0" dirty="0"/>
                        <a:t> базових понять, які притаманні світовій галузі подорожей та туризму</a:t>
                      </a:r>
                    </a:p>
                    <a:p>
                      <a:pPr algn="just"/>
                      <a:r>
                        <a:rPr lang="uk-UA" sz="1300" b="0" noProof="0" dirty="0"/>
                        <a:t>• культурно-цивілізаційні особливості країн різних регіонів світу, які становлять основу їх туристичної привабливості</a:t>
                      </a:r>
                    </a:p>
                    <a:p>
                      <a:pPr algn="just"/>
                      <a:r>
                        <a:rPr lang="uk-UA" sz="1300" b="0" noProof="0" dirty="0"/>
                        <a:t>• геополітичні, природно-кліматичні, </a:t>
                      </a:r>
                      <a:r>
                        <a:rPr lang="uk-UA" sz="1300" b="0" noProof="0" dirty="0" err="1"/>
                        <a:t>етнодемографічні</a:t>
                      </a:r>
                      <a:r>
                        <a:rPr lang="uk-UA" sz="1300" b="0" noProof="0" dirty="0"/>
                        <a:t>, культурно-цивілізаційні, історичні, суспільно-економічні та політико-правові особливості розвитку країн і регіонів</a:t>
                      </a:r>
                    </a:p>
                    <a:p>
                      <a:pPr algn="just"/>
                      <a:r>
                        <a:rPr lang="uk-UA" sz="1300" b="0" noProof="0" dirty="0"/>
                        <a:t> </a:t>
                      </a:r>
                    </a:p>
                    <a:p>
                      <a:pPr algn="just"/>
                      <a:r>
                        <a:rPr lang="uk-UA" sz="1300" b="0" noProof="0" dirty="0"/>
                        <a:t>Вміти:</a:t>
                      </a:r>
                    </a:p>
                    <a:p>
                      <a:pPr algn="just"/>
                      <a:r>
                        <a:rPr lang="uk-UA" sz="1300" b="0" noProof="0" dirty="0"/>
                        <a:t>• орієнтуватися в політичних, соціальних та гуманітарних проблемах сучасного світу</a:t>
                      </a:r>
                    </a:p>
                    <a:p>
                      <a:pPr algn="just"/>
                      <a:r>
                        <a:rPr lang="uk-UA" sz="1300" b="0" noProof="0" dirty="0"/>
                        <a:t>• добирати, систематизувати й аналізувати інформацію про взаємний вплив туризму та міжнародних відносин</a:t>
                      </a:r>
                    </a:p>
                    <a:p>
                      <a:pPr algn="just"/>
                      <a:r>
                        <a:rPr lang="uk-UA" sz="1300" b="0" noProof="0" dirty="0"/>
                        <a:t>• використовувати методології системного (у тому числі, </a:t>
                      </a:r>
                      <a:r>
                        <a:rPr lang="uk-UA" sz="1300" b="0" noProof="0" dirty="0" err="1"/>
                        <a:t>геосистемного</a:t>
                      </a:r>
                      <a:r>
                        <a:rPr lang="uk-UA" sz="1300" b="0" noProof="0" dirty="0"/>
                        <a:t> та </a:t>
                      </a:r>
                      <a:r>
                        <a:rPr lang="uk-UA" sz="1300" b="0" noProof="0" dirty="0" err="1"/>
                        <a:t>геокомплексологічного</a:t>
                      </a:r>
                      <a:r>
                        <a:rPr lang="uk-UA" sz="1300" b="0" noProof="0" dirty="0"/>
                        <a:t>) та порівняльного підходів у дослідженні міжнародних відносин, зокрема, застосовувати системний підхід при побудові схем країнознавчих досліджень</a:t>
                      </a:r>
                    </a:p>
                    <a:p>
                      <a:pPr algn="just"/>
                      <a:r>
                        <a:rPr lang="uk-UA" sz="1300" b="0" noProof="0" dirty="0"/>
                        <a:t>• застосовувати набуті знання у майбутній професії для використання фактору туризму в міжнародних відносинах</a:t>
                      </a:r>
                    </a:p>
                    <a:p>
                      <a:pPr algn="just"/>
                      <a:r>
                        <a:rPr lang="uk-UA" sz="1300" b="0" noProof="0" dirty="0"/>
                        <a:t>• володіти специфікою міжнародної договірно-правової бази, що регулює туристичну взаємодію країн</a:t>
                      </a:r>
                    </a:p>
                    <a:p>
                      <a:pPr algn="just"/>
                      <a:r>
                        <a:rPr lang="uk-UA" sz="1300" b="0" noProof="0" dirty="0"/>
                        <a:t>• складати наукову бібліографію з країнознавчої та міжнародно-політичної проблематики</a:t>
                      </a:r>
                    </a:p>
                    <a:p>
                      <a:pPr algn="just"/>
                      <a:r>
                        <a:rPr lang="uk-UA" sz="1300" b="0" noProof="0" dirty="0"/>
                        <a:t>• застосовувати основні методи наукових досліджень у сфері міжнародних відносин і споріднених дисциплін</a:t>
                      </a:r>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30C01A7B-ABA6-9AC5-8EF4-6C43106B0003}"/>
              </a:ext>
            </a:extLst>
          </p:cNvPr>
          <p:cNvGraphicFramePr>
            <a:graphicFrameLocks noGrp="1"/>
          </p:cNvGraphicFramePr>
          <p:nvPr>
            <p:extLst>
              <p:ext uri="{D42A27DB-BD31-4B8C-83A1-F6EECF244321}">
                <p14:modId xmlns:p14="http://schemas.microsoft.com/office/powerpoint/2010/main" val="2205544828"/>
              </p:ext>
            </p:extLst>
          </p:nvPr>
        </p:nvGraphicFramePr>
        <p:xfrm>
          <a:off x="226978" y="4129582"/>
          <a:ext cx="5570707" cy="2606040"/>
        </p:xfrm>
        <a:graphic>
          <a:graphicData uri="http://schemas.openxmlformats.org/drawingml/2006/table">
            <a:tbl>
              <a:tblPr firstRow="1" bandRow="1">
                <a:tableStyleId>{3B4B98B0-60AC-42C2-AFA5-B58CD77FA1E5}</a:tableStyleId>
              </a:tblPr>
              <a:tblGrid>
                <a:gridCol w="857902">
                  <a:extLst>
                    <a:ext uri="{9D8B030D-6E8A-4147-A177-3AD203B41FA5}">
                      <a16:colId xmlns:a16="http://schemas.microsoft.com/office/drawing/2014/main" val="979908050"/>
                    </a:ext>
                  </a:extLst>
                </a:gridCol>
                <a:gridCol w="4712805">
                  <a:extLst>
                    <a:ext uri="{9D8B030D-6E8A-4147-A177-3AD203B41FA5}">
                      <a16:colId xmlns:a16="http://schemas.microsoft.com/office/drawing/2014/main" val="2773040108"/>
                    </a:ext>
                  </a:extLst>
                </a:gridCol>
              </a:tblGrid>
              <a:tr h="2441699">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pPr algn="just"/>
                      <a:r>
                        <a:rPr lang="uk-UA" sz="1100" b="0" noProof="0" dirty="0"/>
                        <a:t>1. Туристичний бізнес і світова політика </a:t>
                      </a:r>
                    </a:p>
                    <a:p>
                      <a:pPr algn="just"/>
                      <a:r>
                        <a:rPr lang="uk-UA" sz="1100" b="0" noProof="0" dirty="0"/>
                        <a:t>2. Міжнародні організації в галузі туризму </a:t>
                      </a:r>
                    </a:p>
                    <a:p>
                      <a:pPr algn="just"/>
                      <a:r>
                        <a:rPr lang="uk-UA" sz="1100" b="0" noProof="0" dirty="0"/>
                        <a:t>3. Туристичний бізнес як чинник міждержавних відносин країн пострадянського простору</a:t>
                      </a:r>
                    </a:p>
                    <a:p>
                      <a:pPr algn="just"/>
                      <a:r>
                        <a:rPr lang="uk-UA" sz="1100" b="0" noProof="0" dirty="0"/>
                        <a:t>4. Туристичний бізнес як чинник міждержавних відносин країн Європи </a:t>
                      </a:r>
                    </a:p>
                    <a:p>
                      <a:pPr algn="just"/>
                      <a:r>
                        <a:rPr lang="uk-UA" sz="1100" b="0" noProof="0" dirty="0"/>
                        <a:t>5. Туристичний бізнес як чинник міждержавних відносин країн Північної Америки</a:t>
                      </a:r>
                    </a:p>
                    <a:p>
                      <a:pPr algn="just"/>
                      <a:r>
                        <a:rPr lang="uk-UA" sz="1100" b="0" noProof="0" dirty="0"/>
                        <a:t>6. Туристичний бізнес як чинник міждержавних відносин країн Латинської Америки та  Карибського басейну</a:t>
                      </a:r>
                    </a:p>
                    <a:p>
                      <a:pPr algn="just"/>
                      <a:r>
                        <a:rPr lang="uk-UA" sz="1100" b="0" noProof="0" dirty="0"/>
                        <a:t>7. Туристичний бізнес як чинник міждержавних відносин країн Азії, Австралії і Океанії </a:t>
                      </a:r>
                    </a:p>
                    <a:p>
                      <a:pPr algn="just"/>
                      <a:r>
                        <a:rPr lang="uk-UA" sz="1100" b="0" noProof="0" dirty="0"/>
                        <a:t>8. Туристичний бізнес як чинник міждержавних відносин країн Африки</a:t>
                      </a:r>
                    </a:p>
                    <a:p>
                      <a:pPr algn="just"/>
                      <a:r>
                        <a:rPr lang="uk-UA" sz="1100" b="0" noProof="0" dirty="0"/>
                        <a:t>9. Загрози та виклики туризму</a:t>
                      </a:r>
                    </a:p>
                    <a:p>
                      <a:pPr algn="just"/>
                      <a:r>
                        <a:rPr lang="uk-UA" sz="1100" b="0" noProof="0" dirty="0"/>
                        <a:t>10. Круїзний туризм</a:t>
                      </a:r>
                    </a:p>
                    <a:p>
                      <a:pPr algn="just"/>
                      <a:endParaRPr lang="uk-UA" sz="1100" b="0" noProof="0" dirty="0"/>
                    </a:p>
                  </a:txBody>
                  <a:tcPr/>
                </a:tc>
                <a:extLst>
                  <a:ext uri="{0D108BD9-81ED-4DB2-BD59-A6C34878D82A}">
                    <a16:rowId xmlns:a16="http://schemas.microsoft.com/office/drawing/2014/main" val="3054040186"/>
                  </a:ext>
                </a:extLst>
              </a:tr>
            </a:tbl>
          </a:graphicData>
        </a:graphic>
      </p:graphicFrame>
    </p:spTree>
    <p:extLst>
      <p:ext uri="{BB962C8B-B14F-4D97-AF65-F5344CB8AC3E}">
        <p14:creationId xmlns:p14="http://schemas.microsoft.com/office/powerpoint/2010/main" val="1123666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Сучасні </a:t>
            </a:r>
            <a:r>
              <a:rPr lang="ru-RU" sz="2800" dirty="0" err="1"/>
              <a:t>теорії</a:t>
            </a:r>
            <a:r>
              <a:rPr lang="ru-RU" sz="2800" dirty="0"/>
              <a:t> </a:t>
            </a:r>
            <a:r>
              <a:rPr lang="ru-RU" sz="2800" dirty="0" err="1"/>
              <a:t>міжнародних</a:t>
            </a:r>
            <a:r>
              <a:rPr lang="ru-RU" sz="2800" dirty="0"/>
              <a:t> </a:t>
            </a:r>
            <a:r>
              <a:rPr lang="ru-RU" sz="2800" dirty="0" err="1"/>
              <a:t>відносин</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106406345"/>
              </p:ext>
            </p:extLst>
          </p:nvPr>
        </p:nvGraphicFramePr>
        <p:xfrm>
          <a:off x="226979" y="1720311"/>
          <a:ext cx="5570706" cy="3209275"/>
        </p:xfrm>
        <a:graphic>
          <a:graphicData uri="http://schemas.openxmlformats.org/drawingml/2006/table">
            <a:tbl>
              <a:tblPr firstRow="1" bandRow="1">
                <a:tableStyleId>{0E3FDE45-AF77-4B5C-9715-49D594BDF05E}</a:tableStyleId>
              </a:tblPr>
              <a:tblGrid>
                <a:gridCol w="1601821">
                  <a:extLst>
                    <a:ext uri="{9D8B030D-6E8A-4147-A177-3AD203B41FA5}">
                      <a16:colId xmlns:a16="http://schemas.microsoft.com/office/drawing/2014/main" val="4290274967"/>
                    </a:ext>
                  </a:extLst>
                </a:gridCol>
                <a:gridCol w="3968885">
                  <a:extLst>
                    <a:ext uri="{9D8B030D-6E8A-4147-A177-3AD203B41FA5}">
                      <a16:colId xmlns:a16="http://schemas.microsoft.com/office/drawing/2014/main" val="3499632806"/>
                    </a:ext>
                  </a:extLst>
                </a:gridCol>
              </a:tblGrid>
              <a:tr h="1280476">
                <a:tc>
                  <a:txBody>
                    <a:bodyPr/>
                    <a:lstStyle/>
                    <a:p>
                      <a:pPr algn="ctr"/>
                      <a:r>
                        <a:rPr lang="uk-UA" sz="1700" noProof="0"/>
                        <a:t>Кафедра, яка забезпечує викладання</a:t>
                      </a:r>
                    </a:p>
                  </a:txBody>
                  <a:tcPr/>
                </a:tc>
                <a:tc>
                  <a:txBody>
                    <a:bodyPr/>
                    <a:lstStyle/>
                    <a:p>
                      <a:r>
                        <a:rPr lang="ru-RU" sz="1700" noProof="0" dirty="0"/>
                        <a:t>Кафедра </a:t>
                      </a:r>
                      <a:r>
                        <a:rPr lang="ru-RU" sz="1700" noProof="0" dirty="0" err="1"/>
                        <a:t>міжнародних</a:t>
                      </a:r>
                      <a:r>
                        <a:rPr lang="ru-RU" sz="1700" noProof="0" dirty="0"/>
                        <a:t> </a:t>
                      </a:r>
                      <a:r>
                        <a:rPr lang="ru-RU" sz="1700" noProof="0" dirty="0" err="1"/>
                        <a:t>відносин</a:t>
                      </a:r>
                      <a:r>
                        <a:rPr lang="ru-RU" sz="1700" noProof="0" dirty="0"/>
                        <a:t> та </a:t>
                      </a:r>
                      <a:r>
                        <a:rPr lang="ru-RU" sz="1700" noProof="0" dirty="0" err="1"/>
                        <a:t>зовнішньої</a:t>
                      </a:r>
                      <a:r>
                        <a:rPr lang="ru-RU" sz="1700" noProof="0" dirty="0"/>
                        <a:t> </a:t>
                      </a:r>
                      <a:r>
                        <a:rPr lang="ru-RU" sz="1700" noProof="0" dirty="0" err="1"/>
                        <a:t>політики</a:t>
                      </a:r>
                      <a:endParaRPr lang="uk-UA" sz="1700" noProof="0" dirty="0"/>
                    </a:p>
                  </a:txBody>
                  <a:tcPr/>
                </a:tc>
                <a:extLst>
                  <a:ext uri="{0D108BD9-81ED-4DB2-BD59-A6C34878D82A}">
                    <a16:rowId xmlns:a16="http://schemas.microsoft.com/office/drawing/2014/main" val="1001281624"/>
                  </a:ext>
                </a:extLst>
              </a:tr>
              <a:tr h="1928799">
                <a:tc>
                  <a:txBody>
                    <a:bodyPr/>
                    <a:lstStyle/>
                    <a:p>
                      <a:pPr algn="ctr"/>
                      <a:r>
                        <a:rPr lang="uk-UA" noProof="0" dirty="0"/>
                        <a:t>Мета дисципліни</a:t>
                      </a:r>
                    </a:p>
                  </a:txBody>
                  <a:tcPr/>
                </a:tc>
                <a:tc>
                  <a:txBody>
                    <a:bodyPr/>
                    <a:lstStyle/>
                    <a:p>
                      <a:pPr algn="just"/>
                      <a:r>
                        <a:rPr lang="uk-UA" sz="1400" noProof="0" dirty="0"/>
                        <a:t>розкрити ключові категорії та концепції, на яких базуються теоретичні та прикладні розвідки міжнародних відносин, пояснити місце цих категорій та концепцій у сучасних суспільних процесах.</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1427689860"/>
              </p:ext>
            </p:extLst>
          </p:nvPr>
        </p:nvGraphicFramePr>
        <p:xfrm>
          <a:off x="5797686" y="1720311"/>
          <a:ext cx="6167335" cy="3209275"/>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209275">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marL="285750" indent="-285750" algn="just">
                        <a:buFontTx/>
                        <a:buChar char="-"/>
                      </a:pPr>
                      <a:r>
                        <a:rPr lang="uk-UA" sz="1300" b="0" noProof="0" dirty="0"/>
                        <a:t>різноманіття загальних та спеціальних теорій, що описують та пояснюють міжнародні відносини;</a:t>
                      </a:r>
                    </a:p>
                    <a:p>
                      <a:pPr marL="285750" indent="-285750" algn="just">
                        <a:buFontTx/>
                        <a:buChar char="-"/>
                      </a:pPr>
                      <a:r>
                        <a:rPr lang="uk-UA" sz="1300" b="0" noProof="0" dirty="0"/>
                        <a:t>різноманіття загальних та спеціальних теорій, що описують та пояснюють зовнішньополітичну діяльність держав;</a:t>
                      </a:r>
                    </a:p>
                    <a:p>
                      <a:pPr marL="285750" indent="-285750" algn="just">
                        <a:buFontTx/>
                        <a:buChar char="-"/>
                      </a:pPr>
                      <a:r>
                        <a:rPr lang="uk-UA" sz="1300" b="0" noProof="0" dirty="0"/>
                        <a:t>різноманіття загальних та спеціальних теорій, що описують та пояснюють глобальний розвиток;</a:t>
                      </a:r>
                    </a:p>
                    <a:p>
                      <a:pPr marL="285750" indent="-285750" algn="just">
                        <a:buFontTx/>
                        <a:buChar char="-"/>
                      </a:pPr>
                      <a:r>
                        <a:rPr lang="uk-UA" sz="1300" b="0" noProof="0" dirty="0"/>
                        <a:t>різноманіття загальних та спеціальних теорій, що описують та пояснюють світову політику;</a:t>
                      </a:r>
                    </a:p>
                    <a:p>
                      <a:pPr marL="285750" indent="-285750" algn="just">
                        <a:buFontTx/>
                        <a:buChar char="-"/>
                      </a:pPr>
                      <a:endParaRPr lang="uk-UA" sz="1300" b="0" noProof="0" dirty="0"/>
                    </a:p>
                    <a:p>
                      <a:pPr algn="just"/>
                      <a:r>
                        <a:rPr lang="uk-UA" sz="1300" b="0" noProof="0" dirty="0"/>
                        <a:t>Вміти:</a:t>
                      </a:r>
                    </a:p>
                    <a:p>
                      <a:pPr algn="just"/>
                      <a:r>
                        <a:rPr lang="uk-UA" sz="1300" b="0" noProof="0" dirty="0"/>
                        <a:t>-    розуміти генезу окремих теорій міжнародних відносин;</a:t>
                      </a:r>
                    </a:p>
                    <a:p>
                      <a:pPr algn="just"/>
                      <a:r>
                        <a:rPr lang="uk-UA" sz="1300" b="0" noProof="0" dirty="0"/>
                        <a:t>- використовувати теорії у прикладних досліджень міжнародно-політичних процесів.</a:t>
                      </a:r>
                    </a:p>
                    <a:p>
                      <a:pPr algn="just"/>
                      <a:endParaRPr lang="uk-UA" sz="1300" b="0" noProof="0" dirty="0"/>
                    </a:p>
                  </a:txBody>
                  <a:tcPr/>
                </a:tc>
                <a:extLst>
                  <a:ext uri="{0D108BD9-81ED-4DB2-BD59-A6C34878D82A}">
                    <a16:rowId xmlns:a16="http://schemas.microsoft.com/office/drawing/2014/main" val="57017910"/>
                  </a:ext>
                </a:extLst>
              </a:tr>
            </a:tbl>
          </a:graphicData>
        </a:graphic>
      </p:graphicFrame>
    </p:spTree>
    <p:extLst>
      <p:ext uri="{BB962C8B-B14F-4D97-AF65-F5344CB8AC3E}">
        <p14:creationId xmlns:p14="http://schemas.microsoft.com/office/powerpoint/2010/main" val="2096750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fontScale="85000" lnSpcReduction="10000"/>
          </a:bodyPr>
          <a:lstStyle/>
          <a:p>
            <a:pPr algn="ctr"/>
            <a:r>
              <a:rPr lang="ru-RU" sz="2800" dirty="0"/>
              <a:t>Шпигуни та </a:t>
            </a:r>
            <a:r>
              <a:rPr lang="ru-RU" sz="2800" dirty="0" err="1"/>
              <a:t>дипломати</a:t>
            </a:r>
            <a:r>
              <a:rPr lang="ru-RU" sz="2800" dirty="0"/>
              <a:t>: </a:t>
            </a:r>
            <a:r>
              <a:rPr lang="ru-RU" sz="2800" dirty="0" err="1"/>
              <a:t>спеціальний</a:t>
            </a:r>
            <a:r>
              <a:rPr lang="ru-RU" sz="2800" dirty="0"/>
              <a:t> </a:t>
            </a:r>
            <a:r>
              <a:rPr lang="ru-RU" sz="2800" dirty="0" err="1"/>
              <a:t>інструментарій</a:t>
            </a:r>
            <a:r>
              <a:rPr lang="ru-RU" sz="2800" dirty="0"/>
              <a:t> </a:t>
            </a:r>
            <a:r>
              <a:rPr lang="ru-RU" sz="2800" dirty="0" err="1"/>
              <a:t>зовнішньої</a:t>
            </a:r>
            <a:r>
              <a:rPr lang="ru-RU" sz="2800" dirty="0"/>
              <a:t> </a:t>
            </a:r>
            <a:r>
              <a:rPr lang="ru-RU" sz="2800" dirty="0" err="1"/>
              <a:t>політики</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966300897"/>
              </p:ext>
            </p:extLst>
          </p:nvPr>
        </p:nvGraphicFramePr>
        <p:xfrm>
          <a:off x="226979" y="1720311"/>
          <a:ext cx="5570706" cy="3209275"/>
        </p:xfrm>
        <a:graphic>
          <a:graphicData uri="http://schemas.openxmlformats.org/drawingml/2006/table">
            <a:tbl>
              <a:tblPr firstRow="1" bandRow="1">
                <a:tableStyleId>{0E3FDE45-AF77-4B5C-9715-49D594BDF05E}</a:tableStyleId>
              </a:tblPr>
              <a:tblGrid>
                <a:gridCol w="1686881">
                  <a:extLst>
                    <a:ext uri="{9D8B030D-6E8A-4147-A177-3AD203B41FA5}">
                      <a16:colId xmlns:a16="http://schemas.microsoft.com/office/drawing/2014/main" val="4290274967"/>
                    </a:ext>
                  </a:extLst>
                </a:gridCol>
                <a:gridCol w="3883825">
                  <a:extLst>
                    <a:ext uri="{9D8B030D-6E8A-4147-A177-3AD203B41FA5}">
                      <a16:colId xmlns:a16="http://schemas.microsoft.com/office/drawing/2014/main" val="3499632806"/>
                    </a:ext>
                  </a:extLst>
                </a:gridCol>
              </a:tblGrid>
              <a:tr h="1280476">
                <a:tc>
                  <a:txBody>
                    <a:bodyPr/>
                    <a:lstStyle/>
                    <a:p>
                      <a:pPr algn="ctr"/>
                      <a:r>
                        <a:rPr lang="uk-UA" sz="1700" noProof="0"/>
                        <a:t>Кафедра, яка забезпечує викладання</a:t>
                      </a:r>
                    </a:p>
                  </a:txBody>
                  <a:tcPr/>
                </a:tc>
                <a:tc>
                  <a:txBody>
                    <a:bodyPr/>
                    <a:lstStyle/>
                    <a:p>
                      <a:r>
                        <a:rPr lang="ru-RU" sz="1700" noProof="0" dirty="0"/>
                        <a:t>Кафедра </a:t>
                      </a:r>
                      <a:r>
                        <a:rPr lang="ru-RU" sz="1700" noProof="0" dirty="0" err="1"/>
                        <a:t>міжнародних</a:t>
                      </a:r>
                      <a:r>
                        <a:rPr lang="ru-RU" sz="1700" noProof="0" dirty="0"/>
                        <a:t> </a:t>
                      </a:r>
                      <a:r>
                        <a:rPr lang="ru-RU" sz="1700" noProof="0" dirty="0" err="1"/>
                        <a:t>відносин</a:t>
                      </a:r>
                      <a:r>
                        <a:rPr lang="ru-RU" sz="1700" noProof="0" dirty="0"/>
                        <a:t> та </a:t>
                      </a:r>
                      <a:r>
                        <a:rPr lang="ru-RU" sz="1700" noProof="0" dirty="0" err="1"/>
                        <a:t>зовнішньої</a:t>
                      </a:r>
                      <a:r>
                        <a:rPr lang="ru-RU" sz="1700" noProof="0" dirty="0"/>
                        <a:t> </a:t>
                      </a:r>
                      <a:r>
                        <a:rPr lang="ru-RU" sz="1700" noProof="0" dirty="0" err="1"/>
                        <a:t>політики</a:t>
                      </a:r>
                      <a:endParaRPr lang="uk-UA" sz="1700" noProof="0" dirty="0"/>
                    </a:p>
                  </a:txBody>
                  <a:tcPr/>
                </a:tc>
                <a:extLst>
                  <a:ext uri="{0D108BD9-81ED-4DB2-BD59-A6C34878D82A}">
                    <a16:rowId xmlns:a16="http://schemas.microsoft.com/office/drawing/2014/main" val="1001281624"/>
                  </a:ext>
                </a:extLst>
              </a:tr>
              <a:tr h="1928799">
                <a:tc>
                  <a:txBody>
                    <a:bodyPr/>
                    <a:lstStyle/>
                    <a:p>
                      <a:pPr algn="ctr"/>
                      <a:r>
                        <a:rPr lang="uk-UA" noProof="0" dirty="0"/>
                        <a:t>Мета дисципліни</a:t>
                      </a:r>
                    </a:p>
                  </a:txBody>
                  <a:tcPr/>
                </a:tc>
                <a:tc>
                  <a:txBody>
                    <a:bodyPr/>
                    <a:lstStyle/>
                    <a:p>
                      <a:pPr algn="just"/>
                      <a:r>
                        <a:rPr lang="uk-UA" sz="1400" noProof="0" dirty="0"/>
                        <a:t>розкрити особливості дій розвідки в процесі прийняття зовнішньополітичних рішень, у дипломатичній роботі, специфіку підходів до аналітичної роботи з міжнародної проблематики.</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639467604"/>
              </p:ext>
            </p:extLst>
          </p:nvPr>
        </p:nvGraphicFramePr>
        <p:xfrm>
          <a:off x="5797686" y="1720311"/>
          <a:ext cx="6167335" cy="3209275"/>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209275">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marL="285750" indent="-285750" algn="just">
                        <a:buFontTx/>
                        <a:buChar char="-"/>
                      </a:pPr>
                      <a:r>
                        <a:rPr lang="uk-UA" sz="1300" b="0" noProof="0" dirty="0"/>
                        <a:t>місце та роль розвідувальних та інших спеціалізованих силових служб держави в системі зовнішньої політики та у зовнішньополітичній діяльності;</a:t>
                      </a:r>
                      <a:endParaRPr lang="ru-UA" sz="1300" b="0" noProof="0" dirty="0"/>
                    </a:p>
                    <a:p>
                      <a:pPr marL="285750" indent="-285750" algn="just">
                        <a:buFontTx/>
                        <a:buChar char="-"/>
                      </a:pPr>
                      <a:r>
                        <a:rPr lang="uk-UA" sz="1300" b="0" noProof="0" dirty="0"/>
                        <a:t>методи роботи спеціальних служб у сфері зовнішньої політики держави;</a:t>
                      </a:r>
                      <a:endParaRPr lang="ru-UA" sz="1300" b="0" noProof="0" dirty="0"/>
                    </a:p>
                    <a:p>
                      <a:pPr marL="285750" indent="-285750" algn="just">
                        <a:buFontTx/>
                        <a:buChar char="-"/>
                      </a:pPr>
                      <a:endParaRPr lang="uk-UA" sz="1300" b="0" noProof="0" dirty="0"/>
                    </a:p>
                    <a:p>
                      <a:pPr algn="just"/>
                      <a:r>
                        <a:rPr lang="uk-UA" sz="1300" b="0" noProof="0" dirty="0"/>
                        <a:t>Вміти:</a:t>
                      </a:r>
                    </a:p>
                    <a:p>
                      <a:pPr algn="just"/>
                      <a:r>
                        <a:rPr lang="uk-UA" sz="1300" b="0" noProof="0" dirty="0"/>
                        <a:t>-</a:t>
                      </a:r>
                      <a:r>
                        <a:rPr lang="ru-UA" sz="1300" b="0" noProof="0" dirty="0"/>
                        <a:t>  </a:t>
                      </a:r>
                      <a:r>
                        <a:rPr lang="uk-UA" sz="1300" b="0" noProof="0" dirty="0"/>
                        <a:t>застосовувати окремі методи збирання інформації та її прикладного аналізу, що використовують розвідувальні спільноти різних країн.</a:t>
                      </a:r>
                    </a:p>
                    <a:p>
                      <a:pPr algn="just"/>
                      <a:endParaRPr lang="uk-UA" sz="1300" b="0" noProof="0" dirty="0"/>
                    </a:p>
                  </a:txBody>
                  <a:tcPr/>
                </a:tc>
                <a:extLst>
                  <a:ext uri="{0D108BD9-81ED-4DB2-BD59-A6C34878D82A}">
                    <a16:rowId xmlns:a16="http://schemas.microsoft.com/office/drawing/2014/main" val="57017910"/>
                  </a:ext>
                </a:extLst>
              </a:tr>
            </a:tbl>
          </a:graphicData>
        </a:graphic>
      </p:graphicFrame>
    </p:spTree>
    <p:extLst>
      <p:ext uri="{BB962C8B-B14F-4D97-AF65-F5344CB8AC3E}">
        <p14:creationId xmlns:p14="http://schemas.microsoft.com/office/powerpoint/2010/main" val="2634494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Енергетична та </a:t>
            </a:r>
            <a:r>
              <a:rPr lang="ru-RU" sz="2800" dirty="0" err="1"/>
              <a:t>екологічна</a:t>
            </a:r>
            <a:r>
              <a:rPr lang="ru-RU" sz="2800" dirty="0"/>
              <a:t> </a:t>
            </a:r>
            <a:r>
              <a:rPr lang="ru-RU" sz="2800" dirty="0" err="1"/>
              <a:t>безпека</a:t>
            </a:r>
            <a:r>
              <a:rPr lang="ru-RU" sz="2800" dirty="0"/>
              <a:t> у </a:t>
            </a:r>
            <a:r>
              <a:rPr lang="ru-RU" sz="2800" dirty="0" err="1"/>
              <a:t>міжнародних</a:t>
            </a:r>
            <a:r>
              <a:rPr lang="ru-RU" sz="2800" dirty="0"/>
              <a:t> </a:t>
            </a:r>
            <a:r>
              <a:rPr lang="ru-RU" sz="2800" dirty="0" err="1"/>
              <a:t>відносинах</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035251153"/>
              </p:ext>
            </p:extLst>
          </p:nvPr>
        </p:nvGraphicFramePr>
        <p:xfrm>
          <a:off x="226979" y="1720311"/>
          <a:ext cx="5570706" cy="3209275"/>
        </p:xfrm>
        <a:graphic>
          <a:graphicData uri="http://schemas.openxmlformats.org/drawingml/2006/table">
            <a:tbl>
              <a:tblPr firstRow="1" bandRow="1">
                <a:tableStyleId>{0E3FDE45-AF77-4B5C-9715-49D594BDF05E}</a:tableStyleId>
              </a:tblPr>
              <a:tblGrid>
                <a:gridCol w="1665616">
                  <a:extLst>
                    <a:ext uri="{9D8B030D-6E8A-4147-A177-3AD203B41FA5}">
                      <a16:colId xmlns:a16="http://schemas.microsoft.com/office/drawing/2014/main" val="4290274967"/>
                    </a:ext>
                  </a:extLst>
                </a:gridCol>
                <a:gridCol w="3905090">
                  <a:extLst>
                    <a:ext uri="{9D8B030D-6E8A-4147-A177-3AD203B41FA5}">
                      <a16:colId xmlns:a16="http://schemas.microsoft.com/office/drawing/2014/main" val="3499632806"/>
                    </a:ext>
                  </a:extLst>
                </a:gridCol>
              </a:tblGrid>
              <a:tr h="1280476">
                <a:tc>
                  <a:txBody>
                    <a:bodyPr/>
                    <a:lstStyle/>
                    <a:p>
                      <a:pPr algn="ctr"/>
                      <a:r>
                        <a:rPr lang="uk-UA" sz="1700" noProof="0"/>
                        <a:t>Кафедра, яка забезпечує викладання</a:t>
                      </a:r>
                    </a:p>
                  </a:txBody>
                  <a:tcPr/>
                </a:tc>
                <a:tc>
                  <a:txBody>
                    <a:bodyPr/>
                    <a:lstStyle/>
                    <a:p>
                      <a:r>
                        <a:rPr lang="ru-RU" sz="1700" noProof="0" dirty="0"/>
                        <a:t>Кафедра </a:t>
                      </a:r>
                      <a:r>
                        <a:rPr lang="ru-RU" sz="1700" noProof="0" dirty="0" err="1"/>
                        <a:t>міжнародних</a:t>
                      </a:r>
                      <a:r>
                        <a:rPr lang="ru-RU" sz="1700" noProof="0" dirty="0"/>
                        <a:t> </a:t>
                      </a:r>
                      <a:r>
                        <a:rPr lang="ru-RU" sz="1700" noProof="0" dirty="0" err="1"/>
                        <a:t>відносин</a:t>
                      </a:r>
                      <a:r>
                        <a:rPr lang="ru-RU" sz="1700" noProof="0" dirty="0"/>
                        <a:t> та </a:t>
                      </a:r>
                      <a:r>
                        <a:rPr lang="ru-RU" sz="1700" noProof="0" dirty="0" err="1"/>
                        <a:t>зовнішньої</a:t>
                      </a:r>
                      <a:r>
                        <a:rPr lang="ru-RU" sz="1700" noProof="0" dirty="0"/>
                        <a:t> </a:t>
                      </a:r>
                      <a:r>
                        <a:rPr lang="ru-RU" sz="1700" noProof="0" dirty="0" err="1"/>
                        <a:t>політики</a:t>
                      </a:r>
                      <a:endParaRPr lang="uk-UA" sz="1700" noProof="0" dirty="0"/>
                    </a:p>
                  </a:txBody>
                  <a:tcPr/>
                </a:tc>
                <a:extLst>
                  <a:ext uri="{0D108BD9-81ED-4DB2-BD59-A6C34878D82A}">
                    <a16:rowId xmlns:a16="http://schemas.microsoft.com/office/drawing/2014/main" val="1001281624"/>
                  </a:ext>
                </a:extLst>
              </a:tr>
              <a:tr h="1928799">
                <a:tc>
                  <a:txBody>
                    <a:bodyPr/>
                    <a:lstStyle/>
                    <a:p>
                      <a:pPr algn="ctr"/>
                      <a:r>
                        <a:rPr lang="uk-UA" noProof="0" dirty="0"/>
                        <a:t>Мета дисципліни</a:t>
                      </a:r>
                    </a:p>
                  </a:txBody>
                  <a:tcPr/>
                </a:tc>
                <a:tc>
                  <a:txBody>
                    <a:bodyPr/>
                    <a:lstStyle/>
                    <a:p>
                      <a:pPr algn="just"/>
                      <a:r>
                        <a:rPr lang="uk-UA" sz="1400" noProof="0" dirty="0"/>
                        <a:t>опанування теоретичними та практичними знаннями у сфері міжнародної енергетичної та екологічної політики, розуміння механізмів впливу цих проблем на міжнародні відносини та зовнішню політику держав.</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2350030128"/>
              </p:ext>
            </p:extLst>
          </p:nvPr>
        </p:nvGraphicFramePr>
        <p:xfrm>
          <a:off x="5797686" y="1720311"/>
          <a:ext cx="6167335" cy="3209275"/>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209275">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marL="285750" indent="-285750" algn="just">
                        <a:buFontTx/>
                        <a:buChar char="-"/>
                      </a:pPr>
                      <a:r>
                        <a:rPr lang="uk-UA" sz="1300" b="0" noProof="0" dirty="0"/>
                        <a:t>основні категорії та виміри енергетичної та екологічної безпеки;</a:t>
                      </a:r>
                      <a:endParaRPr lang="ru-UA" sz="1300" b="0" noProof="0" dirty="0"/>
                    </a:p>
                    <a:p>
                      <a:pPr marL="285750" indent="-285750" algn="just">
                        <a:buFontTx/>
                        <a:buChar char="-"/>
                      </a:pPr>
                      <a:r>
                        <a:rPr lang="uk-UA" sz="1300" b="0" noProof="0" dirty="0"/>
                        <a:t>засади політики держав в цій сфері на міжнародному рівні;</a:t>
                      </a:r>
                      <a:endParaRPr lang="ru-UA" sz="1300" b="0" noProof="0" dirty="0"/>
                    </a:p>
                    <a:p>
                      <a:pPr marL="285750" indent="-285750" algn="just">
                        <a:buFontTx/>
                        <a:buChar char="-"/>
                      </a:pPr>
                      <a:r>
                        <a:rPr lang="uk-UA" sz="1300" b="0" noProof="0" dirty="0"/>
                        <a:t>про вплив екологічних та енергетичних проблем сучасності на динаміку міжнародних відносин;</a:t>
                      </a:r>
                      <a:endParaRPr lang="ru-UA" sz="1300" b="0" noProof="0" dirty="0"/>
                    </a:p>
                    <a:p>
                      <a:pPr marL="285750" indent="-285750" algn="just">
                        <a:buFontTx/>
                        <a:buChar char="-"/>
                      </a:pPr>
                      <a:endParaRPr lang="uk-UA" sz="1300" b="0" noProof="0" dirty="0"/>
                    </a:p>
                    <a:p>
                      <a:pPr algn="just"/>
                      <a:r>
                        <a:rPr lang="uk-UA" sz="1300" b="0" noProof="0" dirty="0"/>
                        <a:t>Вміти:</a:t>
                      </a:r>
                    </a:p>
                    <a:p>
                      <a:pPr algn="just"/>
                      <a:r>
                        <a:rPr lang="uk-UA" sz="1300" b="0" noProof="0" dirty="0"/>
                        <a:t>-</a:t>
                      </a:r>
                      <a:r>
                        <a:rPr lang="ru-UA" sz="1300" b="0" noProof="0" dirty="0"/>
                        <a:t> </a:t>
                      </a:r>
                      <a:r>
                        <a:rPr lang="uk-UA" sz="1300" b="0" noProof="0" dirty="0"/>
                        <a:t>розробляти аналітичні документи та стратегії політичних заходів щодо вирішення проблем екологічної та енергетичної безпеки в міжнародних відносинах.</a:t>
                      </a:r>
                    </a:p>
                    <a:p>
                      <a:pPr algn="just"/>
                      <a:endParaRPr lang="uk-UA" sz="1300" b="0" noProof="0" dirty="0"/>
                    </a:p>
                  </a:txBody>
                  <a:tcPr/>
                </a:tc>
                <a:extLst>
                  <a:ext uri="{0D108BD9-81ED-4DB2-BD59-A6C34878D82A}">
                    <a16:rowId xmlns:a16="http://schemas.microsoft.com/office/drawing/2014/main" val="57017910"/>
                  </a:ext>
                </a:extLst>
              </a:tr>
            </a:tbl>
          </a:graphicData>
        </a:graphic>
      </p:graphicFrame>
    </p:spTree>
    <p:extLst>
      <p:ext uri="{BB962C8B-B14F-4D97-AF65-F5344CB8AC3E}">
        <p14:creationId xmlns:p14="http://schemas.microsoft.com/office/powerpoint/2010/main" val="2565068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09C4D-00A2-796B-7FA0-233C36FBB548}"/>
              </a:ext>
            </a:extLst>
          </p:cNvPr>
          <p:cNvSpPr>
            <a:spLocks noGrp="1"/>
          </p:cNvSpPr>
          <p:nvPr>
            <p:ph type="title"/>
          </p:nvPr>
        </p:nvSpPr>
        <p:spPr>
          <a:xfrm>
            <a:off x="838200" y="365761"/>
            <a:ext cx="10515600" cy="739140"/>
          </a:xfrm>
        </p:spPr>
        <p:txBody>
          <a:bodyPr>
            <a:normAutofit/>
          </a:bodyPr>
          <a:lstStyle/>
          <a:p>
            <a:r>
              <a:rPr lang="uk-UA" sz="4000" i="1" dirty="0"/>
              <a:t>Загальні положення</a:t>
            </a:r>
            <a:endParaRPr lang="en-US" sz="4000" i="1" dirty="0"/>
          </a:p>
        </p:txBody>
      </p:sp>
      <p:sp>
        <p:nvSpPr>
          <p:cNvPr id="3" name="Content Placeholder 2">
            <a:extLst>
              <a:ext uri="{FF2B5EF4-FFF2-40B4-BE49-F238E27FC236}">
                <a16:creationId xmlns:a16="http://schemas.microsoft.com/office/drawing/2014/main" id="{400E77CD-09B0-DB8F-E4F3-E896B7EE2A6A}"/>
              </a:ext>
            </a:extLst>
          </p:cNvPr>
          <p:cNvSpPr>
            <a:spLocks noGrp="1"/>
          </p:cNvSpPr>
          <p:nvPr>
            <p:ph idx="1"/>
          </p:nvPr>
        </p:nvSpPr>
        <p:spPr>
          <a:xfrm>
            <a:off x="495946" y="1104902"/>
            <a:ext cx="11205274" cy="5753098"/>
          </a:xfrm>
        </p:spPr>
        <p:txBody>
          <a:bodyPr>
            <a:normAutofit fontScale="62500" lnSpcReduction="20000"/>
          </a:bodyPr>
          <a:lstStyle/>
          <a:p>
            <a:pPr marL="0" indent="0" algn="just">
              <a:buNone/>
            </a:pPr>
            <a:r>
              <a:rPr lang="ru-RU" dirty="0"/>
              <a:t>         1.	</a:t>
            </a:r>
            <a:r>
              <a:rPr lang="uk-UA" dirty="0"/>
              <a:t>Загальноінститутський</a:t>
            </a:r>
            <a:r>
              <a:rPr lang="ru-RU" dirty="0"/>
              <a:t> каталог </a:t>
            </a:r>
            <a:r>
              <a:rPr lang="uk-UA" dirty="0"/>
              <a:t>містить</a:t>
            </a:r>
            <a:r>
              <a:rPr lang="ru-RU" dirty="0"/>
              <a:t> </a:t>
            </a:r>
            <a:r>
              <a:rPr lang="uk-UA" dirty="0"/>
              <a:t>наскрізний</a:t>
            </a:r>
            <a:r>
              <a:rPr lang="ru-RU" dirty="0"/>
              <a:t> </a:t>
            </a:r>
            <a:r>
              <a:rPr lang="ru-RU" dirty="0" err="1"/>
              <a:t>перелік</a:t>
            </a:r>
            <a:r>
              <a:rPr lang="ru-RU" dirty="0"/>
              <a:t> </a:t>
            </a:r>
            <a:r>
              <a:rPr lang="ru-RU" dirty="0" err="1"/>
              <a:t>вибіркових</a:t>
            </a:r>
            <a:r>
              <a:rPr lang="ru-RU" dirty="0"/>
              <a:t> </a:t>
            </a:r>
            <a:r>
              <a:rPr lang="ru-RU" dirty="0" err="1"/>
              <a:t>дисциплін</a:t>
            </a:r>
            <a:r>
              <a:rPr lang="ru-RU" dirty="0"/>
              <a:t> за </a:t>
            </a:r>
            <a:r>
              <a:rPr lang="ru-RU" dirty="0" err="1"/>
              <a:t>галуззю</a:t>
            </a:r>
            <a:r>
              <a:rPr lang="ru-RU" dirty="0"/>
              <a:t> </a:t>
            </a:r>
            <a:r>
              <a:rPr lang="ru-RU" dirty="0" err="1"/>
              <a:t>знань</a:t>
            </a:r>
            <a:r>
              <a:rPr lang="ru-RU" dirty="0"/>
              <a:t> 29 </a:t>
            </a:r>
            <a:r>
              <a:rPr lang="ru-RU" dirty="0" err="1"/>
              <a:t>Міжнародні</a:t>
            </a:r>
            <a:r>
              <a:rPr lang="ru-RU" dirty="0"/>
              <a:t> </a:t>
            </a:r>
            <a:r>
              <a:rPr lang="ru-RU" dirty="0" err="1"/>
              <a:t>відносини</a:t>
            </a:r>
            <a:r>
              <a:rPr lang="ru-RU" dirty="0"/>
              <a:t>.  </a:t>
            </a:r>
            <a:r>
              <a:rPr lang="ru-RU" dirty="0" err="1"/>
              <a:t>Створення</a:t>
            </a:r>
            <a:r>
              <a:rPr lang="ru-RU" dirty="0"/>
              <a:t> та </a:t>
            </a:r>
            <a:r>
              <a:rPr lang="ru-RU" dirty="0" err="1"/>
              <a:t>використання</a:t>
            </a:r>
            <a:r>
              <a:rPr lang="ru-RU" dirty="0"/>
              <a:t> Каталогу є одним з </a:t>
            </a:r>
            <a:r>
              <a:rPr lang="ru-RU" dirty="0" err="1"/>
              <a:t>механізмів</a:t>
            </a:r>
            <a:r>
              <a:rPr lang="ru-RU" dirty="0"/>
              <a:t> </a:t>
            </a:r>
            <a:r>
              <a:rPr lang="ru-RU" dirty="0" err="1"/>
              <a:t>реалізації</a:t>
            </a:r>
            <a:r>
              <a:rPr lang="ru-RU" dirty="0"/>
              <a:t> </a:t>
            </a:r>
            <a:r>
              <a:rPr lang="ru-RU" dirty="0" err="1"/>
              <a:t>студентоцентричного</a:t>
            </a:r>
            <a:r>
              <a:rPr lang="ru-RU" dirty="0"/>
              <a:t> </a:t>
            </a:r>
            <a:r>
              <a:rPr lang="uk-UA" dirty="0"/>
              <a:t>підходу</a:t>
            </a:r>
            <a:r>
              <a:rPr lang="ru-RU" dirty="0"/>
              <a:t> до </a:t>
            </a:r>
            <a:r>
              <a:rPr lang="ru-RU" dirty="0" err="1"/>
              <a:t>формування</a:t>
            </a:r>
            <a:r>
              <a:rPr lang="ru-RU" dirty="0"/>
              <a:t> </a:t>
            </a:r>
            <a:r>
              <a:rPr lang="ru-RU" dirty="0" err="1"/>
              <a:t>освітнього</a:t>
            </a:r>
            <a:r>
              <a:rPr lang="ru-RU" dirty="0"/>
              <a:t> простору. </a:t>
            </a:r>
            <a:r>
              <a:rPr lang="ru-RU" dirty="0" err="1"/>
              <a:t>Вибір</a:t>
            </a:r>
            <a:r>
              <a:rPr lang="ru-RU" dirty="0"/>
              <a:t> з Каталогу </a:t>
            </a:r>
            <a:r>
              <a:rPr lang="ru-RU" dirty="0" err="1"/>
              <a:t>дисциплін</a:t>
            </a:r>
            <a:r>
              <a:rPr lang="ru-RU" dirty="0"/>
              <a:t> є одним з </a:t>
            </a:r>
            <a:r>
              <a:rPr lang="ru-RU" dirty="0" err="1"/>
              <a:t>варіантів</a:t>
            </a:r>
            <a:r>
              <a:rPr lang="ru-RU" dirty="0"/>
              <a:t> </a:t>
            </a:r>
            <a:r>
              <a:rPr lang="ru-RU" dirty="0" err="1"/>
              <a:t>реалізації</a:t>
            </a:r>
            <a:r>
              <a:rPr lang="ru-RU" dirty="0"/>
              <a:t> студентами права на </a:t>
            </a:r>
            <a:r>
              <a:rPr lang="ru-RU" dirty="0" err="1"/>
              <a:t>вільний</a:t>
            </a:r>
            <a:r>
              <a:rPr lang="ru-RU" dirty="0"/>
              <a:t> </a:t>
            </a:r>
            <a:r>
              <a:rPr lang="ru-RU" dirty="0" err="1"/>
              <a:t>вибір</a:t>
            </a:r>
            <a:r>
              <a:rPr lang="ru-RU" dirty="0"/>
              <a:t> </a:t>
            </a:r>
            <a:r>
              <a:rPr lang="ru-RU" dirty="0" err="1"/>
              <a:t>навчальних</a:t>
            </a:r>
            <a:r>
              <a:rPr lang="ru-RU" dirty="0"/>
              <a:t> </a:t>
            </a:r>
            <a:r>
              <a:rPr lang="ru-RU" dirty="0" err="1"/>
              <a:t>дисциплін</a:t>
            </a:r>
            <a:r>
              <a:rPr lang="ru-RU" dirty="0"/>
              <a:t> (п.2.2.6 </a:t>
            </a:r>
            <a:r>
              <a:rPr lang="ru-RU" dirty="0" err="1"/>
              <a:t>Положення</a:t>
            </a:r>
            <a:r>
              <a:rPr lang="ru-RU" dirty="0"/>
              <a:t> </a:t>
            </a:r>
            <a:r>
              <a:rPr lang="en-US" dirty="0">
                <a:hlinkClick r:id="rId3"/>
              </a:rPr>
              <a:t>http://www.iir.edu.ua/uploads/files/Poriadok%20vyboru%20dyscyplin%20(03_12_2018).PDF</a:t>
            </a:r>
            <a:r>
              <a:rPr lang="en-US" dirty="0"/>
              <a:t>)</a:t>
            </a:r>
            <a:r>
              <a:rPr lang="uk-UA" dirty="0"/>
              <a:t> </a:t>
            </a:r>
            <a:r>
              <a:rPr lang="en-US" dirty="0"/>
              <a:t>  </a:t>
            </a:r>
            <a:r>
              <a:rPr lang="ru-RU" dirty="0" err="1"/>
              <a:t>Дисципліни</a:t>
            </a:r>
            <a:r>
              <a:rPr lang="ru-RU" dirty="0"/>
              <a:t> </a:t>
            </a:r>
            <a:r>
              <a:rPr lang="ru-RU" dirty="0" err="1"/>
              <a:t>пропонуються</a:t>
            </a:r>
            <a:r>
              <a:rPr lang="ru-RU" dirty="0"/>
              <a:t> для </a:t>
            </a:r>
            <a:r>
              <a:rPr lang="ru-RU" dirty="0" err="1"/>
              <a:t>обрання</a:t>
            </a:r>
            <a:r>
              <a:rPr lang="ru-RU" dirty="0"/>
              <a:t> </a:t>
            </a:r>
            <a:r>
              <a:rPr lang="ru-RU" dirty="0" err="1"/>
              <a:t>здобувачами</a:t>
            </a:r>
            <a:r>
              <a:rPr lang="ru-RU" dirty="0"/>
              <a:t> </a:t>
            </a:r>
            <a:r>
              <a:rPr lang="ru-RU" dirty="0" err="1"/>
              <a:t>освітніх</a:t>
            </a:r>
            <a:r>
              <a:rPr lang="ru-RU" dirty="0"/>
              <a:t> </a:t>
            </a:r>
            <a:r>
              <a:rPr lang="ru-RU" dirty="0" err="1"/>
              <a:t>програм</a:t>
            </a:r>
            <a:r>
              <a:rPr lang="ru-RU" dirty="0"/>
              <a:t> другого (</a:t>
            </a:r>
            <a:r>
              <a:rPr lang="ru-RU" dirty="0" err="1"/>
              <a:t>магістерського</a:t>
            </a:r>
            <a:r>
              <a:rPr lang="ru-RU" dirty="0"/>
              <a:t>) </a:t>
            </a:r>
            <a:r>
              <a:rPr lang="ru-RU" dirty="0" err="1"/>
              <a:t>рівня</a:t>
            </a:r>
            <a:r>
              <a:rPr lang="ru-RU" dirty="0"/>
              <a:t> </a:t>
            </a:r>
            <a:r>
              <a:rPr lang="ru-RU" dirty="0" err="1"/>
              <a:t>вищої</a:t>
            </a:r>
            <a:r>
              <a:rPr lang="ru-RU" dirty="0"/>
              <a:t> </a:t>
            </a:r>
            <a:r>
              <a:rPr lang="ru-RU" dirty="0" err="1"/>
              <a:t>освіти</a:t>
            </a:r>
            <a:r>
              <a:rPr lang="ru-RU" dirty="0"/>
              <a:t> </a:t>
            </a:r>
            <a:r>
              <a:rPr lang="ru-RU" dirty="0" err="1"/>
              <a:t>очної</a:t>
            </a:r>
            <a:r>
              <a:rPr lang="ru-RU" dirty="0"/>
              <a:t> </a:t>
            </a:r>
            <a:r>
              <a:rPr lang="ru-RU" dirty="0" err="1"/>
              <a:t>форми</a:t>
            </a:r>
            <a:r>
              <a:rPr lang="ru-RU" dirty="0"/>
              <a:t> </a:t>
            </a:r>
            <a:r>
              <a:rPr lang="ru-RU" dirty="0" err="1"/>
              <a:t>навчання</a:t>
            </a:r>
            <a:r>
              <a:rPr lang="ru-RU" dirty="0"/>
              <a:t> (мова </a:t>
            </a:r>
            <a:r>
              <a:rPr lang="ru-RU" dirty="0" err="1"/>
              <a:t>навчання</a:t>
            </a:r>
            <a:r>
              <a:rPr lang="ru-RU" dirty="0"/>
              <a:t> – </a:t>
            </a:r>
            <a:r>
              <a:rPr lang="ru-RU" dirty="0" err="1"/>
              <a:t>українська</a:t>
            </a:r>
            <a:r>
              <a:rPr lang="ru-RU" dirty="0"/>
              <a:t>) </a:t>
            </a:r>
            <a:r>
              <a:rPr lang="ru-RU" dirty="0" err="1"/>
              <a:t>спеціальності</a:t>
            </a:r>
            <a:r>
              <a:rPr lang="ru-RU" dirty="0"/>
              <a:t> 291 </a:t>
            </a:r>
            <a:r>
              <a:rPr lang="ru-RU" dirty="0" err="1"/>
              <a:t>Міжнародні</a:t>
            </a:r>
            <a:r>
              <a:rPr lang="ru-RU" dirty="0"/>
              <a:t> </a:t>
            </a:r>
            <a:r>
              <a:rPr lang="ru-RU" dirty="0" err="1"/>
              <a:t>відносини</a:t>
            </a:r>
            <a:r>
              <a:rPr lang="ru-RU" dirty="0"/>
              <a:t> </a:t>
            </a:r>
            <a:r>
              <a:rPr lang="ru-RU" dirty="0" err="1"/>
              <a:t>суспільні</a:t>
            </a:r>
            <a:r>
              <a:rPr lang="ru-RU" dirty="0"/>
              <a:t> </a:t>
            </a:r>
            <a:r>
              <a:rPr lang="ru-RU" dirty="0" err="1"/>
              <a:t>комунікації</a:t>
            </a:r>
            <a:r>
              <a:rPr lang="ru-RU" dirty="0"/>
              <a:t> та </a:t>
            </a:r>
            <a:r>
              <a:rPr lang="ru-RU" dirty="0" err="1"/>
              <a:t>регіональні</a:t>
            </a:r>
            <a:r>
              <a:rPr lang="ru-RU" dirty="0"/>
              <a:t> </a:t>
            </a:r>
            <a:r>
              <a:rPr lang="ru-RU" dirty="0" err="1"/>
              <a:t>студії</a:t>
            </a:r>
            <a:r>
              <a:rPr lang="ru-RU" dirty="0"/>
              <a:t>, </a:t>
            </a:r>
            <a:r>
              <a:rPr lang="ru-RU" dirty="0" err="1"/>
              <a:t>які</a:t>
            </a:r>
            <a:r>
              <a:rPr lang="ru-RU" dirty="0"/>
              <a:t> </a:t>
            </a:r>
            <a:r>
              <a:rPr lang="ru-RU" dirty="0" err="1"/>
              <a:t>реалізуються</a:t>
            </a:r>
            <a:r>
              <a:rPr lang="ru-RU" dirty="0"/>
              <a:t> в </a:t>
            </a:r>
            <a:r>
              <a:rPr lang="ru-RU" dirty="0" err="1"/>
              <a:t>Навчально-наукового</a:t>
            </a:r>
            <a:r>
              <a:rPr lang="ru-RU" dirty="0"/>
              <a:t> </a:t>
            </a:r>
            <a:r>
              <a:rPr lang="ru-RU" dirty="0" err="1"/>
              <a:t>інституті</a:t>
            </a:r>
            <a:r>
              <a:rPr lang="ru-RU" dirty="0"/>
              <a:t> </a:t>
            </a:r>
            <a:r>
              <a:rPr lang="ru-RU" dirty="0" err="1"/>
              <a:t>міжнародних</a:t>
            </a:r>
            <a:r>
              <a:rPr lang="ru-RU" dirty="0"/>
              <a:t> </a:t>
            </a:r>
            <a:r>
              <a:rPr lang="ru-RU" dirty="0" err="1"/>
              <a:t>відносин</a:t>
            </a:r>
            <a:r>
              <a:rPr lang="ru-RU" dirty="0"/>
              <a:t>. </a:t>
            </a:r>
          </a:p>
          <a:p>
            <a:pPr marL="0" indent="0" algn="just">
              <a:buNone/>
            </a:pPr>
            <a:r>
              <a:rPr lang="ru-RU" dirty="0"/>
              <a:t>         2.	</a:t>
            </a:r>
            <a:r>
              <a:rPr lang="ru-RU" dirty="0" err="1"/>
              <a:t>Загальний</a:t>
            </a:r>
            <a:r>
              <a:rPr lang="ru-RU" dirty="0"/>
              <a:t> </a:t>
            </a:r>
            <a:r>
              <a:rPr lang="ru-RU" dirty="0" err="1"/>
              <a:t>обсяг</a:t>
            </a:r>
            <a:r>
              <a:rPr lang="ru-RU" dirty="0"/>
              <a:t> </a:t>
            </a:r>
            <a:r>
              <a:rPr lang="ru-RU" dirty="0" err="1"/>
              <a:t>дисциплін</a:t>
            </a:r>
            <a:r>
              <a:rPr lang="ru-RU" dirty="0"/>
              <a:t> </a:t>
            </a:r>
            <a:r>
              <a:rPr lang="uk-UA" dirty="0"/>
              <a:t>даного</a:t>
            </a:r>
            <a:r>
              <a:rPr lang="ru-RU" dirty="0"/>
              <a:t> блоку становить 9 </a:t>
            </a:r>
            <a:r>
              <a:rPr lang="ru-RU" dirty="0" err="1"/>
              <a:t>кредитів</a:t>
            </a:r>
            <a:r>
              <a:rPr lang="ru-RU" dirty="0"/>
              <a:t> ЄКТС (3 </a:t>
            </a:r>
            <a:r>
              <a:rPr lang="ru-RU" dirty="0" err="1"/>
              <a:t>дисципліни</a:t>
            </a:r>
            <a:r>
              <a:rPr lang="ru-RU" dirty="0"/>
              <a:t> у 3-му </a:t>
            </a:r>
            <a:r>
              <a:rPr lang="ru-RU" dirty="0" err="1"/>
              <a:t>семестрі</a:t>
            </a:r>
            <a:r>
              <a:rPr lang="ru-RU" dirty="0"/>
              <a:t>). </a:t>
            </a:r>
            <a:r>
              <a:rPr lang="ru-RU" dirty="0" err="1"/>
              <a:t>Дисципліни</a:t>
            </a:r>
            <a:r>
              <a:rPr lang="ru-RU" dirty="0"/>
              <a:t> </a:t>
            </a:r>
            <a:r>
              <a:rPr lang="ru-RU" dirty="0" err="1"/>
              <a:t>із</a:t>
            </a:r>
            <a:r>
              <a:rPr lang="ru-RU" dirty="0"/>
              <a:t> Каталогу </a:t>
            </a:r>
            <a:r>
              <a:rPr lang="ru-RU" dirty="0" err="1"/>
              <a:t>обираються</a:t>
            </a:r>
            <a:r>
              <a:rPr lang="ru-RU" dirty="0"/>
              <a:t> студентами </a:t>
            </a:r>
            <a:r>
              <a:rPr lang="ru-RU" dirty="0" err="1"/>
              <a:t>першого</a:t>
            </a:r>
            <a:r>
              <a:rPr lang="ru-RU" dirty="0"/>
              <a:t> року </a:t>
            </a:r>
            <a:r>
              <a:rPr lang="ru-RU" dirty="0" err="1"/>
              <a:t>навчання</a:t>
            </a:r>
            <a:r>
              <a:rPr lang="ru-RU" dirty="0"/>
              <a:t> шляхом </a:t>
            </a:r>
            <a:r>
              <a:rPr lang="ru-RU" dirty="0" err="1"/>
              <a:t>вільного</a:t>
            </a:r>
            <a:r>
              <a:rPr lang="ru-RU" dirty="0"/>
              <a:t> </a:t>
            </a:r>
            <a:r>
              <a:rPr lang="ru-RU" dirty="0" err="1"/>
              <a:t>вибору</a:t>
            </a:r>
            <a:r>
              <a:rPr lang="ru-RU" dirty="0"/>
              <a:t> в </a:t>
            </a:r>
            <a:r>
              <a:rPr lang="ru-RU" dirty="0" err="1"/>
              <a:t>електронній</a:t>
            </a:r>
            <a:r>
              <a:rPr lang="ru-RU" dirty="0"/>
              <a:t> </a:t>
            </a:r>
            <a:r>
              <a:rPr lang="ru-RU" dirty="0" err="1"/>
              <a:t>системі</a:t>
            </a:r>
            <a:r>
              <a:rPr lang="ru-RU" dirty="0"/>
              <a:t> </a:t>
            </a:r>
            <a:r>
              <a:rPr lang="en-US" dirty="0"/>
              <a:t>Moodle (</a:t>
            </a:r>
            <a:r>
              <a:rPr lang="ru-RU" dirty="0" err="1"/>
              <a:t>протягом</a:t>
            </a:r>
            <a:r>
              <a:rPr lang="ru-RU" dirty="0"/>
              <a:t> </a:t>
            </a:r>
            <a:r>
              <a:rPr lang="ru-RU" dirty="0" err="1"/>
              <a:t>січня</a:t>
            </a:r>
            <a:r>
              <a:rPr lang="ru-RU" dirty="0"/>
              <a:t> </a:t>
            </a:r>
            <a:r>
              <a:rPr lang="ru-RU" dirty="0" err="1"/>
              <a:t>місяця</a:t>
            </a:r>
            <a:r>
              <a:rPr lang="ru-RU" dirty="0"/>
              <a:t> </a:t>
            </a:r>
            <a:r>
              <a:rPr lang="ru-RU" dirty="0" err="1"/>
              <a:t>першого</a:t>
            </a:r>
            <a:r>
              <a:rPr lang="ru-RU" dirty="0"/>
              <a:t> року </a:t>
            </a:r>
            <a:r>
              <a:rPr lang="ru-RU" dirty="0" err="1"/>
              <a:t>навчання</a:t>
            </a:r>
            <a:r>
              <a:rPr lang="ru-RU" dirty="0"/>
              <a:t> на </a:t>
            </a:r>
            <a:r>
              <a:rPr lang="ru-RU" dirty="0" err="1"/>
              <a:t>освітній</a:t>
            </a:r>
            <a:r>
              <a:rPr lang="ru-RU" dirty="0"/>
              <a:t> </a:t>
            </a:r>
            <a:r>
              <a:rPr lang="ru-RU" dirty="0" err="1"/>
              <a:t>програмі</a:t>
            </a:r>
            <a:r>
              <a:rPr lang="ru-RU" dirty="0"/>
              <a:t>). </a:t>
            </a:r>
            <a:r>
              <a:rPr lang="ru-RU" dirty="0" err="1"/>
              <a:t>Група</a:t>
            </a:r>
            <a:r>
              <a:rPr lang="ru-RU" dirty="0"/>
              <a:t> </a:t>
            </a:r>
            <a:r>
              <a:rPr lang="ru-RU" dirty="0" err="1"/>
              <a:t>студентів</a:t>
            </a:r>
            <a:r>
              <a:rPr lang="ru-RU" dirty="0"/>
              <a:t> </a:t>
            </a:r>
            <a:r>
              <a:rPr lang="ru-RU" dirty="0" err="1"/>
              <a:t>вважається</a:t>
            </a:r>
            <a:r>
              <a:rPr lang="ru-RU" dirty="0"/>
              <a:t> </a:t>
            </a:r>
            <a:r>
              <a:rPr lang="ru-RU" dirty="0" err="1"/>
              <a:t>сформованою</a:t>
            </a:r>
            <a:r>
              <a:rPr lang="ru-RU" dirty="0"/>
              <a:t>, </a:t>
            </a:r>
            <a:r>
              <a:rPr lang="ru-RU" dirty="0" err="1"/>
              <a:t>якщо</a:t>
            </a:r>
            <a:r>
              <a:rPr lang="ru-RU" dirty="0"/>
              <a:t> </a:t>
            </a:r>
            <a:r>
              <a:rPr lang="ru-RU" dirty="0" err="1"/>
              <a:t>кількість</a:t>
            </a:r>
            <a:r>
              <a:rPr lang="ru-RU" dirty="0"/>
              <a:t> </a:t>
            </a:r>
            <a:r>
              <a:rPr lang="ru-RU" dirty="0" err="1"/>
              <a:t>студентів</a:t>
            </a:r>
            <a:r>
              <a:rPr lang="ru-RU" dirty="0"/>
              <a:t>, </a:t>
            </a:r>
            <a:r>
              <a:rPr lang="ru-RU" dirty="0" err="1"/>
              <a:t>що</a:t>
            </a:r>
            <a:r>
              <a:rPr lang="ru-RU" dirty="0"/>
              <a:t> </a:t>
            </a:r>
            <a:r>
              <a:rPr lang="ru-RU" dirty="0" err="1"/>
              <a:t>її</a:t>
            </a:r>
            <a:r>
              <a:rPr lang="ru-RU" dirty="0"/>
              <a:t> </a:t>
            </a:r>
            <a:r>
              <a:rPr lang="ru-RU" dirty="0" err="1"/>
              <a:t>обрали</a:t>
            </a:r>
            <a:r>
              <a:rPr lang="ru-RU" dirty="0"/>
              <a:t> становить не </a:t>
            </a:r>
            <a:r>
              <a:rPr lang="ru-RU" dirty="0" err="1"/>
              <a:t>менше</a:t>
            </a:r>
            <a:r>
              <a:rPr lang="ru-RU" dirty="0"/>
              <a:t> 15 </a:t>
            </a:r>
            <a:r>
              <a:rPr lang="ru-RU" dirty="0" err="1"/>
              <a:t>осіб</a:t>
            </a:r>
            <a:r>
              <a:rPr lang="ru-RU" dirty="0"/>
              <a:t>. Студенту </a:t>
            </a:r>
            <a:r>
              <a:rPr lang="ru-RU" dirty="0" err="1"/>
              <a:t>може</a:t>
            </a:r>
            <a:r>
              <a:rPr lang="ru-RU" dirty="0"/>
              <a:t> бути </a:t>
            </a:r>
            <a:r>
              <a:rPr lang="ru-RU" dirty="0" err="1"/>
              <a:t>відмовлено</a:t>
            </a:r>
            <a:r>
              <a:rPr lang="ru-RU" dirty="0"/>
              <a:t> у </a:t>
            </a:r>
            <a:r>
              <a:rPr lang="ru-RU" dirty="0" err="1"/>
              <a:t>реалізації</a:t>
            </a:r>
            <a:r>
              <a:rPr lang="ru-RU" dirty="0"/>
              <a:t> </a:t>
            </a:r>
            <a:r>
              <a:rPr lang="ru-RU" dirty="0" err="1"/>
              <a:t>його</a:t>
            </a:r>
            <a:r>
              <a:rPr lang="ru-RU" dirty="0"/>
              <a:t> </a:t>
            </a:r>
            <a:r>
              <a:rPr lang="ru-RU" dirty="0" err="1"/>
              <a:t>вибору</a:t>
            </a:r>
            <a:r>
              <a:rPr lang="ru-RU" dirty="0"/>
              <a:t> і </a:t>
            </a:r>
            <a:r>
              <a:rPr lang="ru-RU" dirty="0" err="1"/>
              <a:t>запропоновано</a:t>
            </a:r>
            <a:r>
              <a:rPr lang="ru-RU" dirty="0"/>
              <a:t> </a:t>
            </a:r>
            <a:r>
              <a:rPr lang="ru-RU" dirty="0" err="1"/>
              <a:t>здійснити</a:t>
            </a:r>
            <a:r>
              <a:rPr lang="ru-RU" dirty="0"/>
              <a:t> </a:t>
            </a:r>
            <a:r>
              <a:rPr lang="ru-RU" dirty="0" err="1"/>
              <a:t>новий</a:t>
            </a:r>
            <a:r>
              <a:rPr lang="ru-RU" dirty="0"/>
              <a:t> </a:t>
            </a:r>
            <a:r>
              <a:rPr lang="ru-RU" dirty="0" err="1"/>
              <a:t>вибір</a:t>
            </a:r>
            <a:r>
              <a:rPr lang="ru-RU" dirty="0"/>
              <a:t>, </a:t>
            </a:r>
            <a:r>
              <a:rPr lang="ru-RU" dirty="0" err="1"/>
              <a:t>якщо</a:t>
            </a:r>
            <a:r>
              <a:rPr lang="ru-RU" dirty="0"/>
              <a:t> (1) </a:t>
            </a:r>
            <a:r>
              <a:rPr lang="ru-RU" dirty="0" err="1"/>
              <a:t>кількість</a:t>
            </a:r>
            <a:r>
              <a:rPr lang="ru-RU" dirty="0"/>
              <a:t> </a:t>
            </a:r>
            <a:r>
              <a:rPr lang="ru-RU" dirty="0" err="1"/>
              <a:t>студентів</a:t>
            </a:r>
            <a:r>
              <a:rPr lang="ru-RU" dirty="0"/>
              <a:t>, </a:t>
            </a:r>
            <a:r>
              <a:rPr lang="ru-RU" dirty="0" err="1"/>
              <a:t>що</a:t>
            </a:r>
            <a:r>
              <a:rPr lang="ru-RU" dirty="0"/>
              <a:t> </a:t>
            </a:r>
            <a:r>
              <a:rPr lang="ru-RU" dirty="0" err="1"/>
              <a:t>обрали</a:t>
            </a:r>
            <a:r>
              <a:rPr lang="ru-RU" dirty="0"/>
              <a:t> </a:t>
            </a:r>
            <a:r>
              <a:rPr lang="ru-RU" dirty="0" err="1"/>
              <a:t>дану</a:t>
            </a:r>
            <a:r>
              <a:rPr lang="ru-RU" dirty="0"/>
              <a:t> </a:t>
            </a:r>
            <a:r>
              <a:rPr lang="ru-RU" dirty="0" err="1"/>
              <a:t>дисципліну</a:t>
            </a:r>
            <a:r>
              <a:rPr lang="ru-RU" dirty="0"/>
              <a:t> </a:t>
            </a:r>
            <a:r>
              <a:rPr lang="ru-RU" dirty="0" err="1"/>
              <a:t>перевищує</a:t>
            </a:r>
            <a:r>
              <a:rPr lang="ru-RU" dirty="0"/>
              <a:t> 20 </a:t>
            </a:r>
            <a:r>
              <a:rPr lang="ru-RU" dirty="0" err="1"/>
              <a:t>осіб</a:t>
            </a:r>
            <a:r>
              <a:rPr lang="ru-RU" dirty="0"/>
              <a:t>. У </a:t>
            </a:r>
            <a:r>
              <a:rPr lang="ru-RU" dirty="0" err="1"/>
              <a:t>цьому</a:t>
            </a:r>
            <a:r>
              <a:rPr lang="ru-RU" dirty="0"/>
              <a:t> </a:t>
            </a:r>
            <a:r>
              <a:rPr lang="ru-RU" dirty="0" err="1"/>
              <a:t>випадку</a:t>
            </a:r>
            <a:r>
              <a:rPr lang="ru-RU" dirty="0"/>
              <a:t> </a:t>
            </a:r>
            <a:r>
              <a:rPr lang="ru-RU" dirty="0" err="1"/>
              <a:t>перевага</a:t>
            </a:r>
            <a:r>
              <a:rPr lang="ru-RU" dirty="0"/>
              <a:t> </a:t>
            </a:r>
            <a:r>
              <a:rPr lang="ru-RU" dirty="0" err="1"/>
              <a:t>надається</a:t>
            </a:r>
            <a:r>
              <a:rPr lang="ru-RU" dirty="0"/>
              <a:t> студентам, </a:t>
            </a:r>
            <a:r>
              <a:rPr lang="ru-RU" dirty="0" err="1"/>
              <a:t>які</a:t>
            </a:r>
            <a:r>
              <a:rPr lang="ru-RU" dirty="0"/>
              <a:t> </a:t>
            </a:r>
            <a:r>
              <a:rPr lang="ru-RU" dirty="0" err="1"/>
              <a:t>зафіксували</a:t>
            </a:r>
            <a:r>
              <a:rPr lang="ru-RU" dirty="0"/>
              <a:t> </a:t>
            </a:r>
            <a:r>
              <a:rPr lang="ru-RU" dirty="0" err="1"/>
              <a:t>свій</a:t>
            </a:r>
            <a:r>
              <a:rPr lang="ru-RU" dirty="0"/>
              <a:t> </a:t>
            </a:r>
            <a:r>
              <a:rPr lang="ru-RU" dirty="0" err="1"/>
              <a:t>вибір</a:t>
            </a:r>
            <a:r>
              <a:rPr lang="ru-RU" dirty="0"/>
              <a:t> </a:t>
            </a:r>
            <a:r>
              <a:rPr lang="ru-RU" dirty="0" err="1"/>
              <a:t>раніше</a:t>
            </a:r>
            <a:r>
              <a:rPr lang="ru-RU" dirty="0"/>
              <a:t>; (2) </a:t>
            </a:r>
            <a:r>
              <a:rPr lang="ru-RU" dirty="0" err="1"/>
              <a:t>якщо</a:t>
            </a:r>
            <a:r>
              <a:rPr lang="ru-RU" dirty="0"/>
              <a:t> </a:t>
            </a:r>
            <a:r>
              <a:rPr lang="ru-RU" dirty="0" err="1"/>
              <a:t>кількість</a:t>
            </a:r>
            <a:r>
              <a:rPr lang="ru-RU" dirty="0"/>
              <a:t> </a:t>
            </a:r>
            <a:r>
              <a:rPr lang="ru-RU" dirty="0" err="1"/>
              <a:t>студентів</a:t>
            </a:r>
            <a:r>
              <a:rPr lang="ru-RU" dirty="0"/>
              <a:t>, </a:t>
            </a:r>
            <a:r>
              <a:rPr lang="ru-RU" dirty="0" err="1"/>
              <a:t>які</a:t>
            </a:r>
            <a:r>
              <a:rPr lang="ru-RU" dirty="0"/>
              <a:t> </a:t>
            </a:r>
            <a:r>
              <a:rPr lang="ru-RU" dirty="0" err="1"/>
              <a:t>обрали</a:t>
            </a:r>
            <a:r>
              <a:rPr lang="ru-RU" dirty="0"/>
              <a:t> одну </a:t>
            </a:r>
            <a:r>
              <a:rPr lang="ru-RU" dirty="0" err="1"/>
              <a:t>дисципліну</a:t>
            </a:r>
            <a:r>
              <a:rPr lang="ru-RU" dirty="0"/>
              <a:t> з Каталогу є </a:t>
            </a:r>
            <a:r>
              <a:rPr lang="ru-RU" dirty="0" err="1"/>
              <a:t>меншою</a:t>
            </a:r>
            <a:r>
              <a:rPr lang="ru-RU" dirty="0"/>
              <a:t> за 15 </a:t>
            </a:r>
            <a:r>
              <a:rPr lang="ru-RU" dirty="0" err="1"/>
              <a:t>осіб</a:t>
            </a:r>
            <a:r>
              <a:rPr lang="ru-RU" dirty="0"/>
              <a:t>; (3) </a:t>
            </a:r>
            <a:r>
              <a:rPr lang="ru-RU" dirty="0" err="1"/>
              <a:t>якщо</a:t>
            </a:r>
            <a:r>
              <a:rPr lang="ru-RU" dirty="0"/>
              <a:t> дана </a:t>
            </a:r>
            <a:r>
              <a:rPr lang="ru-RU" dirty="0" err="1"/>
              <a:t>дисципліна</a:t>
            </a:r>
            <a:r>
              <a:rPr lang="ru-RU" dirty="0"/>
              <a:t> </a:t>
            </a:r>
            <a:r>
              <a:rPr lang="ru-RU" dirty="0" err="1"/>
              <a:t>вже</a:t>
            </a:r>
            <a:r>
              <a:rPr lang="ru-RU" dirty="0"/>
              <a:t> </a:t>
            </a:r>
            <a:r>
              <a:rPr lang="ru-RU" dirty="0" err="1"/>
              <a:t>передбачена</a:t>
            </a:r>
            <a:r>
              <a:rPr lang="ru-RU" dirty="0"/>
              <a:t> </a:t>
            </a:r>
            <a:r>
              <a:rPr lang="ru-RU" dirty="0" err="1"/>
              <a:t>навчальним</a:t>
            </a:r>
            <a:r>
              <a:rPr lang="ru-RU" dirty="0"/>
              <a:t> планом </a:t>
            </a:r>
            <a:r>
              <a:rPr lang="ru-RU" dirty="0" err="1"/>
              <a:t>тієї</a:t>
            </a:r>
            <a:r>
              <a:rPr lang="ru-RU" dirty="0"/>
              <a:t> </a:t>
            </a:r>
            <a:r>
              <a:rPr lang="ru-RU" dirty="0" err="1"/>
              <a:t>освітньої</a:t>
            </a:r>
            <a:r>
              <a:rPr lang="ru-RU" dirty="0"/>
              <a:t> </a:t>
            </a:r>
            <a:r>
              <a:rPr lang="ru-RU" dirty="0" err="1"/>
              <a:t>програми</a:t>
            </a:r>
            <a:r>
              <a:rPr lang="ru-RU" dirty="0"/>
              <a:t>, на </a:t>
            </a:r>
            <a:r>
              <a:rPr lang="ru-RU" dirty="0" err="1"/>
              <a:t>якій</a:t>
            </a:r>
            <a:r>
              <a:rPr lang="ru-RU" dirty="0"/>
              <a:t> </a:t>
            </a:r>
            <a:r>
              <a:rPr lang="ru-RU" dirty="0" err="1"/>
              <a:t>навчається</a:t>
            </a:r>
            <a:r>
              <a:rPr lang="ru-RU" dirty="0"/>
              <a:t> </a:t>
            </a:r>
            <a:r>
              <a:rPr lang="ru-RU" dirty="0" err="1"/>
              <a:t>здобувач</a:t>
            </a:r>
            <a:r>
              <a:rPr lang="ru-RU" dirty="0"/>
              <a:t> </a:t>
            </a:r>
            <a:r>
              <a:rPr lang="ru-RU" dirty="0" err="1"/>
              <a:t>освіти</a:t>
            </a:r>
            <a:r>
              <a:rPr lang="ru-RU" dirty="0"/>
              <a:t>. У </a:t>
            </a:r>
            <a:r>
              <a:rPr lang="ru-RU" dirty="0" err="1"/>
              <a:t>випадку</a:t>
            </a:r>
            <a:r>
              <a:rPr lang="ru-RU" dirty="0"/>
              <a:t>, </a:t>
            </a:r>
            <a:r>
              <a:rPr lang="ru-RU" dirty="0" err="1"/>
              <a:t>якщо</a:t>
            </a:r>
            <a:r>
              <a:rPr lang="ru-RU" dirty="0"/>
              <a:t> студенту </a:t>
            </a:r>
            <a:r>
              <a:rPr lang="ru-RU" dirty="0" err="1"/>
              <a:t>відмовлено</a:t>
            </a:r>
            <a:r>
              <a:rPr lang="ru-RU" dirty="0"/>
              <a:t> у </a:t>
            </a:r>
            <a:r>
              <a:rPr lang="ru-RU" dirty="0" err="1"/>
              <a:t>здійсненому</a:t>
            </a:r>
            <a:r>
              <a:rPr lang="ru-RU" dirty="0"/>
              <a:t> ним </a:t>
            </a:r>
            <a:r>
              <a:rPr lang="ru-RU" dirty="0" err="1"/>
              <a:t>виборі</a:t>
            </a:r>
            <a:r>
              <a:rPr lang="ru-RU" dirty="0"/>
              <a:t> </a:t>
            </a:r>
            <a:r>
              <a:rPr lang="ru-RU" dirty="0" err="1"/>
              <a:t>із</a:t>
            </a:r>
            <a:r>
              <a:rPr lang="ru-RU" dirty="0"/>
              <a:t> </a:t>
            </a:r>
            <a:r>
              <a:rPr lang="ru-RU" dirty="0" err="1"/>
              <a:t>зазначених</a:t>
            </a:r>
            <a:r>
              <a:rPr lang="ru-RU" dirty="0"/>
              <a:t> причин, </a:t>
            </a:r>
            <a:r>
              <a:rPr lang="ru-RU" dirty="0" err="1"/>
              <a:t>йому</a:t>
            </a:r>
            <a:r>
              <a:rPr lang="ru-RU" dirty="0"/>
              <a:t> </a:t>
            </a:r>
            <a:r>
              <a:rPr lang="ru-RU" dirty="0" err="1"/>
              <a:t>надається</a:t>
            </a:r>
            <a:r>
              <a:rPr lang="ru-RU" dirty="0"/>
              <a:t> </a:t>
            </a:r>
            <a:r>
              <a:rPr lang="ru-RU" dirty="0" err="1"/>
              <a:t>можливість</a:t>
            </a:r>
            <a:r>
              <a:rPr lang="ru-RU" dirty="0"/>
              <a:t> </a:t>
            </a:r>
            <a:r>
              <a:rPr lang="ru-RU" dirty="0" err="1"/>
              <a:t>здійснити</a:t>
            </a:r>
            <a:r>
              <a:rPr lang="ru-RU" dirty="0"/>
              <a:t> </a:t>
            </a:r>
            <a:r>
              <a:rPr lang="uk-UA" dirty="0"/>
              <a:t>повторний</a:t>
            </a:r>
            <a:r>
              <a:rPr lang="ru-RU" dirty="0"/>
              <a:t> </a:t>
            </a:r>
            <a:r>
              <a:rPr lang="ru-RU" dirty="0" err="1"/>
              <a:t>вибір</a:t>
            </a:r>
            <a:r>
              <a:rPr lang="ru-RU" dirty="0"/>
              <a:t> з </a:t>
            </a:r>
            <a:r>
              <a:rPr lang="ru-RU" dirty="0" err="1"/>
              <a:t>дисциплін</a:t>
            </a:r>
            <a:r>
              <a:rPr lang="ru-RU" dirty="0"/>
              <a:t>, </a:t>
            </a:r>
            <a:r>
              <a:rPr lang="ru-RU" dirty="0" err="1"/>
              <a:t>групи</a:t>
            </a:r>
            <a:r>
              <a:rPr lang="ru-RU" dirty="0"/>
              <a:t> за </a:t>
            </a:r>
            <a:r>
              <a:rPr lang="ru-RU" dirty="0" err="1"/>
              <a:t>якими</a:t>
            </a:r>
            <a:r>
              <a:rPr lang="ru-RU" dirty="0"/>
              <a:t> </a:t>
            </a:r>
            <a:r>
              <a:rPr lang="ru-RU" dirty="0" err="1"/>
              <a:t>вже</a:t>
            </a:r>
            <a:r>
              <a:rPr lang="ru-RU" dirty="0"/>
              <a:t> </a:t>
            </a:r>
            <a:r>
              <a:rPr lang="ru-RU" dirty="0" err="1"/>
              <a:t>сформовані</a:t>
            </a:r>
            <a:r>
              <a:rPr lang="ru-RU" dirty="0"/>
              <a:t> і де </a:t>
            </a:r>
            <a:r>
              <a:rPr lang="ru-RU" dirty="0" err="1"/>
              <a:t>немає</a:t>
            </a:r>
            <a:r>
              <a:rPr lang="ru-RU" dirty="0"/>
              <a:t> </a:t>
            </a:r>
            <a:r>
              <a:rPr lang="ru-RU" dirty="0" err="1"/>
              <a:t>перевищення</a:t>
            </a:r>
            <a:r>
              <a:rPr lang="ru-RU" dirty="0"/>
              <a:t> </a:t>
            </a:r>
            <a:r>
              <a:rPr lang="ru-RU" dirty="0" err="1"/>
              <a:t>встановлених</a:t>
            </a:r>
            <a:r>
              <a:rPr lang="ru-RU" dirty="0"/>
              <a:t> </a:t>
            </a:r>
            <a:r>
              <a:rPr lang="ru-RU" dirty="0" err="1"/>
              <a:t>максимумів</a:t>
            </a:r>
            <a:r>
              <a:rPr lang="ru-RU" dirty="0"/>
              <a:t>, а </a:t>
            </a:r>
            <a:r>
              <a:rPr lang="ru-RU" dirty="0" err="1"/>
              <a:t>також</a:t>
            </a:r>
            <a:r>
              <a:rPr lang="ru-RU" dirty="0"/>
              <a:t> </a:t>
            </a:r>
            <a:r>
              <a:rPr lang="ru-RU" dirty="0" err="1"/>
              <a:t>які</a:t>
            </a:r>
            <a:r>
              <a:rPr lang="ru-RU" dirty="0"/>
              <a:t> не </a:t>
            </a:r>
            <a:r>
              <a:rPr lang="ru-RU" dirty="0" err="1"/>
              <a:t>призведуть</a:t>
            </a:r>
            <a:r>
              <a:rPr lang="ru-RU" dirty="0"/>
              <a:t> до </a:t>
            </a:r>
            <a:r>
              <a:rPr lang="ru-RU" dirty="0" err="1"/>
              <a:t>повторної</a:t>
            </a:r>
            <a:r>
              <a:rPr lang="ru-RU" dirty="0"/>
              <a:t> </a:t>
            </a:r>
            <a:r>
              <a:rPr lang="ru-RU" dirty="0" err="1"/>
              <a:t>відмови</a:t>
            </a:r>
            <a:r>
              <a:rPr lang="ru-RU" dirty="0"/>
              <a:t> з </a:t>
            </a:r>
            <a:r>
              <a:rPr lang="ru-RU" dirty="0" err="1"/>
              <a:t>аналогічних</a:t>
            </a:r>
            <a:r>
              <a:rPr lang="ru-RU" dirty="0"/>
              <a:t> причин.</a:t>
            </a:r>
            <a:endParaRPr lang="en-US" dirty="0"/>
          </a:p>
        </p:txBody>
      </p:sp>
    </p:spTree>
    <p:extLst>
      <p:ext uri="{BB962C8B-B14F-4D97-AF65-F5344CB8AC3E}">
        <p14:creationId xmlns:p14="http://schemas.microsoft.com/office/powerpoint/2010/main" val="3069854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Розширення ЄС та політика євроінтеграції України</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666956080"/>
              </p:ext>
            </p:extLst>
          </p:nvPr>
        </p:nvGraphicFramePr>
        <p:xfrm>
          <a:off x="226979" y="1720311"/>
          <a:ext cx="5570706" cy="3209275"/>
        </p:xfrm>
        <a:graphic>
          <a:graphicData uri="http://schemas.openxmlformats.org/drawingml/2006/table">
            <a:tbl>
              <a:tblPr firstRow="1" bandRow="1">
                <a:tableStyleId>{0E3FDE45-AF77-4B5C-9715-49D594BDF05E}</a:tableStyleId>
              </a:tblPr>
              <a:tblGrid>
                <a:gridCol w="1708147">
                  <a:extLst>
                    <a:ext uri="{9D8B030D-6E8A-4147-A177-3AD203B41FA5}">
                      <a16:colId xmlns:a16="http://schemas.microsoft.com/office/drawing/2014/main" val="4290274967"/>
                    </a:ext>
                  </a:extLst>
                </a:gridCol>
                <a:gridCol w="3862559">
                  <a:extLst>
                    <a:ext uri="{9D8B030D-6E8A-4147-A177-3AD203B41FA5}">
                      <a16:colId xmlns:a16="http://schemas.microsoft.com/office/drawing/2014/main" val="3499632806"/>
                    </a:ext>
                  </a:extLst>
                </a:gridCol>
              </a:tblGrid>
              <a:tr h="1280476">
                <a:tc>
                  <a:txBody>
                    <a:bodyPr/>
                    <a:lstStyle/>
                    <a:p>
                      <a:pPr algn="ctr"/>
                      <a:r>
                        <a:rPr lang="uk-UA" sz="1700" noProof="0"/>
                        <a:t>Кафедра, яка забезпечує викладання</a:t>
                      </a:r>
                    </a:p>
                  </a:txBody>
                  <a:tcPr/>
                </a:tc>
                <a:tc>
                  <a:txBody>
                    <a:bodyPr/>
                    <a:lstStyle/>
                    <a:p>
                      <a:r>
                        <a:rPr lang="ru-RU" sz="1700" noProof="0" dirty="0"/>
                        <a:t>Кафедра </a:t>
                      </a:r>
                      <a:r>
                        <a:rPr lang="ru-RU" sz="1700" noProof="0" dirty="0" err="1"/>
                        <a:t>міжнародних</a:t>
                      </a:r>
                      <a:r>
                        <a:rPr lang="ru-RU" sz="1700" noProof="0" dirty="0"/>
                        <a:t> </a:t>
                      </a:r>
                      <a:r>
                        <a:rPr lang="ru-RU" sz="1700" noProof="0" dirty="0" err="1"/>
                        <a:t>відносин</a:t>
                      </a:r>
                      <a:r>
                        <a:rPr lang="ru-RU" sz="1700" noProof="0" dirty="0"/>
                        <a:t> та </a:t>
                      </a:r>
                      <a:r>
                        <a:rPr lang="ru-RU" sz="1700" noProof="0" dirty="0" err="1"/>
                        <a:t>зовнішньої</a:t>
                      </a:r>
                      <a:r>
                        <a:rPr lang="ru-RU" sz="1700" noProof="0" dirty="0"/>
                        <a:t> </a:t>
                      </a:r>
                      <a:r>
                        <a:rPr lang="ru-RU" sz="1700" noProof="0" dirty="0" err="1"/>
                        <a:t>політики</a:t>
                      </a:r>
                      <a:endParaRPr lang="uk-UA" sz="1700" noProof="0" dirty="0"/>
                    </a:p>
                  </a:txBody>
                  <a:tcPr/>
                </a:tc>
                <a:extLst>
                  <a:ext uri="{0D108BD9-81ED-4DB2-BD59-A6C34878D82A}">
                    <a16:rowId xmlns:a16="http://schemas.microsoft.com/office/drawing/2014/main" val="1001281624"/>
                  </a:ext>
                </a:extLst>
              </a:tr>
              <a:tr h="1928799">
                <a:tc>
                  <a:txBody>
                    <a:bodyPr/>
                    <a:lstStyle/>
                    <a:p>
                      <a:pPr algn="ctr"/>
                      <a:r>
                        <a:rPr lang="uk-UA" noProof="0" dirty="0"/>
                        <a:t>Мета дисципліни</a:t>
                      </a:r>
                    </a:p>
                  </a:txBody>
                  <a:tcPr/>
                </a:tc>
                <a:tc>
                  <a:txBody>
                    <a:bodyPr/>
                    <a:lstStyle/>
                    <a:p>
                      <a:pPr algn="just"/>
                      <a:r>
                        <a:rPr lang="ru-RU" sz="1400" noProof="0" dirty="0" err="1"/>
                        <a:t>показати</a:t>
                      </a:r>
                      <a:r>
                        <a:rPr lang="ru-RU" sz="1400" noProof="0" dirty="0"/>
                        <a:t> студентам структуру та </a:t>
                      </a:r>
                      <a:r>
                        <a:rPr lang="ru-RU" sz="1400" noProof="0" dirty="0" err="1"/>
                        <a:t>динаміку</a:t>
                      </a:r>
                      <a:r>
                        <a:rPr lang="ru-RU" sz="1400" noProof="0" dirty="0"/>
                        <a:t> </a:t>
                      </a:r>
                      <a:r>
                        <a:rPr lang="ru-RU" sz="1400" noProof="0" dirty="0" err="1"/>
                        <a:t>розширення</a:t>
                      </a:r>
                      <a:r>
                        <a:rPr lang="ru-RU" sz="1400" noProof="0" dirty="0"/>
                        <a:t> ЄС як </a:t>
                      </a:r>
                      <a:r>
                        <a:rPr lang="ru-RU" sz="1400" noProof="0" dirty="0" err="1"/>
                        <a:t>окремого</a:t>
                      </a:r>
                      <a:r>
                        <a:rPr lang="ru-RU" sz="1400" noProof="0" dirty="0"/>
                        <a:t> </a:t>
                      </a:r>
                      <a:r>
                        <a:rPr lang="ru-RU" sz="1400" noProof="0" dirty="0" err="1"/>
                        <a:t>політичного</a:t>
                      </a:r>
                      <a:r>
                        <a:rPr lang="ru-RU" sz="1400" noProof="0" dirty="0"/>
                        <a:t> </a:t>
                      </a:r>
                      <a:r>
                        <a:rPr lang="ru-RU" sz="1400" noProof="0" dirty="0" err="1"/>
                        <a:t>процесу</a:t>
                      </a:r>
                      <a:r>
                        <a:rPr lang="ru-RU" sz="1400" noProof="0" dirty="0"/>
                        <a:t>, </a:t>
                      </a:r>
                      <a:r>
                        <a:rPr lang="ru-RU" sz="1400" noProof="0" dirty="0" err="1"/>
                        <a:t>розкрити</a:t>
                      </a:r>
                      <a:r>
                        <a:rPr lang="ru-RU" sz="1400" noProof="0" dirty="0"/>
                        <a:t> </a:t>
                      </a:r>
                      <a:r>
                        <a:rPr lang="ru-RU" sz="1400" noProof="0" dirty="0" err="1"/>
                        <a:t>сутність</a:t>
                      </a:r>
                      <a:r>
                        <a:rPr lang="ru-RU" sz="1400" noProof="0" dirty="0"/>
                        <a:t>, </a:t>
                      </a:r>
                      <a:r>
                        <a:rPr lang="ru-RU" sz="1400" noProof="0" dirty="0" err="1"/>
                        <a:t>завдання</a:t>
                      </a:r>
                      <a:r>
                        <a:rPr lang="ru-RU" sz="1400" noProof="0" dirty="0"/>
                        <a:t> та </a:t>
                      </a:r>
                      <a:r>
                        <a:rPr lang="ru-RU" sz="1400" noProof="0" dirty="0" err="1"/>
                        <a:t>проблеми</a:t>
                      </a:r>
                      <a:r>
                        <a:rPr lang="ru-RU" sz="1400" noProof="0" dirty="0"/>
                        <a:t> </a:t>
                      </a:r>
                      <a:r>
                        <a:rPr lang="ru-RU" sz="1400" noProof="0" dirty="0" err="1"/>
                        <a:t>політики</a:t>
                      </a:r>
                      <a:r>
                        <a:rPr lang="ru-RU" sz="1400" noProof="0" dirty="0"/>
                        <a:t> </a:t>
                      </a:r>
                      <a:r>
                        <a:rPr lang="ru-RU" sz="1400" noProof="0" dirty="0" err="1"/>
                        <a:t>євроінтеграції</a:t>
                      </a:r>
                      <a:r>
                        <a:rPr lang="ru-RU" sz="1400" noProof="0" dirty="0"/>
                        <a:t>  </a:t>
                      </a:r>
                      <a:r>
                        <a:rPr lang="ru-RU" sz="1400" noProof="0" dirty="0" err="1"/>
                        <a:t>України</a:t>
                      </a:r>
                      <a:r>
                        <a:rPr lang="ru-RU" sz="1400" noProof="0" dirty="0"/>
                        <a:t>.</a:t>
                      </a:r>
                      <a:endParaRPr lang="uk-UA" sz="14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254413617"/>
              </p:ext>
            </p:extLst>
          </p:nvPr>
        </p:nvGraphicFramePr>
        <p:xfrm>
          <a:off x="5797686" y="1720311"/>
          <a:ext cx="6167335" cy="3209275"/>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209275">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marL="285750" indent="-285750" algn="just">
                        <a:buFontTx/>
                        <a:buChar char="-"/>
                      </a:pPr>
                      <a:r>
                        <a:rPr lang="uk-UA" sz="1300" b="0" noProof="0" dirty="0"/>
                        <a:t>зміст та генезу процесу розширення Європейського Союзу;</a:t>
                      </a:r>
                      <a:endParaRPr lang="ru-UA" sz="1300" b="0" noProof="0" dirty="0"/>
                    </a:p>
                    <a:p>
                      <a:pPr marL="285750" indent="-285750" algn="just">
                        <a:buFontTx/>
                        <a:buChar char="-"/>
                      </a:pPr>
                      <a:r>
                        <a:rPr lang="uk-UA" sz="1300" b="0" noProof="0" dirty="0"/>
                        <a:t>місцем України в процесі розширення та перспективами вступу нашої держави до об’єднання;</a:t>
                      </a:r>
                      <a:endParaRPr lang="ru-UA" sz="1300" b="0" noProof="0" dirty="0"/>
                    </a:p>
                    <a:p>
                      <a:pPr marL="285750" indent="-285750" algn="just">
                        <a:buFontTx/>
                        <a:buChar char="-"/>
                      </a:pPr>
                      <a:r>
                        <a:rPr lang="uk-UA" sz="1300" b="0" noProof="0" dirty="0"/>
                        <a:t>переговорний процес Євроінтеграції та процес адаптації до вимог ЄС;</a:t>
                      </a:r>
                      <a:endParaRPr lang="ru-UA" sz="1300" b="0" noProof="0" dirty="0"/>
                    </a:p>
                    <a:p>
                      <a:pPr marL="285750" indent="-285750" algn="just">
                        <a:buFontTx/>
                        <a:buChar char="-"/>
                      </a:pPr>
                      <a:endParaRPr lang="uk-UA" sz="1300" b="0" noProof="0" dirty="0"/>
                    </a:p>
                    <a:p>
                      <a:pPr algn="just"/>
                      <a:r>
                        <a:rPr lang="uk-UA" sz="1300" b="0" noProof="0" dirty="0"/>
                        <a:t>Вміти:</a:t>
                      </a:r>
                    </a:p>
                    <a:p>
                      <a:pPr algn="just"/>
                      <a:r>
                        <a:rPr lang="uk-UA" sz="1300" b="0" noProof="0" dirty="0"/>
                        <a:t>-</a:t>
                      </a:r>
                      <a:r>
                        <a:rPr lang="ru-UA" sz="1300" b="0" noProof="0" dirty="0"/>
                        <a:t>   </a:t>
                      </a:r>
                      <a:r>
                        <a:rPr lang="uk-UA" sz="1300" b="0" noProof="0" dirty="0"/>
                        <a:t>здійснювати прикладний аналізу політичних та секторальних аспектів відносин України із Євросоюзом.</a:t>
                      </a:r>
                    </a:p>
                    <a:p>
                      <a:pPr algn="just"/>
                      <a:endParaRPr lang="uk-UA" sz="1300" b="0" noProof="0" dirty="0"/>
                    </a:p>
                  </a:txBody>
                  <a:tcPr/>
                </a:tc>
                <a:extLst>
                  <a:ext uri="{0D108BD9-81ED-4DB2-BD59-A6C34878D82A}">
                    <a16:rowId xmlns:a16="http://schemas.microsoft.com/office/drawing/2014/main" val="57017910"/>
                  </a:ext>
                </a:extLst>
              </a:tr>
            </a:tbl>
          </a:graphicData>
        </a:graphic>
      </p:graphicFrame>
    </p:spTree>
    <p:extLst>
      <p:ext uri="{BB962C8B-B14F-4D97-AF65-F5344CB8AC3E}">
        <p14:creationId xmlns:p14="http://schemas.microsoft.com/office/powerpoint/2010/main" val="369291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Ядерна </a:t>
            </a:r>
            <a:r>
              <a:rPr lang="ru-RU" sz="2800" dirty="0" err="1"/>
              <a:t>зброя</a:t>
            </a:r>
            <a:r>
              <a:rPr lang="ru-RU" sz="2800" dirty="0"/>
              <a:t> у </a:t>
            </a:r>
            <a:r>
              <a:rPr lang="ru-RU" sz="2800" dirty="0" err="1"/>
              <a:t>світовій</a:t>
            </a:r>
            <a:r>
              <a:rPr lang="ru-RU" sz="2800" dirty="0"/>
              <a:t> </a:t>
            </a:r>
            <a:r>
              <a:rPr lang="ru-RU" sz="2800" dirty="0" err="1"/>
              <a:t>політиці</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2048134276"/>
              </p:ext>
            </p:extLst>
          </p:nvPr>
        </p:nvGraphicFramePr>
        <p:xfrm>
          <a:off x="226979" y="1720311"/>
          <a:ext cx="5570706" cy="3209275"/>
        </p:xfrm>
        <a:graphic>
          <a:graphicData uri="http://schemas.openxmlformats.org/drawingml/2006/table">
            <a:tbl>
              <a:tblPr firstRow="1" bandRow="1">
                <a:tableStyleId>{0E3FDE45-AF77-4B5C-9715-49D594BDF05E}</a:tableStyleId>
              </a:tblPr>
              <a:tblGrid>
                <a:gridCol w="1686881">
                  <a:extLst>
                    <a:ext uri="{9D8B030D-6E8A-4147-A177-3AD203B41FA5}">
                      <a16:colId xmlns:a16="http://schemas.microsoft.com/office/drawing/2014/main" val="4290274967"/>
                    </a:ext>
                  </a:extLst>
                </a:gridCol>
                <a:gridCol w="3883825">
                  <a:extLst>
                    <a:ext uri="{9D8B030D-6E8A-4147-A177-3AD203B41FA5}">
                      <a16:colId xmlns:a16="http://schemas.microsoft.com/office/drawing/2014/main" val="3499632806"/>
                    </a:ext>
                  </a:extLst>
                </a:gridCol>
              </a:tblGrid>
              <a:tr h="1280476">
                <a:tc>
                  <a:txBody>
                    <a:bodyPr/>
                    <a:lstStyle/>
                    <a:p>
                      <a:pPr algn="ctr"/>
                      <a:r>
                        <a:rPr lang="uk-UA" sz="1700" noProof="0"/>
                        <a:t>Кафедра, яка забезпечує викладання</a:t>
                      </a:r>
                    </a:p>
                  </a:txBody>
                  <a:tcPr/>
                </a:tc>
                <a:tc>
                  <a:txBody>
                    <a:bodyPr/>
                    <a:lstStyle/>
                    <a:p>
                      <a:r>
                        <a:rPr lang="ru-RU" sz="1700" noProof="0" dirty="0"/>
                        <a:t>Кафедра </a:t>
                      </a:r>
                      <a:r>
                        <a:rPr lang="ru-RU" sz="1700" noProof="0" dirty="0" err="1"/>
                        <a:t>міжнародних</a:t>
                      </a:r>
                      <a:r>
                        <a:rPr lang="ru-RU" sz="1700" noProof="0" dirty="0"/>
                        <a:t> </a:t>
                      </a:r>
                      <a:r>
                        <a:rPr lang="ru-RU" sz="1700" noProof="0" dirty="0" err="1"/>
                        <a:t>відносин</a:t>
                      </a:r>
                      <a:r>
                        <a:rPr lang="ru-RU" sz="1700" noProof="0" dirty="0"/>
                        <a:t> та </a:t>
                      </a:r>
                      <a:r>
                        <a:rPr lang="ru-RU" sz="1700" noProof="0" dirty="0" err="1"/>
                        <a:t>зовнішньої</a:t>
                      </a:r>
                      <a:r>
                        <a:rPr lang="ru-RU" sz="1700" noProof="0" dirty="0"/>
                        <a:t> </a:t>
                      </a:r>
                      <a:r>
                        <a:rPr lang="ru-RU" sz="1700" noProof="0" dirty="0" err="1"/>
                        <a:t>політики</a:t>
                      </a:r>
                      <a:endParaRPr lang="uk-UA" sz="1700" noProof="0" dirty="0"/>
                    </a:p>
                  </a:txBody>
                  <a:tcPr/>
                </a:tc>
                <a:extLst>
                  <a:ext uri="{0D108BD9-81ED-4DB2-BD59-A6C34878D82A}">
                    <a16:rowId xmlns:a16="http://schemas.microsoft.com/office/drawing/2014/main" val="1001281624"/>
                  </a:ext>
                </a:extLst>
              </a:tr>
              <a:tr h="1928799">
                <a:tc>
                  <a:txBody>
                    <a:bodyPr/>
                    <a:lstStyle/>
                    <a:p>
                      <a:pPr algn="ctr"/>
                      <a:r>
                        <a:rPr lang="uk-UA" noProof="0" dirty="0"/>
                        <a:t>Мета дисципліни</a:t>
                      </a:r>
                    </a:p>
                  </a:txBody>
                  <a:tcPr/>
                </a:tc>
                <a:tc>
                  <a:txBody>
                    <a:bodyPr/>
                    <a:lstStyle/>
                    <a:p>
                      <a:pPr algn="just"/>
                      <a:r>
                        <a:rPr lang="ru-RU" sz="1400" noProof="0" dirty="0" err="1"/>
                        <a:t>надати</a:t>
                      </a:r>
                      <a:r>
                        <a:rPr lang="ru-RU" sz="1400" noProof="0" dirty="0"/>
                        <a:t> студентам </a:t>
                      </a:r>
                      <a:r>
                        <a:rPr lang="ru-RU" sz="1400" noProof="0" dirty="0" err="1"/>
                        <a:t>теоретичні</a:t>
                      </a:r>
                      <a:r>
                        <a:rPr lang="ru-RU" sz="1400" noProof="0" dirty="0"/>
                        <a:t> </a:t>
                      </a:r>
                      <a:r>
                        <a:rPr lang="ru-RU" sz="1400" noProof="0" dirty="0" err="1"/>
                        <a:t>знання</a:t>
                      </a:r>
                      <a:r>
                        <a:rPr lang="ru-RU" sz="1400" noProof="0" dirty="0"/>
                        <a:t> та </a:t>
                      </a:r>
                      <a:r>
                        <a:rPr lang="ru-RU" sz="1400" noProof="0" dirty="0" err="1"/>
                        <a:t>методологічні</a:t>
                      </a:r>
                      <a:r>
                        <a:rPr lang="ru-RU" sz="1400" noProof="0" dirty="0"/>
                        <a:t> </a:t>
                      </a:r>
                      <a:r>
                        <a:rPr lang="ru-RU" sz="1400" noProof="0" dirty="0" err="1"/>
                        <a:t>навички</a:t>
                      </a:r>
                      <a:r>
                        <a:rPr lang="ru-RU" sz="1400" noProof="0" dirty="0"/>
                        <a:t> </a:t>
                      </a:r>
                      <a:r>
                        <a:rPr lang="ru-RU" sz="1400" noProof="0" dirty="0" err="1"/>
                        <a:t>вивчення</a:t>
                      </a:r>
                      <a:r>
                        <a:rPr lang="ru-RU" sz="1400" noProof="0" dirty="0"/>
                        <a:t> фактору </a:t>
                      </a:r>
                      <a:r>
                        <a:rPr lang="ru-RU" sz="1400" noProof="0" dirty="0" err="1"/>
                        <a:t>ядерної</a:t>
                      </a:r>
                      <a:r>
                        <a:rPr lang="ru-RU" sz="1400" noProof="0" dirty="0"/>
                        <a:t> </a:t>
                      </a:r>
                      <a:r>
                        <a:rPr lang="ru-RU" sz="1400" noProof="0" dirty="0" err="1"/>
                        <a:t>зброї</a:t>
                      </a:r>
                      <a:r>
                        <a:rPr lang="ru-RU" sz="1400" noProof="0" dirty="0"/>
                        <a:t> та </a:t>
                      </a:r>
                      <a:r>
                        <a:rPr lang="ru-RU" sz="1400" noProof="0" dirty="0" err="1"/>
                        <a:t>міжнародного</a:t>
                      </a:r>
                      <a:r>
                        <a:rPr lang="ru-RU" sz="1400" noProof="0" dirty="0"/>
                        <a:t> режиму </a:t>
                      </a:r>
                      <a:r>
                        <a:rPr lang="ru-RU" sz="1400" noProof="0" dirty="0" err="1"/>
                        <a:t>нерозповсюдження</a:t>
                      </a:r>
                      <a:r>
                        <a:rPr lang="ru-RU" sz="1400" noProof="0" dirty="0"/>
                        <a:t> у </a:t>
                      </a:r>
                      <a:r>
                        <a:rPr lang="ru-RU" sz="1400" noProof="0" dirty="0" err="1"/>
                        <a:t>контексті</a:t>
                      </a:r>
                      <a:r>
                        <a:rPr lang="ru-RU" sz="1400" noProof="0" dirty="0"/>
                        <a:t> широкого кола </a:t>
                      </a:r>
                      <a:r>
                        <a:rPr lang="ru-RU" sz="1400" noProof="0" dirty="0" err="1"/>
                        <a:t>міжнародних</a:t>
                      </a:r>
                      <a:r>
                        <a:rPr lang="ru-RU" sz="1400" noProof="0" dirty="0"/>
                        <a:t> проблем та </a:t>
                      </a:r>
                      <a:r>
                        <a:rPr lang="ru-RU" sz="1400" noProof="0" dirty="0" err="1"/>
                        <a:t>процесів</a:t>
                      </a:r>
                      <a:r>
                        <a:rPr lang="ru-RU" sz="1400" noProof="0" dirty="0"/>
                        <a:t>.</a:t>
                      </a:r>
                      <a:endParaRPr lang="uk-UA" sz="14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2733604154"/>
              </p:ext>
            </p:extLst>
          </p:nvPr>
        </p:nvGraphicFramePr>
        <p:xfrm>
          <a:off x="5797686" y="1720311"/>
          <a:ext cx="6167335" cy="3209275"/>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209275">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marL="285750" indent="-285750" algn="just">
                        <a:buFontTx/>
                        <a:buChar char="-"/>
                      </a:pPr>
                      <a:r>
                        <a:rPr lang="uk-UA" sz="1300" b="0" noProof="0" dirty="0"/>
                        <a:t>міжнародно-політичні та безпекові причини появи ядерної зброї;</a:t>
                      </a:r>
                      <a:endParaRPr lang="ru-UA" sz="1300" b="0" noProof="0" dirty="0"/>
                    </a:p>
                    <a:p>
                      <a:pPr marL="285750" indent="-285750" algn="just">
                        <a:buFontTx/>
                        <a:buChar char="-"/>
                      </a:pPr>
                      <a:r>
                        <a:rPr lang="uk-UA" sz="1300" b="0" noProof="0" dirty="0"/>
                        <a:t>особливості становлення ядерних доктрин держав;</a:t>
                      </a:r>
                      <a:endParaRPr lang="ru-UA" sz="1300" b="0" noProof="0" dirty="0"/>
                    </a:p>
                    <a:p>
                      <a:pPr marL="285750" indent="-285750" algn="just">
                        <a:buFontTx/>
                        <a:buChar char="-"/>
                      </a:pPr>
                      <a:r>
                        <a:rPr lang="uk-UA" sz="1300" b="0" noProof="0" dirty="0"/>
                        <a:t>інструменти та режими нерозповсюдження ядерної зброї</a:t>
                      </a:r>
                      <a:endParaRPr lang="ru-UA" sz="1300" b="0" noProof="0" dirty="0"/>
                    </a:p>
                    <a:p>
                      <a:pPr marL="285750" indent="-285750" algn="just">
                        <a:buFontTx/>
                        <a:buChar char="-"/>
                      </a:pPr>
                      <a:r>
                        <a:rPr lang="uk-UA" sz="1300" b="0" noProof="0" dirty="0"/>
                        <a:t>погляди на місце ядерної зброї в арсеналі зовнішньополітичних інструментів окремих держав;</a:t>
                      </a:r>
                      <a:endParaRPr lang="ru-UA" sz="1300" b="0" noProof="0" dirty="0"/>
                    </a:p>
                    <a:p>
                      <a:pPr marL="285750" indent="-285750" algn="just">
                        <a:buFontTx/>
                        <a:buChar char="-"/>
                      </a:pPr>
                      <a:endParaRPr lang="uk-UA" sz="1300" b="0" noProof="0" dirty="0"/>
                    </a:p>
                    <a:p>
                      <a:pPr algn="just"/>
                      <a:r>
                        <a:rPr lang="uk-UA" sz="1300" b="0" noProof="0" dirty="0"/>
                        <a:t>Вміти:</a:t>
                      </a:r>
                    </a:p>
                    <a:p>
                      <a:pPr algn="just"/>
                      <a:r>
                        <a:rPr lang="uk-UA" sz="1300" b="0" noProof="0" dirty="0"/>
                        <a:t>-</a:t>
                      </a:r>
                      <a:r>
                        <a:rPr lang="ru-UA" sz="1300" b="0" noProof="0" dirty="0"/>
                        <a:t>   </a:t>
                      </a:r>
                      <a:r>
                        <a:rPr lang="uk-UA" sz="1300" b="0" noProof="0" dirty="0"/>
                        <a:t>використовувати методи аналізу ядерних доктрин та стратегій;</a:t>
                      </a:r>
                    </a:p>
                    <a:p>
                      <a:pPr algn="just"/>
                      <a:r>
                        <a:rPr lang="ru-UA" sz="1300" b="0" noProof="0" dirty="0"/>
                        <a:t>- </a:t>
                      </a:r>
                      <a:r>
                        <a:rPr lang="uk-UA" sz="1300" b="0" noProof="0" dirty="0"/>
                        <a:t>застосовувати системний аналіз впливу ядерних держав на глобальному та регіональному рівнях.</a:t>
                      </a:r>
                    </a:p>
                    <a:p>
                      <a:pPr algn="just"/>
                      <a:endParaRPr lang="uk-UA" sz="1300" b="0" noProof="0" dirty="0"/>
                    </a:p>
                  </a:txBody>
                  <a:tcPr/>
                </a:tc>
                <a:extLst>
                  <a:ext uri="{0D108BD9-81ED-4DB2-BD59-A6C34878D82A}">
                    <a16:rowId xmlns:a16="http://schemas.microsoft.com/office/drawing/2014/main" val="57017910"/>
                  </a:ext>
                </a:extLst>
              </a:tr>
            </a:tbl>
          </a:graphicData>
        </a:graphic>
      </p:graphicFrame>
    </p:spTree>
    <p:extLst>
      <p:ext uri="{BB962C8B-B14F-4D97-AF65-F5344CB8AC3E}">
        <p14:creationId xmlns:p14="http://schemas.microsoft.com/office/powerpoint/2010/main" val="1166757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fontScale="77500" lnSpcReduction="20000"/>
          </a:bodyPr>
          <a:lstStyle/>
          <a:p>
            <a:pPr algn="ctr"/>
            <a:r>
              <a:rPr lang="uk-UA" sz="2800" dirty="0"/>
              <a:t>Велетні світової політики: зовнішньополітичні стратегії великих держав сьогодення</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61315686"/>
              </p:ext>
            </p:extLst>
          </p:nvPr>
        </p:nvGraphicFramePr>
        <p:xfrm>
          <a:off x="226979" y="1720311"/>
          <a:ext cx="5570706" cy="3209275"/>
        </p:xfrm>
        <a:graphic>
          <a:graphicData uri="http://schemas.openxmlformats.org/drawingml/2006/table">
            <a:tbl>
              <a:tblPr firstRow="1" bandRow="1">
                <a:tableStyleId>{0E3FDE45-AF77-4B5C-9715-49D594BDF05E}</a:tableStyleId>
              </a:tblPr>
              <a:tblGrid>
                <a:gridCol w="1644351">
                  <a:extLst>
                    <a:ext uri="{9D8B030D-6E8A-4147-A177-3AD203B41FA5}">
                      <a16:colId xmlns:a16="http://schemas.microsoft.com/office/drawing/2014/main" val="4290274967"/>
                    </a:ext>
                  </a:extLst>
                </a:gridCol>
                <a:gridCol w="3926355">
                  <a:extLst>
                    <a:ext uri="{9D8B030D-6E8A-4147-A177-3AD203B41FA5}">
                      <a16:colId xmlns:a16="http://schemas.microsoft.com/office/drawing/2014/main" val="3499632806"/>
                    </a:ext>
                  </a:extLst>
                </a:gridCol>
              </a:tblGrid>
              <a:tr h="1280476">
                <a:tc>
                  <a:txBody>
                    <a:bodyPr/>
                    <a:lstStyle/>
                    <a:p>
                      <a:pPr algn="ctr"/>
                      <a:r>
                        <a:rPr lang="uk-UA" sz="1700" noProof="0"/>
                        <a:t>Кафедра, яка забезпечує викладання</a:t>
                      </a:r>
                    </a:p>
                  </a:txBody>
                  <a:tcPr/>
                </a:tc>
                <a:tc>
                  <a:txBody>
                    <a:bodyPr/>
                    <a:lstStyle/>
                    <a:p>
                      <a:r>
                        <a:rPr lang="ru-RU" sz="1700" noProof="0" dirty="0"/>
                        <a:t>Кафедра </a:t>
                      </a:r>
                      <a:r>
                        <a:rPr lang="ru-RU" sz="1700" noProof="0" dirty="0" err="1"/>
                        <a:t>міжнародних</a:t>
                      </a:r>
                      <a:r>
                        <a:rPr lang="ru-RU" sz="1700" noProof="0" dirty="0"/>
                        <a:t> </a:t>
                      </a:r>
                      <a:r>
                        <a:rPr lang="ru-RU" sz="1700" noProof="0" dirty="0" err="1"/>
                        <a:t>відносин</a:t>
                      </a:r>
                      <a:r>
                        <a:rPr lang="ru-RU" sz="1700" noProof="0" dirty="0"/>
                        <a:t> та </a:t>
                      </a:r>
                      <a:r>
                        <a:rPr lang="ru-RU" sz="1700" noProof="0" dirty="0" err="1"/>
                        <a:t>зовнішньої</a:t>
                      </a:r>
                      <a:r>
                        <a:rPr lang="ru-RU" sz="1700" noProof="0" dirty="0"/>
                        <a:t> </a:t>
                      </a:r>
                      <a:r>
                        <a:rPr lang="ru-RU" sz="1700" noProof="0" dirty="0" err="1"/>
                        <a:t>політики</a:t>
                      </a:r>
                      <a:endParaRPr lang="uk-UA" sz="1700" noProof="0" dirty="0"/>
                    </a:p>
                  </a:txBody>
                  <a:tcPr/>
                </a:tc>
                <a:extLst>
                  <a:ext uri="{0D108BD9-81ED-4DB2-BD59-A6C34878D82A}">
                    <a16:rowId xmlns:a16="http://schemas.microsoft.com/office/drawing/2014/main" val="1001281624"/>
                  </a:ext>
                </a:extLst>
              </a:tr>
              <a:tr h="1928799">
                <a:tc>
                  <a:txBody>
                    <a:bodyPr/>
                    <a:lstStyle/>
                    <a:p>
                      <a:pPr algn="ctr"/>
                      <a:r>
                        <a:rPr lang="uk-UA" noProof="0" dirty="0"/>
                        <a:t>Мета дисципліни</a:t>
                      </a:r>
                    </a:p>
                  </a:txBody>
                  <a:tcPr/>
                </a:tc>
                <a:tc>
                  <a:txBody>
                    <a:bodyPr/>
                    <a:lstStyle/>
                    <a:p>
                      <a:pPr algn="just"/>
                      <a:r>
                        <a:rPr lang="uk-UA" sz="1400" noProof="0" dirty="0"/>
                        <a:t>забезпечити розуміння студентами витоків та завдань стратегій зовнішньої політики держав, знання окремих зовнішньополітичних стратегій та їх зв'язок із міжнародним та національним політичним контекстом.</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1071223262"/>
              </p:ext>
            </p:extLst>
          </p:nvPr>
        </p:nvGraphicFramePr>
        <p:xfrm>
          <a:off x="5797686" y="1720311"/>
          <a:ext cx="6167335" cy="3209275"/>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209275">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marL="285750" indent="-285750" algn="just">
                        <a:buFontTx/>
                        <a:buChar char="-"/>
                      </a:pPr>
                      <a:r>
                        <a:rPr lang="uk-UA" sz="1300" b="0" noProof="0" dirty="0"/>
                        <a:t>теоретичні та практичні аспекти міжнародної ієрархії та стратегічного планування держав у зовнішньополітичній сфері;</a:t>
                      </a:r>
                      <a:endParaRPr lang="ru-UA" sz="1300" b="0" noProof="0" dirty="0"/>
                    </a:p>
                    <a:p>
                      <a:pPr marL="285750" indent="-285750" algn="just">
                        <a:buFontTx/>
                        <a:buChar char="-"/>
                      </a:pPr>
                      <a:r>
                        <a:rPr lang="uk-UA" sz="1300" b="0" noProof="0" dirty="0"/>
                        <a:t>зміст та еволюцію зовнішньополітичних стратегій великих держав сучасності;</a:t>
                      </a:r>
                      <a:endParaRPr lang="ru-UA" sz="1300" b="0" noProof="0" dirty="0"/>
                    </a:p>
                    <a:p>
                      <a:pPr marL="285750" indent="-285750" algn="just">
                        <a:buFontTx/>
                        <a:buChar char="-"/>
                      </a:pPr>
                      <a:endParaRPr lang="uk-UA" sz="1300" b="0" noProof="0" dirty="0"/>
                    </a:p>
                    <a:p>
                      <a:pPr algn="just"/>
                      <a:r>
                        <a:rPr lang="uk-UA" sz="1300" b="0" noProof="0" dirty="0"/>
                        <a:t>Вміти:</a:t>
                      </a:r>
                    </a:p>
                    <a:p>
                      <a:pPr algn="just"/>
                      <a:r>
                        <a:rPr lang="uk-UA" sz="1300" b="0" noProof="0" dirty="0"/>
                        <a:t>-</a:t>
                      </a:r>
                      <a:r>
                        <a:rPr lang="ru-UA" sz="1300" b="0" noProof="0" dirty="0"/>
                        <a:t>  </a:t>
                      </a:r>
                      <a:r>
                        <a:rPr lang="uk-UA" sz="1300" b="0" noProof="0" dirty="0"/>
                        <a:t>проводити прикладний аналіз документів стратегічного рівня у сфері зовнішньої політики;</a:t>
                      </a:r>
                    </a:p>
                    <a:p>
                      <a:pPr algn="just"/>
                      <a:r>
                        <a:rPr lang="uk-UA" sz="1300" b="0" noProof="0" dirty="0"/>
                        <a:t>-</a:t>
                      </a:r>
                      <a:r>
                        <a:rPr lang="ru-UA" sz="1300" b="0" noProof="0" dirty="0"/>
                        <a:t>  </a:t>
                      </a:r>
                      <a:r>
                        <a:rPr lang="uk-UA" sz="1300" b="0" noProof="0" dirty="0"/>
                        <a:t>розробляти окремі елементи стратегій в сфері зовнішньої політики та національної безпеки.</a:t>
                      </a:r>
                    </a:p>
                    <a:p>
                      <a:pPr algn="just"/>
                      <a:endParaRPr lang="uk-UA" sz="1300" b="0" noProof="0" dirty="0"/>
                    </a:p>
                  </a:txBody>
                  <a:tcPr/>
                </a:tc>
                <a:extLst>
                  <a:ext uri="{0D108BD9-81ED-4DB2-BD59-A6C34878D82A}">
                    <a16:rowId xmlns:a16="http://schemas.microsoft.com/office/drawing/2014/main" val="57017910"/>
                  </a:ext>
                </a:extLst>
              </a:tr>
            </a:tbl>
          </a:graphicData>
        </a:graphic>
      </p:graphicFrame>
    </p:spTree>
    <p:extLst>
      <p:ext uri="{BB962C8B-B14F-4D97-AF65-F5344CB8AC3E}">
        <p14:creationId xmlns:p14="http://schemas.microsoft.com/office/powerpoint/2010/main" val="4236459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fontScale="77500" lnSpcReduction="20000"/>
          </a:bodyPr>
          <a:lstStyle/>
          <a:p>
            <a:pPr algn="ctr"/>
            <a:r>
              <a:rPr lang="ru-RU" sz="2800" dirty="0"/>
              <a:t>Ідентичності у </a:t>
            </a:r>
            <a:r>
              <a:rPr lang="ru-RU" sz="2800" dirty="0" err="1"/>
              <a:t>світовій</a:t>
            </a:r>
            <a:r>
              <a:rPr lang="ru-RU" sz="2800" dirty="0"/>
              <a:t> </a:t>
            </a:r>
            <a:r>
              <a:rPr lang="ru-RU" sz="2800" dirty="0" err="1"/>
              <a:t>політиці</a:t>
            </a:r>
            <a:r>
              <a:rPr lang="ru-RU" sz="2800" dirty="0"/>
              <a:t>: </a:t>
            </a:r>
            <a:r>
              <a:rPr lang="ru-RU" sz="2800" dirty="0" err="1"/>
              <a:t>релігійний</a:t>
            </a:r>
            <a:r>
              <a:rPr lang="ru-RU" sz="2800" dirty="0"/>
              <a:t>, </a:t>
            </a:r>
            <a:r>
              <a:rPr lang="ru-RU" sz="2800" dirty="0" err="1"/>
              <a:t>цивілізаційний</a:t>
            </a:r>
            <a:r>
              <a:rPr lang="ru-RU" sz="2800" dirty="0"/>
              <a:t>, </a:t>
            </a:r>
            <a:r>
              <a:rPr lang="ru-RU" sz="2800" dirty="0" err="1"/>
              <a:t>культурний</a:t>
            </a:r>
            <a:r>
              <a:rPr lang="ru-RU" sz="2800" dirty="0"/>
              <a:t> </a:t>
            </a:r>
            <a:r>
              <a:rPr lang="ru-RU" sz="2800" dirty="0" err="1"/>
              <a:t>чинники</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153542451"/>
              </p:ext>
            </p:extLst>
          </p:nvPr>
        </p:nvGraphicFramePr>
        <p:xfrm>
          <a:off x="226979" y="1720311"/>
          <a:ext cx="5570706" cy="3209275"/>
        </p:xfrm>
        <a:graphic>
          <a:graphicData uri="http://schemas.openxmlformats.org/drawingml/2006/table">
            <a:tbl>
              <a:tblPr firstRow="1" bandRow="1">
                <a:tableStyleId>{0E3FDE45-AF77-4B5C-9715-49D594BDF05E}</a:tableStyleId>
              </a:tblPr>
              <a:tblGrid>
                <a:gridCol w="1835737">
                  <a:extLst>
                    <a:ext uri="{9D8B030D-6E8A-4147-A177-3AD203B41FA5}">
                      <a16:colId xmlns:a16="http://schemas.microsoft.com/office/drawing/2014/main" val="4290274967"/>
                    </a:ext>
                  </a:extLst>
                </a:gridCol>
                <a:gridCol w="3734969">
                  <a:extLst>
                    <a:ext uri="{9D8B030D-6E8A-4147-A177-3AD203B41FA5}">
                      <a16:colId xmlns:a16="http://schemas.microsoft.com/office/drawing/2014/main" val="3499632806"/>
                    </a:ext>
                  </a:extLst>
                </a:gridCol>
              </a:tblGrid>
              <a:tr h="1280476">
                <a:tc>
                  <a:txBody>
                    <a:bodyPr/>
                    <a:lstStyle/>
                    <a:p>
                      <a:pPr algn="ctr"/>
                      <a:r>
                        <a:rPr lang="uk-UA" sz="1700" noProof="0"/>
                        <a:t>Кафедра, яка забезпечує викладання</a:t>
                      </a:r>
                    </a:p>
                  </a:txBody>
                  <a:tcPr/>
                </a:tc>
                <a:tc>
                  <a:txBody>
                    <a:bodyPr/>
                    <a:lstStyle/>
                    <a:p>
                      <a:r>
                        <a:rPr lang="ru-RU" sz="1700" noProof="0" dirty="0"/>
                        <a:t>Кафедра </a:t>
                      </a:r>
                      <a:r>
                        <a:rPr lang="ru-RU" sz="1700" noProof="0" dirty="0" err="1"/>
                        <a:t>міжнародних</a:t>
                      </a:r>
                      <a:r>
                        <a:rPr lang="ru-RU" sz="1700" noProof="0" dirty="0"/>
                        <a:t> </a:t>
                      </a:r>
                      <a:r>
                        <a:rPr lang="ru-RU" sz="1700" noProof="0" dirty="0" err="1"/>
                        <a:t>відносин</a:t>
                      </a:r>
                      <a:r>
                        <a:rPr lang="ru-RU" sz="1700" noProof="0" dirty="0"/>
                        <a:t> та </a:t>
                      </a:r>
                      <a:r>
                        <a:rPr lang="ru-RU" sz="1700" noProof="0" dirty="0" err="1"/>
                        <a:t>зовнішньої</a:t>
                      </a:r>
                      <a:r>
                        <a:rPr lang="ru-RU" sz="1700" noProof="0" dirty="0"/>
                        <a:t> </a:t>
                      </a:r>
                      <a:r>
                        <a:rPr lang="ru-RU" sz="1700" noProof="0" dirty="0" err="1"/>
                        <a:t>політики</a:t>
                      </a:r>
                      <a:endParaRPr lang="uk-UA" sz="1700" noProof="0" dirty="0"/>
                    </a:p>
                  </a:txBody>
                  <a:tcPr/>
                </a:tc>
                <a:extLst>
                  <a:ext uri="{0D108BD9-81ED-4DB2-BD59-A6C34878D82A}">
                    <a16:rowId xmlns:a16="http://schemas.microsoft.com/office/drawing/2014/main" val="1001281624"/>
                  </a:ext>
                </a:extLst>
              </a:tr>
              <a:tr h="1928799">
                <a:tc>
                  <a:txBody>
                    <a:bodyPr/>
                    <a:lstStyle/>
                    <a:p>
                      <a:pPr algn="ctr"/>
                      <a:r>
                        <a:rPr lang="uk-UA" noProof="0" dirty="0"/>
                        <a:t>Мета дисципліни</a:t>
                      </a:r>
                    </a:p>
                  </a:txBody>
                  <a:tcPr/>
                </a:tc>
                <a:tc>
                  <a:txBody>
                    <a:bodyPr/>
                    <a:lstStyle/>
                    <a:p>
                      <a:pPr algn="just"/>
                      <a:r>
                        <a:rPr lang="ru-RU" sz="1400" noProof="0" dirty="0" err="1"/>
                        <a:t>вивчення</a:t>
                      </a:r>
                      <a:r>
                        <a:rPr lang="ru-RU" sz="1400" noProof="0" dirty="0"/>
                        <a:t> студентами </a:t>
                      </a:r>
                      <a:r>
                        <a:rPr lang="ru-RU" sz="1400" noProof="0" dirty="0" err="1"/>
                        <a:t>різних</a:t>
                      </a:r>
                      <a:r>
                        <a:rPr lang="ru-RU" sz="1400" noProof="0" dirty="0"/>
                        <a:t> </a:t>
                      </a:r>
                      <a:r>
                        <a:rPr lang="ru-RU" sz="1400" noProof="0" dirty="0" err="1"/>
                        <a:t>аспектів</a:t>
                      </a:r>
                      <a:r>
                        <a:rPr lang="ru-RU" sz="1400" noProof="0" dirty="0"/>
                        <a:t> </a:t>
                      </a:r>
                      <a:r>
                        <a:rPr lang="ru-RU" sz="1400" noProof="0" dirty="0" err="1"/>
                        <a:t>політичної</a:t>
                      </a:r>
                      <a:r>
                        <a:rPr lang="ru-RU" sz="1400" noProof="0" dirty="0"/>
                        <a:t> </a:t>
                      </a:r>
                      <a:r>
                        <a:rPr lang="ru-RU" sz="1400" noProof="0" dirty="0" err="1"/>
                        <a:t>ідентичності</a:t>
                      </a:r>
                      <a:r>
                        <a:rPr lang="ru-RU" sz="1400" noProof="0" dirty="0"/>
                        <a:t>, </a:t>
                      </a:r>
                      <a:r>
                        <a:rPr lang="ru-RU" sz="1400" noProof="0" dirty="0" err="1"/>
                        <a:t>що</a:t>
                      </a:r>
                      <a:r>
                        <a:rPr lang="ru-RU" sz="1400" noProof="0" dirty="0"/>
                        <a:t> </a:t>
                      </a:r>
                      <a:r>
                        <a:rPr lang="ru-RU" sz="1400" noProof="0" dirty="0" err="1"/>
                        <a:t>проявляються</a:t>
                      </a:r>
                      <a:r>
                        <a:rPr lang="ru-RU" sz="1400" noProof="0" dirty="0"/>
                        <a:t> в </a:t>
                      </a:r>
                      <a:r>
                        <a:rPr lang="ru-RU" sz="1400" noProof="0" dirty="0" err="1"/>
                        <a:t>міжнародних</a:t>
                      </a:r>
                      <a:r>
                        <a:rPr lang="ru-RU" sz="1400" noProof="0" dirty="0"/>
                        <a:t> </a:t>
                      </a:r>
                      <a:r>
                        <a:rPr lang="ru-RU" sz="1400" noProof="0" dirty="0" err="1"/>
                        <a:t>процесах</a:t>
                      </a:r>
                      <a:r>
                        <a:rPr lang="ru-RU" sz="1400" noProof="0" dirty="0"/>
                        <a:t>.</a:t>
                      </a:r>
                      <a:endParaRPr lang="uk-UA" sz="14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1134716167"/>
              </p:ext>
            </p:extLst>
          </p:nvPr>
        </p:nvGraphicFramePr>
        <p:xfrm>
          <a:off x="5797686" y="1720311"/>
          <a:ext cx="6167335" cy="3209275"/>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209275">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marL="285750" indent="-285750" algn="just">
                        <a:buFontTx/>
                        <a:buChar char="-"/>
                      </a:pPr>
                      <a:r>
                        <a:rPr lang="uk-UA" sz="1300" b="0" noProof="0" dirty="0"/>
                        <a:t>різноманіття  проявів політичної ідентичності в сучасній світовій політиці;</a:t>
                      </a:r>
                      <a:endParaRPr lang="ru-UA" sz="1300" b="0" noProof="0" dirty="0"/>
                    </a:p>
                    <a:p>
                      <a:pPr marL="285750" indent="-285750" algn="just">
                        <a:buFontTx/>
                        <a:buChar char="-"/>
                      </a:pPr>
                      <a:r>
                        <a:rPr lang="uk-UA" sz="1300" b="0" noProof="0" dirty="0"/>
                        <a:t>роль та місце ідентичності у міжнародних політичних процесах;</a:t>
                      </a:r>
                      <a:endParaRPr lang="ru-UA" sz="1300" b="0" noProof="0" dirty="0"/>
                    </a:p>
                    <a:p>
                      <a:pPr marL="285750" indent="-285750" algn="just">
                        <a:buFontTx/>
                        <a:buChar char="-"/>
                      </a:pPr>
                      <a:endParaRPr lang="uk-UA" sz="1300" b="0" noProof="0" dirty="0"/>
                    </a:p>
                    <a:p>
                      <a:pPr algn="just"/>
                      <a:r>
                        <a:rPr lang="uk-UA" sz="1300" b="0" noProof="0" dirty="0"/>
                        <a:t>Вміти:</a:t>
                      </a:r>
                    </a:p>
                    <a:p>
                      <a:pPr algn="just"/>
                      <a:r>
                        <a:rPr lang="uk-UA" sz="1300" b="0" noProof="0" dirty="0"/>
                        <a:t>-</a:t>
                      </a:r>
                      <a:r>
                        <a:rPr lang="ru-UA" sz="1300" b="0" noProof="0" dirty="0"/>
                        <a:t>  </a:t>
                      </a:r>
                      <a:r>
                        <a:rPr lang="uk-UA" sz="1300" b="0" noProof="0" dirty="0"/>
                        <a:t>проводити аналіз політики ідентичності;</a:t>
                      </a:r>
                    </a:p>
                    <a:p>
                      <a:pPr algn="just"/>
                      <a:r>
                        <a:rPr lang="uk-UA" sz="1300" b="0" noProof="0" dirty="0"/>
                        <a:t>-</a:t>
                      </a:r>
                      <a:r>
                        <a:rPr lang="ru-UA" sz="1300" b="0" noProof="0" dirty="0"/>
                        <a:t>  </a:t>
                      </a:r>
                      <a:r>
                        <a:rPr lang="uk-UA" sz="1300" b="0" noProof="0" dirty="0"/>
                        <a:t>застосовувати культурний аналіз, аналіз дискурсу до визначення ролі та місця ідентичності в міжнародних процесах.</a:t>
                      </a:r>
                    </a:p>
                    <a:p>
                      <a:pPr algn="just"/>
                      <a:endParaRPr lang="uk-UA" sz="1300" b="0" noProof="0" dirty="0"/>
                    </a:p>
                  </a:txBody>
                  <a:tcPr/>
                </a:tc>
                <a:extLst>
                  <a:ext uri="{0D108BD9-81ED-4DB2-BD59-A6C34878D82A}">
                    <a16:rowId xmlns:a16="http://schemas.microsoft.com/office/drawing/2014/main" val="57017910"/>
                  </a:ext>
                </a:extLst>
              </a:tr>
            </a:tbl>
          </a:graphicData>
        </a:graphic>
      </p:graphicFrame>
    </p:spTree>
    <p:extLst>
      <p:ext uri="{BB962C8B-B14F-4D97-AF65-F5344CB8AC3E}">
        <p14:creationId xmlns:p14="http://schemas.microsoft.com/office/powerpoint/2010/main" val="911009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ru-RU" sz="2800" dirty="0"/>
              <a:t>Теорія і практика </a:t>
            </a:r>
            <a:r>
              <a:rPr lang="ru-RU" sz="2800" dirty="0" err="1"/>
              <a:t>військових</a:t>
            </a:r>
            <a:r>
              <a:rPr lang="ru-RU" sz="2800" dirty="0"/>
              <a:t> </a:t>
            </a:r>
            <a:r>
              <a:rPr lang="ru-RU" sz="2800" dirty="0" err="1"/>
              <a:t>союзів</a:t>
            </a:r>
            <a:r>
              <a:rPr lang="ru-RU" sz="2800" dirty="0"/>
              <a:t> в </a:t>
            </a:r>
            <a:r>
              <a:rPr lang="ru-RU" sz="2800" dirty="0" err="1"/>
              <a:t>сучасному</a:t>
            </a:r>
            <a:r>
              <a:rPr lang="ru-RU" sz="2800" dirty="0"/>
              <a:t> </a:t>
            </a:r>
            <a:r>
              <a:rPr lang="ru-RU" sz="2800" dirty="0" err="1"/>
              <a:t>світі</a:t>
            </a:r>
            <a:endParaRPr lang="uk-UA" sz="2800" dirty="0"/>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821440647"/>
              </p:ext>
            </p:extLst>
          </p:nvPr>
        </p:nvGraphicFramePr>
        <p:xfrm>
          <a:off x="226979" y="1720311"/>
          <a:ext cx="5570706" cy="3209275"/>
        </p:xfrm>
        <a:graphic>
          <a:graphicData uri="http://schemas.openxmlformats.org/drawingml/2006/table">
            <a:tbl>
              <a:tblPr firstRow="1" bandRow="1">
                <a:tableStyleId>{0E3FDE45-AF77-4B5C-9715-49D594BDF05E}</a:tableStyleId>
              </a:tblPr>
              <a:tblGrid>
                <a:gridCol w="1708147">
                  <a:extLst>
                    <a:ext uri="{9D8B030D-6E8A-4147-A177-3AD203B41FA5}">
                      <a16:colId xmlns:a16="http://schemas.microsoft.com/office/drawing/2014/main" val="4290274967"/>
                    </a:ext>
                  </a:extLst>
                </a:gridCol>
                <a:gridCol w="3862559">
                  <a:extLst>
                    <a:ext uri="{9D8B030D-6E8A-4147-A177-3AD203B41FA5}">
                      <a16:colId xmlns:a16="http://schemas.microsoft.com/office/drawing/2014/main" val="3499632806"/>
                    </a:ext>
                  </a:extLst>
                </a:gridCol>
              </a:tblGrid>
              <a:tr h="1280476">
                <a:tc>
                  <a:txBody>
                    <a:bodyPr/>
                    <a:lstStyle/>
                    <a:p>
                      <a:pPr algn="ctr"/>
                      <a:r>
                        <a:rPr lang="uk-UA" sz="1700" noProof="0"/>
                        <a:t>Кафедра, яка забезпечує викладання</a:t>
                      </a:r>
                    </a:p>
                  </a:txBody>
                  <a:tcPr/>
                </a:tc>
                <a:tc>
                  <a:txBody>
                    <a:bodyPr/>
                    <a:lstStyle/>
                    <a:p>
                      <a:r>
                        <a:rPr lang="ru-RU" sz="1700" noProof="0" dirty="0"/>
                        <a:t>Кафедра </a:t>
                      </a:r>
                      <a:r>
                        <a:rPr lang="ru-RU" sz="1700" noProof="0" dirty="0" err="1"/>
                        <a:t>міжнародних</a:t>
                      </a:r>
                      <a:r>
                        <a:rPr lang="ru-RU" sz="1700" noProof="0" dirty="0"/>
                        <a:t> </a:t>
                      </a:r>
                      <a:r>
                        <a:rPr lang="ru-RU" sz="1700" noProof="0" dirty="0" err="1"/>
                        <a:t>відносин</a:t>
                      </a:r>
                      <a:r>
                        <a:rPr lang="ru-RU" sz="1700" noProof="0" dirty="0"/>
                        <a:t> та </a:t>
                      </a:r>
                      <a:r>
                        <a:rPr lang="ru-RU" sz="1700" noProof="0" dirty="0" err="1"/>
                        <a:t>зовнішньої</a:t>
                      </a:r>
                      <a:r>
                        <a:rPr lang="ru-RU" sz="1700" noProof="0" dirty="0"/>
                        <a:t> </a:t>
                      </a:r>
                      <a:r>
                        <a:rPr lang="ru-RU" sz="1700" noProof="0" dirty="0" err="1"/>
                        <a:t>політики</a:t>
                      </a:r>
                      <a:endParaRPr lang="uk-UA" sz="1700" noProof="0" dirty="0"/>
                    </a:p>
                  </a:txBody>
                  <a:tcPr/>
                </a:tc>
                <a:extLst>
                  <a:ext uri="{0D108BD9-81ED-4DB2-BD59-A6C34878D82A}">
                    <a16:rowId xmlns:a16="http://schemas.microsoft.com/office/drawing/2014/main" val="1001281624"/>
                  </a:ext>
                </a:extLst>
              </a:tr>
              <a:tr h="1928799">
                <a:tc>
                  <a:txBody>
                    <a:bodyPr/>
                    <a:lstStyle/>
                    <a:p>
                      <a:pPr algn="ctr"/>
                      <a:r>
                        <a:rPr lang="uk-UA" noProof="0" dirty="0"/>
                        <a:t>Мета дисципліни</a:t>
                      </a:r>
                    </a:p>
                  </a:txBody>
                  <a:tcPr/>
                </a:tc>
                <a:tc>
                  <a:txBody>
                    <a:bodyPr/>
                    <a:lstStyle/>
                    <a:p>
                      <a:pPr algn="just"/>
                      <a:r>
                        <a:rPr lang="uk-UA" sz="1400" noProof="0" dirty="0"/>
                        <a:t>надати студентам чіткого розуміння природи військових союзів, їх відмінностей від інших типів міжнародних відносин та міжнародних організацій, а також практичних знань щодо ключових військових союзів сучасності.</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3366691911"/>
              </p:ext>
            </p:extLst>
          </p:nvPr>
        </p:nvGraphicFramePr>
        <p:xfrm>
          <a:off x="5797686" y="1720311"/>
          <a:ext cx="6167335" cy="3209275"/>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209275">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marL="285750" indent="-285750" algn="just">
                        <a:buFontTx/>
                        <a:buChar char="-"/>
                      </a:pPr>
                      <a:r>
                        <a:rPr lang="uk-UA" sz="1300" b="0" noProof="0" dirty="0"/>
                        <a:t>теорію військових союзів;</a:t>
                      </a:r>
                      <a:endParaRPr lang="ru-UA" sz="1300" b="0" noProof="0" dirty="0"/>
                    </a:p>
                    <a:p>
                      <a:pPr marL="285750" indent="-285750" algn="just">
                        <a:buFontTx/>
                        <a:buChar char="-"/>
                      </a:pPr>
                      <a:r>
                        <a:rPr lang="uk-UA" sz="1300" b="0" noProof="0" dirty="0"/>
                        <a:t>еволюцією теоретичних уявлень про союзи та вплив цих знань на реальні союзи;</a:t>
                      </a:r>
                      <a:endParaRPr lang="ru-UA" sz="1300" b="0" noProof="0" dirty="0"/>
                    </a:p>
                    <a:p>
                      <a:pPr marL="285750" indent="-285750" algn="just">
                        <a:buFontTx/>
                        <a:buChar char="-"/>
                      </a:pPr>
                      <a:r>
                        <a:rPr lang="uk-UA" sz="1300" b="0" noProof="0" dirty="0"/>
                        <a:t>різноманітні аспекти функціювання військових союзів у сучасному світі;</a:t>
                      </a:r>
                      <a:endParaRPr lang="ru-UA" sz="1300" b="0" noProof="0" dirty="0"/>
                    </a:p>
                    <a:p>
                      <a:pPr marL="285750" indent="-285750" algn="just">
                        <a:buFontTx/>
                        <a:buChar char="-"/>
                      </a:pPr>
                      <a:endParaRPr lang="uk-UA" sz="1300" b="0" noProof="0" dirty="0"/>
                    </a:p>
                    <a:p>
                      <a:pPr algn="just"/>
                      <a:r>
                        <a:rPr lang="uk-UA" sz="1300" b="0" noProof="0" dirty="0"/>
                        <a:t>Вміти:</a:t>
                      </a:r>
                    </a:p>
                    <a:p>
                      <a:pPr algn="just"/>
                      <a:r>
                        <a:rPr lang="uk-UA" sz="1300" b="0" noProof="0" dirty="0"/>
                        <a:t>-</a:t>
                      </a:r>
                      <a:r>
                        <a:rPr lang="ru-UA" sz="1300" b="0" noProof="0" dirty="0"/>
                        <a:t>  </a:t>
                      </a:r>
                      <a:r>
                        <a:rPr lang="uk-UA" sz="1300" b="0" noProof="0" dirty="0"/>
                        <a:t>аналізувати політичний процес у реальних військових союзах;</a:t>
                      </a:r>
                    </a:p>
                    <a:p>
                      <a:pPr algn="just"/>
                      <a:r>
                        <a:rPr lang="uk-UA" sz="1300" b="0" noProof="0" dirty="0"/>
                        <a:t>-</a:t>
                      </a:r>
                      <a:r>
                        <a:rPr lang="ru-UA" sz="1300" b="0" noProof="0" dirty="0"/>
                        <a:t> </a:t>
                      </a:r>
                      <a:r>
                        <a:rPr lang="uk-UA" sz="1300" b="0" noProof="0" dirty="0"/>
                        <a:t>проводити прикладний політичний та політ-економічний аналізи військових союзів.</a:t>
                      </a:r>
                    </a:p>
                    <a:p>
                      <a:pPr algn="just"/>
                      <a:endParaRPr lang="uk-UA" sz="1300" b="0" noProof="0" dirty="0"/>
                    </a:p>
                  </a:txBody>
                  <a:tcPr/>
                </a:tc>
                <a:extLst>
                  <a:ext uri="{0D108BD9-81ED-4DB2-BD59-A6C34878D82A}">
                    <a16:rowId xmlns:a16="http://schemas.microsoft.com/office/drawing/2014/main" val="57017910"/>
                  </a:ext>
                </a:extLst>
              </a:tr>
            </a:tbl>
          </a:graphicData>
        </a:graphic>
      </p:graphicFrame>
    </p:spTree>
    <p:extLst>
      <p:ext uri="{BB962C8B-B14F-4D97-AF65-F5344CB8AC3E}">
        <p14:creationId xmlns:p14="http://schemas.microsoft.com/office/powerpoint/2010/main" val="1461731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Геополітика та геостратегія</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291098806"/>
              </p:ext>
            </p:extLst>
          </p:nvPr>
        </p:nvGraphicFramePr>
        <p:xfrm>
          <a:off x="226979" y="1720311"/>
          <a:ext cx="5570706" cy="3209275"/>
        </p:xfrm>
        <a:graphic>
          <a:graphicData uri="http://schemas.openxmlformats.org/drawingml/2006/table">
            <a:tbl>
              <a:tblPr firstRow="1" bandRow="1">
                <a:tableStyleId>{0E3FDE45-AF77-4B5C-9715-49D594BDF05E}</a:tableStyleId>
              </a:tblPr>
              <a:tblGrid>
                <a:gridCol w="1750677">
                  <a:extLst>
                    <a:ext uri="{9D8B030D-6E8A-4147-A177-3AD203B41FA5}">
                      <a16:colId xmlns:a16="http://schemas.microsoft.com/office/drawing/2014/main" val="4290274967"/>
                    </a:ext>
                  </a:extLst>
                </a:gridCol>
                <a:gridCol w="3820029">
                  <a:extLst>
                    <a:ext uri="{9D8B030D-6E8A-4147-A177-3AD203B41FA5}">
                      <a16:colId xmlns:a16="http://schemas.microsoft.com/office/drawing/2014/main" val="3499632806"/>
                    </a:ext>
                  </a:extLst>
                </a:gridCol>
              </a:tblGrid>
              <a:tr h="1280476">
                <a:tc>
                  <a:txBody>
                    <a:bodyPr/>
                    <a:lstStyle/>
                    <a:p>
                      <a:pPr algn="ctr"/>
                      <a:r>
                        <a:rPr lang="uk-UA" sz="1700" noProof="0"/>
                        <a:t>Кафедра, яка забезпечує викладання</a:t>
                      </a:r>
                    </a:p>
                  </a:txBody>
                  <a:tcPr/>
                </a:tc>
                <a:tc>
                  <a:txBody>
                    <a:bodyPr/>
                    <a:lstStyle/>
                    <a:p>
                      <a:r>
                        <a:rPr lang="ru-RU" sz="1700" noProof="0" dirty="0"/>
                        <a:t>Кафедра </a:t>
                      </a:r>
                      <a:r>
                        <a:rPr lang="ru-RU" sz="1700" noProof="0" dirty="0" err="1"/>
                        <a:t>міжнародних</a:t>
                      </a:r>
                      <a:r>
                        <a:rPr lang="ru-RU" sz="1700" noProof="0" dirty="0"/>
                        <a:t> </a:t>
                      </a:r>
                      <a:r>
                        <a:rPr lang="ru-RU" sz="1700" noProof="0" dirty="0" err="1"/>
                        <a:t>відносин</a:t>
                      </a:r>
                      <a:r>
                        <a:rPr lang="ru-RU" sz="1700" noProof="0" dirty="0"/>
                        <a:t> та </a:t>
                      </a:r>
                      <a:r>
                        <a:rPr lang="ru-RU" sz="1700" noProof="0" dirty="0" err="1"/>
                        <a:t>зовнішньої</a:t>
                      </a:r>
                      <a:r>
                        <a:rPr lang="ru-RU" sz="1700" noProof="0" dirty="0"/>
                        <a:t> </a:t>
                      </a:r>
                      <a:r>
                        <a:rPr lang="ru-RU" sz="1700" noProof="0" dirty="0" err="1"/>
                        <a:t>політики</a:t>
                      </a:r>
                      <a:endParaRPr lang="uk-UA" sz="1700" noProof="0" dirty="0"/>
                    </a:p>
                  </a:txBody>
                  <a:tcPr/>
                </a:tc>
                <a:extLst>
                  <a:ext uri="{0D108BD9-81ED-4DB2-BD59-A6C34878D82A}">
                    <a16:rowId xmlns:a16="http://schemas.microsoft.com/office/drawing/2014/main" val="1001281624"/>
                  </a:ext>
                </a:extLst>
              </a:tr>
              <a:tr h="1928799">
                <a:tc>
                  <a:txBody>
                    <a:bodyPr/>
                    <a:lstStyle/>
                    <a:p>
                      <a:pPr algn="ctr"/>
                      <a:r>
                        <a:rPr lang="uk-UA" noProof="0" dirty="0"/>
                        <a:t>Мета дисципліни</a:t>
                      </a:r>
                    </a:p>
                  </a:txBody>
                  <a:tcPr/>
                </a:tc>
                <a:tc>
                  <a:txBody>
                    <a:bodyPr/>
                    <a:lstStyle/>
                    <a:p>
                      <a:pPr algn="just"/>
                      <a:r>
                        <a:rPr lang="ru-RU" sz="1400" noProof="0" dirty="0" err="1"/>
                        <a:t>набуття</a:t>
                      </a:r>
                      <a:r>
                        <a:rPr lang="ru-RU" sz="1400" noProof="0" dirty="0"/>
                        <a:t> студентами </a:t>
                      </a:r>
                      <a:r>
                        <a:rPr lang="ru-RU" sz="1400" noProof="0" dirty="0" err="1"/>
                        <a:t>теоретичних</a:t>
                      </a:r>
                      <a:r>
                        <a:rPr lang="ru-RU" sz="1400" noProof="0" dirty="0"/>
                        <a:t> </a:t>
                      </a:r>
                      <a:r>
                        <a:rPr lang="ru-RU" sz="1400" noProof="0" dirty="0" err="1"/>
                        <a:t>знань</a:t>
                      </a:r>
                      <a:r>
                        <a:rPr lang="ru-RU" sz="1400" noProof="0" dirty="0"/>
                        <a:t> про </a:t>
                      </a:r>
                      <a:r>
                        <a:rPr lang="ru-RU" sz="1400" noProof="0" dirty="0" err="1"/>
                        <a:t>геополітику</a:t>
                      </a:r>
                      <a:r>
                        <a:rPr lang="ru-RU" sz="1400" noProof="0" dirty="0"/>
                        <a:t>, </a:t>
                      </a:r>
                      <a:r>
                        <a:rPr lang="ru-RU" sz="1400" noProof="0" dirty="0" err="1"/>
                        <a:t>теоретичних</a:t>
                      </a:r>
                      <a:r>
                        <a:rPr lang="ru-RU" sz="1400" noProof="0" dirty="0"/>
                        <a:t> та </a:t>
                      </a:r>
                      <a:r>
                        <a:rPr lang="ru-RU" sz="1400" noProof="0" dirty="0" err="1"/>
                        <a:t>практичних</a:t>
                      </a:r>
                      <a:r>
                        <a:rPr lang="ru-RU" sz="1400" noProof="0" dirty="0"/>
                        <a:t> </a:t>
                      </a:r>
                      <a:r>
                        <a:rPr lang="ru-RU" sz="1400" noProof="0" dirty="0" err="1"/>
                        <a:t>знань</a:t>
                      </a:r>
                      <a:r>
                        <a:rPr lang="ru-RU" sz="1400" noProof="0" dirty="0"/>
                        <a:t> </a:t>
                      </a:r>
                      <a:r>
                        <a:rPr lang="ru-RU" sz="1400" noProof="0" dirty="0" err="1"/>
                        <a:t>формування</a:t>
                      </a:r>
                      <a:r>
                        <a:rPr lang="ru-RU" sz="1400" noProof="0" dirty="0"/>
                        <a:t> </a:t>
                      </a:r>
                      <a:r>
                        <a:rPr lang="ru-RU" sz="1400" noProof="0" dirty="0" err="1"/>
                        <a:t>геостратегії</a:t>
                      </a:r>
                      <a:r>
                        <a:rPr lang="ru-RU" sz="1400" noProof="0" dirty="0"/>
                        <a:t> держав </a:t>
                      </a:r>
                      <a:r>
                        <a:rPr lang="ru-RU" sz="1400" noProof="0" dirty="0" err="1"/>
                        <a:t>світу</a:t>
                      </a:r>
                      <a:r>
                        <a:rPr lang="ru-RU" sz="1400" noProof="0" dirty="0"/>
                        <a:t> на </a:t>
                      </a:r>
                      <a:r>
                        <a:rPr lang="ru-RU" sz="1400" noProof="0" dirty="0" err="1"/>
                        <a:t>сучасному</a:t>
                      </a:r>
                      <a:r>
                        <a:rPr lang="ru-RU" sz="1400" noProof="0" dirty="0"/>
                        <a:t> </a:t>
                      </a:r>
                      <a:r>
                        <a:rPr lang="ru-RU" sz="1400" noProof="0" dirty="0" err="1"/>
                        <a:t>етапі</a:t>
                      </a:r>
                      <a:r>
                        <a:rPr lang="ru-RU" sz="1400" noProof="0" dirty="0"/>
                        <a:t>.</a:t>
                      </a:r>
                      <a:endParaRPr lang="uk-UA" sz="140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747030481"/>
              </p:ext>
            </p:extLst>
          </p:nvPr>
        </p:nvGraphicFramePr>
        <p:xfrm>
          <a:off x="5797686" y="1720311"/>
          <a:ext cx="6167335" cy="3209275"/>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209275">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marL="285750" indent="-285750" algn="just">
                        <a:buFontTx/>
                        <a:buChar char="-"/>
                      </a:pPr>
                      <a:r>
                        <a:rPr lang="uk-UA" sz="1300" b="0" noProof="0" dirty="0"/>
                        <a:t>різні геополітичні теорії;</a:t>
                      </a:r>
                      <a:endParaRPr lang="ru-UA" sz="1300" b="0" noProof="0" dirty="0"/>
                    </a:p>
                    <a:p>
                      <a:pPr marL="285750" indent="-285750" algn="just">
                        <a:buFontTx/>
                        <a:buChar char="-"/>
                      </a:pPr>
                      <a:r>
                        <a:rPr lang="uk-UA" sz="1300" b="0" noProof="0" dirty="0"/>
                        <a:t>процес еволюції геополітичної думки</a:t>
                      </a:r>
                      <a:r>
                        <a:rPr lang="ru-UA" sz="1300" b="0" noProof="0" dirty="0"/>
                        <a:t>;</a:t>
                      </a:r>
                    </a:p>
                    <a:p>
                      <a:pPr marL="285750" indent="-285750" algn="just">
                        <a:buFontTx/>
                        <a:buChar char="-"/>
                      </a:pPr>
                      <a:r>
                        <a:rPr lang="uk-UA" sz="1300" b="0" noProof="0" dirty="0"/>
                        <a:t>практичне значення геополітичних підходів у зовнішній політиці держав;</a:t>
                      </a:r>
                      <a:endParaRPr lang="ru-UA" sz="1300" b="0" noProof="0" dirty="0"/>
                    </a:p>
                    <a:p>
                      <a:pPr marL="285750" indent="-285750" algn="just">
                        <a:buFontTx/>
                        <a:buChar char="-"/>
                      </a:pPr>
                      <a:endParaRPr lang="uk-UA" sz="1300" b="0" noProof="0" dirty="0"/>
                    </a:p>
                    <a:p>
                      <a:pPr algn="just"/>
                      <a:r>
                        <a:rPr lang="uk-UA" sz="1300" b="0" noProof="0" dirty="0"/>
                        <a:t>Вміти:</a:t>
                      </a:r>
                    </a:p>
                    <a:p>
                      <a:pPr algn="just"/>
                      <a:r>
                        <a:rPr lang="uk-UA" sz="1300" b="0" noProof="0" dirty="0"/>
                        <a:t>-</a:t>
                      </a:r>
                      <a:r>
                        <a:rPr lang="ru-UA" sz="1300" b="0" noProof="0" dirty="0"/>
                        <a:t>  </a:t>
                      </a:r>
                      <a:r>
                        <a:rPr lang="uk-UA" sz="1300" b="0" noProof="0" dirty="0"/>
                        <a:t>проводити геополітичний аналіз держав та регіонів;</a:t>
                      </a:r>
                    </a:p>
                    <a:p>
                      <a:pPr algn="just"/>
                      <a:r>
                        <a:rPr lang="uk-UA" sz="1300" b="0" noProof="0" dirty="0"/>
                        <a:t>-</a:t>
                      </a:r>
                      <a:r>
                        <a:rPr lang="ru-UA" sz="1300" b="0" noProof="0" dirty="0"/>
                        <a:t>  </a:t>
                      </a:r>
                      <a:r>
                        <a:rPr lang="uk-UA" sz="1300" b="0" noProof="0" dirty="0"/>
                        <a:t>проводити прикладний </a:t>
                      </a:r>
                      <a:r>
                        <a:rPr lang="uk-UA" sz="1300" b="0" noProof="0" dirty="0" err="1"/>
                        <a:t>аналізугеополітичних</a:t>
                      </a:r>
                      <a:r>
                        <a:rPr lang="uk-UA" sz="1300" b="0" noProof="0" dirty="0"/>
                        <a:t> ризиків для державних та приватних міжнародних акторів</a:t>
                      </a:r>
                    </a:p>
                    <a:p>
                      <a:pPr algn="just"/>
                      <a:r>
                        <a:rPr lang="uk-UA" sz="1300" b="0" noProof="0" dirty="0"/>
                        <a:t>-</a:t>
                      </a:r>
                      <a:r>
                        <a:rPr lang="ru-UA" sz="1300" b="0" noProof="0" dirty="0"/>
                        <a:t> </a:t>
                      </a:r>
                      <a:r>
                        <a:rPr lang="uk-UA" sz="1300" b="0" noProof="0" dirty="0"/>
                        <a:t>використовувати </a:t>
                      </a:r>
                      <a:r>
                        <a:rPr lang="uk-UA" sz="1300" b="0" noProof="0" dirty="0" err="1"/>
                        <a:t>геополітитчні</a:t>
                      </a:r>
                      <a:r>
                        <a:rPr lang="uk-UA" sz="1300" b="0" noProof="0" dirty="0"/>
                        <a:t> теорії у прикладних </a:t>
                      </a:r>
                      <a:r>
                        <a:rPr lang="uk-UA" sz="1300" b="0" noProof="0" dirty="0" err="1"/>
                        <a:t>дослідженях</a:t>
                      </a:r>
                      <a:r>
                        <a:rPr lang="uk-UA" sz="1300" b="0" noProof="0" dirty="0"/>
                        <a:t> міжнародно-політичних процесів.</a:t>
                      </a:r>
                    </a:p>
                    <a:p>
                      <a:pPr algn="just"/>
                      <a:endParaRPr lang="uk-UA" sz="1300" b="0" noProof="0" dirty="0"/>
                    </a:p>
                  </a:txBody>
                  <a:tcPr/>
                </a:tc>
                <a:extLst>
                  <a:ext uri="{0D108BD9-81ED-4DB2-BD59-A6C34878D82A}">
                    <a16:rowId xmlns:a16="http://schemas.microsoft.com/office/drawing/2014/main" val="57017910"/>
                  </a:ext>
                </a:extLst>
              </a:tr>
            </a:tbl>
          </a:graphicData>
        </a:graphic>
      </p:graphicFrame>
    </p:spTree>
    <p:extLst>
      <p:ext uri="{BB962C8B-B14F-4D97-AF65-F5344CB8AC3E}">
        <p14:creationId xmlns:p14="http://schemas.microsoft.com/office/powerpoint/2010/main" val="1169794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D1A04-A9A7-FBE7-0903-D4471A60B21E}"/>
              </a:ext>
            </a:extLst>
          </p:cNvPr>
          <p:cNvSpPr>
            <a:spLocks noGrp="1"/>
          </p:cNvSpPr>
          <p:nvPr>
            <p:ph type="title"/>
          </p:nvPr>
        </p:nvSpPr>
        <p:spPr>
          <a:xfrm>
            <a:off x="838200" y="910509"/>
            <a:ext cx="10515600" cy="2338529"/>
          </a:xfrm>
        </p:spPr>
        <p:txBody>
          <a:bodyPr>
            <a:normAutofit/>
          </a:bodyPr>
          <a:lstStyle/>
          <a:p>
            <a:pPr algn="ctr"/>
            <a:r>
              <a:rPr lang="ru-RU" dirty="0" err="1"/>
              <a:t>Спеціальність</a:t>
            </a:r>
            <a:r>
              <a:rPr lang="ru-RU" dirty="0"/>
              <a:t> 291 </a:t>
            </a:r>
            <a:br>
              <a:rPr lang="ru-RU" dirty="0"/>
            </a:br>
            <a:r>
              <a:rPr lang="ru-RU" dirty="0" err="1"/>
              <a:t>Міжнародні</a:t>
            </a:r>
            <a:r>
              <a:rPr lang="ru-RU" dirty="0"/>
              <a:t> </a:t>
            </a:r>
            <a:r>
              <a:rPr lang="ru-RU" dirty="0" err="1"/>
              <a:t>відносини</a:t>
            </a:r>
            <a:r>
              <a:rPr lang="ru-RU" dirty="0"/>
              <a:t>, </a:t>
            </a:r>
            <a:br>
              <a:rPr lang="ru-RU" dirty="0"/>
            </a:br>
            <a:r>
              <a:rPr lang="ru-RU" dirty="0" err="1"/>
              <a:t>суспільні</a:t>
            </a:r>
            <a:r>
              <a:rPr lang="ru-RU" dirty="0"/>
              <a:t> </a:t>
            </a:r>
            <a:r>
              <a:rPr lang="ru-RU" dirty="0" err="1"/>
              <a:t>комунікації</a:t>
            </a:r>
            <a:r>
              <a:rPr lang="ru-RU" dirty="0"/>
              <a:t> та </a:t>
            </a:r>
            <a:r>
              <a:rPr lang="ru-RU" dirty="0" err="1"/>
              <a:t>регіональні</a:t>
            </a:r>
            <a:r>
              <a:rPr lang="ru-RU" dirty="0"/>
              <a:t> </a:t>
            </a:r>
            <a:r>
              <a:rPr lang="ru-RU" dirty="0" err="1"/>
              <a:t>студії</a:t>
            </a:r>
            <a:endParaRPr lang="en-US" dirty="0"/>
          </a:p>
        </p:txBody>
      </p:sp>
    </p:spTree>
    <p:extLst>
      <p:ext uri="{BB962C8B-B14F-4D97-AF65-F5344CB8AC3E}">
        <p14:creationId xmlns:p14="http://schemas.microsoft.com/office/powerpoint/2010/main" val="1002347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27D89-7095-D5CC-296B-DD760854D59C}"/>
              </a:ext>
            </a:extLst>
          </p:cNvPr>
          <p:cNvSpPr>
            <a:spLocks noGrp="1"/>
          </p:cNvSpPr>
          <p:nvPr>
            <p:ph type="title"/>
          </p:nvPr>
        </p:nvSpPr>
        <p:spPr/>
        <p:txBody>
          <a:bodyPr>
            <a:normAutofit fontScale="90000"/>
          </a:bodyPr>
          <a:lstStyle/>
          <a:p>
            <a:pPr algn="ctr"/>
            <a:r>
              <a:rPr lang="uk-UA" dirty="0"/>
              <a:t>Спеціальність 291 Міжнародні відносини, суспільні комунікації та регіональні студії</a:t>
            </a:r>
            <a:endParaRPr lang="en-US" dirty="0"/>
          </a:p>
        </p:txBody>
      </p:sp>
      <p:sp>
        <p:nvSpPr>
          <p:cNvPr id="3" name="Content Placeholder 2">
            <a:extLst>
              <a:ext uri="{FF2B5EF4-FFF2-40B4-BE49-F238E27FC236}">
                <a16:creationId xmlns:a16="http://schemas.microsoft.com/office/drawing/2014/main" id="{32088814-5AF3-89E5-C170-CF4357BEAAFF}"/>
              </a:ext>
            </a:extLst>
          </p:cNvPr>
          <p:cNvSpPr>
            <a:spLocks noGrp="1"/>
          </p:cNvSpPr>
          <p:nvPr>
            <p:ph idx="1"/>
          </p:nvPr>
        </p:nvSpPr>
        <p:spPr/>
        <p:txBody>
          <a:bodyPr/>
          <a:lstStyle/>
          <a:p>
            <a:pPr marL="0" indent="0">
              <a:buNone/>
            </a:pPr>
            <a:r>
              <a:rPr lang="uk-UA" dirty="0"/>
              <a:t>Освітні програми:</a:t>
            </a:r>
          </a:p>
          <a:p>
            <a:r>
              <a:rPr lang="uk-UA" dirty="0"/>
              <a:t>Міжнародні відносини</a:t>
            </a:r>
          </a:p>
          <a:p>
            <a:r>
              <a:rPr lang="uk-UA" dirty="0"/>
              <a:t>Дипломатія і міжнародне співробітництво</a:t>
            </a:r>
          </a:p>
          <a:p>
            <a:r>
              <a:rPr lang="uk-UA" dirty="0"/>
              <a:t>Міжнародні комунікації</a:t>
            </a:r>
          </a:p>
          <a:p>
            <a:r>
              <a:rPr lang="uk-UA" dirty="0"/>
              <a:t>Регіональні студії</a:t>
            </a:r>
          </a:p>
          <a:p>
            <a:r>
              <a:rPr lang="uk-UA" dirty="0"/>
              <a:t>Зовнішня політика та національна безпека</a:t>
            </a:r>
          </a:p>
          <a:p>
            <a:endParaRPr lang="en-US" dirty="0"/>
          </a:p>
        </p:txBody>
      </p:sp>
    </p:spTree>
    <p:extLst>
      <p:ext uri="{BB962C8B-B14F-4D97-AF65-F5344CB8AC3E}">
        <p14:creationId xmlns:p14="http://schemas.microsoft.com/office/powerpoint/2010/main" val="3053137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Сучасні загрози світовій безпеці</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705900073"/>
              </p:ext>
            </p:extLst>
          </p:nvPr>
        </p:nvGraphicFramePr>
        <p:xfrm>
          <a:off x="226980" y="1128409"/>
          <a:ext cx="5570706" cy="5453070"/>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noProof="0"/>
                        <a:t>Кафедра, яка забезпечує викладання</a:t>
                      </a:r>
                    </a:p>
                  </a:txBody>
                  <a:tcPr/>
                </a:tc>
                <a:tc>
                  <a:txBody>
                    <a:bodyPr/>
                    <a:lstStyle/>
                    <a:p>
                      <a:r>
                        <a:rPr lang="uk-UA" noProof="0" dirty="0"/>
                        <a:t>Кафедра міжнародної інформації</a:t>
                      </a:r>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r>
                        <a:rPr lang="uk-UA" noProof="0" dirty="0"/>
                        <a:t>надання студентам ґрунтовних знань основних понять та постулатів  сучасної  системи  національної  безпеки,  в  цілому  та  її  головних складових як на міжнародному рівні так і в порівнянні зі станом проблеми в нашій державі. Всебічне вивчення таких питань як роль міжнародних організацій у врегулюванні та запобіганні міжнародним конфліктам, конфлікти національних інтересів та шляхи їх усунення, міжнародна медіація, традиційна й  сучасна  моделі  міжнародної  безпеки, тероризм  як  проблема  міжнародної безпеки</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986455361"/>
              </p:ext>
            </p:extLst>
          </p:nvPr>
        </p:nvGraphicFramePr>
        <p:xfrm>
          <a:off x="5797686" y="1128408"/>
          <a:ext cx="6167335" cy="5453070"/>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2641331">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50" b="0" noProof="0" dirty="0"/>
                        <a:t>Знати:</a:t>
                      </a:r>
                    </a:p>
                    <a:p>
                      <a:pPr algn="just"/>
                      <a:r>
                        <a:rPr lang="uk-UA" sz="1350" b="0" noProof="0" dirty="0"/>
                        <a:t>•сутність та специфіку міжнародного конфлікту</a:t>
                      </a:r>
                    </a:p>
                    <a:p>
                      <a:pPr algn="just"/>
                      <a:r>
                        <a:rPr lang="uk-UA" sz="1350" b="0" noProof="0" dirty="0"/>
                        <a:t>•технології виокремлення викликів та конфліктів національних інтересів основних акторів міжнародних відносин</a:t>
                      </a:r>
                    </a:p>
                    <a:p>
                      <a:pPr algn="just"/>
                      <a:r>
                        <a:rPr lang="uk-UA" sz="1350" b="0" noProof="0" dirty="0"/>
                        <a:t>•розуміти комплексну систему забезпечення глобальної безпеки людства</a:t>
                      </a:r>
                    </a:p>
                    <a:p>
                      <a:pPr algn="just"/>
                      <a:r>
                        <a:rPr lang="uk-UA" sz="1350" b="0" noProof="0" dirty="0"/>
                        <a:t>Вміти:</a:t>
                      </a:r>
                    </a:p>
                    <a:p>
                      <a:pPr algn="just"/>
                      <a:r>
                        <a:rPr lang="uk-UA" sz="1350" b="0" noProof="0" dirty="0"/>
                        <a:t>•ідентифікувати та аналізувати виклики глобальній безпеці людства</a:t>
                      </a:r>
                    </a:p>
                    <a:p>
                      <a:pPr algn="just"/>
                      <a:r>
                        <a:rPr lang="uk-UA" sz="1350" b="0" noProof="0" dirty="0"/>
                        <a:t>•виявляти   та аналізувати загрози глобальній безпеці людства</a:t>
                      </a:r>
                    </a:p>
                    <a:p>
                      <a:pPr algn="just"/>
                      <a:r>
                        <a:rPr lang="uk-UA" sz="1350" b="0" noProof="0" dirty="0"/>
                        <a:t>•планувати комплекс заходів по зменшенню конфліктів національних інтересів основних акторів міжнародних відносин</a:t>
                      </a:r>
                    </a:p>
                  </a:txBody>
                  <a:tcPr/>
                </a:tc>
                <a:extLst>
                  <a:ext uri="{0D108BD9-81ED-4DB2-BD59-A6C34878D82A}">
                    <a16:rowId xmlns:a16="http://schemas.microsoft.com/office/drawing/2014/main" val="57017910"/>
                  </a:ext>
                </a:extLst>
              </a:tr>
              <a:tr h="2811739">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uk-UA" sz="1350" noProof="0" dirty="0"/>
                        <a:t>1. Теоретико-методологічне  підґрунтя вивчення   проблем   глобальної   безпеки. Специфіка міжнародного конфлікту</a:t>
                      </a:r>
                    </a:p>
                    <a:p>
                      <a:r>
                        <a:rPr lang="uk-UA" sz="1350" noProof="0" dirty="0"/>
                        <a:t>2. Регіональна безпека та її завдання. Роль міжнародних організацій  у  врегулюванні  та запобіганні міжнародним конфліктам</a:t>
                      </a:r>
                    </a:p>
                    <a:p>
                      <a:r>
                        <a:rPr lang="uk-UA" sz="1350" noProof="0" dirty="0"/>
                        <a:t>3. Національні інтереси  держави. Конфлікти  національних  інтересів  та  шляхи  їх усунення. Міжнародна медіація.</a:t>
                      </a:r>
                    </a:p>
                    <a:p>
                      <a:r>
                        <a:rPr lang="uk-UA" sz="1350" noProof="0" dirty="0"/>
                        <a:t>4. Традиційна й сучасна моделі міжнародної безпеки</a:t>
                      </a:r>
                    </a:p>
                    <a:p>
                      <a:r>
                        <a:rPr lang="uk-UA" sz="1350" noProof="0" dirty="0"/>
                        <a:t>5. Поняття  загроз  національної  безпеки. Світові підходи до проблем формування політики національної безпеки.  Система забезпечення національної безпеки держави</a:t>
                      </a:r>
                    </a:p>
                    <a:p>
                      <a:r>
                        <a:rPr lang="uk-UA" sz="1350" noProof="0" dirty="0"/>
                        <a:t>6. Тероризм  як  проблема  міжнародної безпеки</a:t>
                      </a:r>
                    </a:p>
                    <a:p>
                      <a:r>
                        <a:rPr lang="uk-UA" sz="1350" noProof="0" dirty="0"/>
                        <a:t>7. Глобальні проблеми людства –загрози для безпеки</a:t>
                      </a:r>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1439682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Соціальні інформаційні кампанії</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992612918"/>
              </p:ext>
            </p:extLst>
          </p:nvPr>
        </p:nvGraphicFramePr>
        <p:xfrm>
          <a:off x="226980" y="1128409"/>
          <a:ext cx="5570706" cy="5392110"/>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медіакомунікацій</a:t>
                      </a:r>
                      <a:r>
                        <a:rPr lang="ru-RU" noProof="0" dirty="0"/>
                        <a:t> та </a:t>
                      </a:r>
                      <a:r>
                        <a:rPr lang="ru-RU" noProof="0" dirty="0" err="1"/>
                        <a:t>комунікативних</a:t>
                      </a:r>
                      <a:r>
                        <a:rPr lang="ru-RU" noProof="0" dirty="0"/>
                        <a:t> </a:t>
                      </a:r>
                      <a:r>
                        <a:rPr lang="ru-RU" noProof="0" dirty="0" err="1"/>
                        <a:t>технологій</a:t>
                      </a:r>
                      <a:endParaRPr lang="uk-UA" noProof="0" dirty="0"/>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pPr algn="just"/>
                      <a:r>
                        <a:rPr lang="uk-UA" sz="1400" noProof="0" dirty="0"/>
                        <a:t>Надання майбутнім фахівцям-міжнародникам ґрунтовних знань  та  практичних  вмінь  щодо  теоретичних  та  прикладних  аспектів комунікативного  супроводу  інформаційних  кампаній  з  актуальних  соціальних питань сучасності. Цілі сталого розвитку (ЦСР), що були ухвалені ООН, визначають ключові напрямки  розвитку  країн  як  на  рівні  захисту  інтересів  окремої  людини,  так  і планети  в  цілому.  Досягнення  ЦСР  безпосередньо  пов’язано  із  формуванням соціально відповідальної поведінки цільової аудиторії –громадян, представників бізнесу, політики, медіа. Тому актуальним є питання проведення інформаційних кампаній,  метою  яких  буде  підвищення  обізнаності  про  глобальні  соціальні проблеми та способи їх вирішення. Всі теми дисципліни «Соціальні інформаційні кампанії» супроводжуються кейсами з національної та міжнародної практики.</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2625830795"/>
              </p:ext>
            </p:extLst>
          </p:nvPr>
        </p:nvGraphicFramePr>
        <p:xfrm>
          <a:off x="5797686" y="1128409"/>
          <a:ext cx="6167335" cy="5388216"/>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544693">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100" b="0" noProof="0" dirty="0"/>
                        <a:t>Знати:</a:t>
                      </a:r>
                    </a:p>
                    <a:p>
                      <a:pPr algn="just"/>
                      <a:r>
                        <a:rPr lang="uk-UA" sz="1100" b="0" noProof="0" dirty="0"/>
                        <a:t>•особливості інформування цільових аудиторій про соціальні цілі стійкого розвитку, глобальні цілі тисячоліття та актуальні соціальні проблеми людства </a:t>
                      </a:r>
                    </a:p>
                    <a:p>
                      <a:pPr algn="just"/>
                      <a:r>
                        <a:rPr lang="uk-UA" sz="1100" b="0" noProof="0" dirty="0"/>
                        <a:t>•специфіку комунікаційної взаємодії щодо соціальних проблем рівня людина</a:t>
                      </a:r>
                    </a:p>
                    <a:p>
                      <a:pPr algn="just"/>
                      <a:r>
                        <a:rPr lang="uk-UA" sz="1100" b="0" noProof="0" dirty="0"/>
                        <a:t>•особливості комунікаційної підтримки специфічних соціальних кампаній рівня суспільство та планета</a:t>
                      </a:r>
                    </a:p>
                    <a:p>
                      <a:pPr algn="just"/>
                      <a:r>
                        <a:rPr lang="uk-UA" sz="1100" b="0" noProof="0" dirty="0"/>
                        <a:t>•способи залучення та взаємодії із традиційними і новітніми медіа при впровадженні соціальних інформаційних кампаній</a:t>
                      </a:r>
                    </a:p>
                    <a:p>
                      <a:pPr algn="just"/>
                      <a:r>
                        <a:rPr lang="uk-UA" sz="1100" b="0" noProof="0" dirty="0"/>
                        <a:t>Вміти:</a:t>
                      </a:r>
                    </a:p>
                    <a:p>
                      <a:pPr algn="just"/>
                      <a:r>
                        <a:rPr lang="uk-UA" sz="1100" b="0" noProof="0" dirty="0"/>
                        <a:t>•для поставленої задачі систематизувати, аналізувати та узагальнювати інформаційний матеріал, пов’язаний з комунікативним супроводом соціальних інформаційних кампаній із використанням сучасних комунікативних технологій </a:t>
                      </a:r>
                    </a:p>
                    <a:p>
                      <a:pPr algn="just"/>
                      <a:r>
                        <a:rPr lang="uk-UA" sz="1100" b="0" noProof="0" dirty="0"/>
                        <a:t>•сегментувати цільові аудиторії, визначати </a:t>
                      </a:r>
                      <a:r>
                        <a:rPr lang="uk-UA" sz="1100" b="0" noProof="0" dirty="0" err="1"/>
                        <a:t>месадж</a:t>
                      </a:r>
                      <a:r>
                        <a:rPr lang="uk-UA" sz="1100" b="0" noProof="0" dirty="0"/>
                        <a:t> по кожній з них та способи його донесення, вибирати методи організації зворотного зв’язку</a:t>
                      </a:r>
                    </a:p>
                    <a:p>
                      <a:pPr algn="just"/>
                      <a:r>
                        <a:rPr lang="uk-UA" sz="1100" b="0" noProof="0" dirty="0"/>
                        <a:t>•готувати і поширювати інформацію про соціальні інформаційні кампанії різними каналами в тому числі через медіа</a:t>
                      </a:r>
                    </a:p>
                    <a:p>
                      <a:pPr algn="just"/>
                      <a:r>
                        <a:rPr lang="uk-UA" sz="1100" b="0" noProof="0" dirty="0"/>
                        <a:t>•брати участь у обговоренні практичних ситуацій щодо реалізації соціальних інформаційних кампаній та визначенні способів ефективного застосування сучасних комунікативних технологій</a:t>
                      </a:r>
                    </a:p>
                    <a:p>
                      <a:pPr algn="just"/>
                      <a:r>
                        <a:rPr lang="uk-UA" sz="1100" b="0" noProof="0" dirty="0"/>
                        <a:t>•приймати рішення про застосування комунікативних технологій і залучення медіа у впровадженні соціальних інформаційних кампаній</a:t>
                      </a:r>
                    </a:p>
                  </a:txBody>
                  <a:tcPr/>
                </a:tc>
                <a:extLst>
                  <a:ext uri="{0D108BD9-81ED-4DB2-BD59-A6C34878D82A}">
                    <a16:rowId xmlns:a16="http://schemas.microsoft.com/office/drawing/2014/main" val="57017910"/>
                  </a:ext>
                </a:extLst>
              </a:tr>
              <a:tr h="1776336">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uk-UA" sz="1350" noProof="0" dirty="0"/>
                        <a:t>1. Ідентичність та специфіка інформаційних кампаній в соціальній сфері. Інформаційні кампаній та цілі стійкого розвитку</a:t>
                      </a:r>
                    </a:p>
                    <a:p>
                      <a:r>
                        <a:rPr lang="uk-UA" sz="1350" noProof="0" dirty="0"/>
                        <a:t>2. Соціальні інформаційні кампанії супроводу реалізації 3-4-5 цілей стійкого розвитку</a:t>
                      </a:r>
                    </a:p>
                    <a:p>
                      <a:r>
                        <a:rPr lang="uk-UA" sz="1350" noProof="0" dirty="0"/>
                        <a:t>3. Соціальні інформаційні кампанії супроводу реалізації 13-14-15 цілей стійкого розвитку</a:t>
                      </a:r>
                    </a:p>
                    <a:p>
                      <a:r>
                        <a:rPr lang="uk-UA" sz="1350" noProof="0" dirty="0"/>
                        <a:t>4. Комунікативний супровід діяльності організацій під час пандемії</a:t>
                      </a:r>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1578224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Міжнародна практика реклами</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2664649461"/>
              </p:ext>
            </p:extLst>
          </p:nvPr>
        </p:nvGraphicFramePr>
        <p:xfrm>
          <a:off x="226980" y="1128409"/>
          <a:ext cx="5570706" cy="525293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4683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медіакомунікацій</a:t>
                      </a:r>
                      <a:r>
                        <a:rPr lang="ru-RU" noProof="0" dirty="0"/>
                        <a:t> та </a:t>
                      </a:r>
                      <a:r>
                        <a:rPr lang="ru-RU" noProof="0" dirty="0" err="1"/>
                        <a:t>комунікативних</a:t>
                      </a:r>
                      <a:r>
                        <a:rPr lang="ru-RU" noProof="0" dirty="0"/>
                        <a:t> </a:t>
                      </a:r>
                      <a:r>
                        <a:rPr lang="ru-RU" noProof="0" dirty="0" err="1"/>
                        <a:t>технологій</a:t>
                      </a:r>
                      <a:endParaRPr lang="uk-UA" noProof="0" dirty="0"/>
                    </a:p>
                  </a:txBody>
                  <a:tcPr/>
                </a:tc>
                <a:extLst>
                  <a:ext uri="{0D108BD9-81ED-4DB2-BD59-A6C34878D82A}">
                    <a16:rowId xmlns:a16="http://schemas.microsoft.com/office/drawing/2014/main" val="1001281624"/>
                  </a:ext>
                </a:extLst>
              </a:tr>
              <a:tr h="4006106">
                <a:tc>
                  <a:txBody>
                    <a:bodyPr/>
                    <a:lstStyle/>
                    <a:p>
                      <a:pPr algn="ctr"/>
                      <a:r>
                        <a:rPr lang="uk-UA" noProof="0" dirty="0"/>
                        <a:t>Мета дисципліни</a:t>
                      </a:r>
                    </a:p>
                  </a:txBody>
                  <a:tcPr/>
                </a:tc>
                <a:tc>
                  <a:txBody>
                    <a:bodyPr/>
                    <a:lstStyle/>
                    <a:p>
                      <a:r>
                        <a:rPr lang="uk-UA" noProof="0" dirty="0"/>
                        <a:t>надання майбутнім фахівцям-міжнародникам ґрунтовних знань  та  практичних  вмінь  щодо теоретичних  та  прикладних  аспектів міжнародної реклами за допомогою сучасних комунікативних технологій. В  рамках  дисципліни  розглядаються  способи  просування міжнародної реклами як суб’єкта ринку, вивчення потреб цільових аудиторій і комунікативні технології взаємодії з нею, комунікативний супровід діяльності визначеного  медіа</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169454863"/>
              </p:ext>
            </p:extLst>
          </p:nvPr>
        </p:nvGraphicFramePr>
        <p:xfrm>
          <a:off x="5797686" y="1128410"/>
          <a:ext cx="6167335" cy="5267051"/>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2759564">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100" b="0" noProof="0" dirty="0"/>
                        <a:t>Знати:</a:t>
                      </a:r>
                    </a:p>
                    <a:p>
                      <a:pPr algn="just"/>
                      <a:r>
                        <a:rPr lang="uk-UA" sz="1100" b="0" noProof="0" dirty="0"/>
                        <a:t>•функції та принципи міжнародної реклами, предмет рекламної комунікації для медіа </a:t>
                      </a:r>
                    </a:p>
                    <a:p>
                      <a:pPr algn="just"/>
                      <a:r>
                        <a:rPr lang="uk-UA" sz="1100" b="0" noProof="0" dirty="0"/>
                        <a:t>•принципи визначення пріоритетних груп громадськості міжнародної реклами та способи впливу на неї; складові рекламних кампанії  для медіа</a:t>
                      </a:r>
                    </a:p>
                    <a:p>
                      <a:pPr algn="just"/>
                      <a:r>
                        <a:rPr lang="uk-UA" sz="1100" b="0" noProof="0" dirty="0"/>
                        <a:t>•комунікативні технології у просуванні міжнародної реклами</a:t>
                      </a:r>
                    </a:p>
                    <a:p>
                      <a:pPr algn="just"/>
                      <a:r>
                        <a:rPr lang="uk-UA" sz="1100" b="0" noProof="0" dirty="0"/>
                        <a:t>•специфіку національного та міжнародного </a:t>
                      </a:r>
                      <a:r>
                        <a:rPr lang="uk-UA" sz="1100" b="0" noProof="0" dirty="0" err="1"/>
                        <a:t>медіаринку</a:t>
                      </a:r>
                      <a:r>
                        <a:rPr lang="uk-UA" sz="1100" b="0" noProof="0" dirty="0"/>
                        <a:t>, рекламні стандарти і використання медіа для цільових аудиторій</a:t>
                      </a:r>
                    </a:p>
                    <a:p>
                      <a:pPr algn="just"/>
                      <a:r>
                        <a:rPr lang="uk-UA" sz="1100" b="0" noProof="0" dirty="0"/>
                        <a:t>Вміти:</a:t>
                      </a:r>
                    </a:p>
                    <a:p>
                      <a:pPr algn="just"/>
                      <a:r>
                        <a:rPr lang="uk-UA" sz="1100" b="0" noProof="0" dirty="0"/>
                        <a:t>•збирати, систематизувати та аналізувати рекламні матеріали щодо реалізації </a:t>
                      </a:r>
                      <a:r>
                        <a:rPr lang="uk-UA" sz="1100" b="0" noProof="0" dirty="0" err="1"/>
                        <a:t>промоційних</a:t>
                      </a:r>
                      <a:r>
                        <a:rPr lang="uk-UA" sz="1100" b="0" noProof="0" dirty="0"/>
                        <a:t>-проектів у національному та міжнародному медіа-просторі </a:t>
                      </a:r>
                    </a:p>
                    <a:p>
                      <a:pPr algn="just"/>
                      <a:r>
                        <a:rPr lang="uk-UA" sz="1100" b="0" noProof="0" dirty="0"/>
                        <a:t>•вибирати ІКС та застосовувати методи комунікативної взаємодії із цільовими аудиторіями мас-медіа</a:t>
                      </a:r>
                    </a:p>
                    <a:p>
                      <a:pPr algn="just"/>
                      <a:r>
                        <a:rPr lang="uk-UA" sz="1100" b="0" noProof="0" dirty="0"/>
                        <a:t>•готувати та адаптувати міжнародні рекламні проекти відповідно до специфіки конкретного ринку медіа</a:t>
                      </a:r>
                    </a:p>
                    <a:p>
                      <a:pPr algn="just"/>
                      <a:r>
                        <a:rPr lang="uk-UA" sz="1100" b="0" noProof="0" dirty="0"/>
                        <a:t>•реалізовувати комплексні рекламні –кампанії для досягненню цілей у мас-медіа та підвищення міжнародних рейтингів</a:t>
                      </a:r>
                    </a:p>
                  </a:txBody>
                  <a:tcPr/>
                </a:tc>
                <a:extLst>
                  <a:ext uri="{0D108BD9-81ED-4DB2-BD59-A6C34878D82A}">
                    <a16:rowId xmlns:a16="http://schemas.microsoft.com/office/drawing/2014/main" val="57017910"/>
                  </a:ext>
                </a:extLst>
              </a:tr>
              <a:tr h="2493371">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uk-UA" sz="1300" noProof="0" dirty="0"/>
                        <a:t>1. Роль і значення  міжнародної  реклами  в сучасному суспільстві. Історія   використання   ЗМІ   як   засобів розповсюдження міжнародної реклами</a:t>
                      </a:r>
                    </a:p>
                    <a:p>
                      <a:r>
                        <a:rPr lang="uk-UA" sz="1300" noProof="0" dirty="0"/>
                        <a:t>2. Сутність міжнародної реклами  та  маркетингу. Зміст   та   форми   міжнародної   рекламної діяльності</a:t>
                      </a:r>
                    </a:p>
                    <a:p>
                      <a:r>
                        <a:rPr lang="uk-UA" sz="1300" noProof="0" dirty="0"/>
                        <a:t>3. Основні складові рекламного процесу. Правове регулювання рекламної діяльності</a:t>
                      </a:r>
                    </a:p>
                    <a:p>
                      <a:r>
                        <a:rPr lang="uk-UA" sz="1300" noProof="0" dirty="0"/>
                        <a:t>4. Соціальна реклама. </a:t>
                      </a:r>
                      <a:r>
                        <a:rPr lang="uk-UA" sz="1300" noProof="0" dirty="0" err="1"/>
                        <a:t>Медіапланування</a:t>
                      </a:r>
                      <a:endParaRPr lang="uk-UA" sz="1300" noProof="0" dirty="0"/>
                    </a:p>
                    <a:p>
                      <a:r>
                        <a:rPr lang="uk-UA" sz="1300" noProof="0" dirty="0"/>
                        <a:t>5. Особливості  розвитку  ринку  медіа-реклами  в Україні. Стратегія входження  в  міжнародний ринок. Ціноутворення на міжнародних ринка</a:t>
                      </a:r>
                    </a:p>
                    <a:p>
                      <a:r>
                        <a:rPr lang="uk-UA" sz="1300" noProof="0" dirty="0"/>
                        <a:t>6. Міжнародна комунікаційна діяльність</a:t>
                      </a:r>
                    </a:p>
                    <a:p>
                      <a:r>
                        <a:rPr lang="uk-UA" sz="1300" noProof="0" dirty="0"/>
                        <a:t>7. Рекламний   бюджет. Психологія реклами</a:t>
                      </a:r>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3840449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Спічрайтинг</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3323391274"/>
              </p:ext>
            </p:extLst>
          </p:nvPr>
        </p:nvGraphicFramePr>
        <p:xfrm>
          <a:off x="226980" y="1128409"/>
          <a:ext cx="5570706" cy="537831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1276590">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медіакомунікацій</a:t>
                      </a:r>
                      <a:r>
                        <a:rPr lang="ru-RU" noProof="0" dirty="0"/>
                        <a:t> та </a:t>
                      </a:r>
                      <a:r>
                        <a:rPr lang="ru-RU" noProof="0" dirty="0" err="1"/>
                        <a:t>комунікативних</a:t>
                      </a:r>
                      <a:r>
                        <a:rPr lang="ru-RU" noProof="0" dirty="0"/>
                        <a:t> </a:t>
                      </a:r>
                      <a:r>
                        <a:rPr lang="ru-RU" noProof="0" dirty="0" err="1"/>
                        <a:t>технологій</a:t>
                      </a:r>
                      <a:endParaRPr lang="uk-UA" noProof="0" dirty="0"/>
                    </a:p>
                  </a:txBody>
                  <a:tcPr/>
                </a:tc>
                <a:extLst>
                  <a:ext uri="{0D108BD9-81ED-4DB2-BD59-A6C34878D82A}">
                    <a16:rowId xmlns:a16="http://schemas.microsoft.com/office/drawing/2014/main" val="1001281624"/>
                  </a:ext>
                </a:extLst>
              </a:tr>
              <a:tr h="4101726">
                <a:tc>
                  <a:txBody>
                    <a:bodyPr/>
                    <a:lstStyle/>
                    <a:p>
                      <a:pPr algn="ctr"/>
                      <a:r>
                        <a:rPr lang="uk-UA" noProof="0" dirty="0"/>
                        <a:t>Мета дисципліни</a:t>
                      </a:r>
                    </a:p>
                  </a:txBody>
                  <a:tcPr/>
                </a:tc>
                <a:tc>
                  <a:txBody>
                    <a:bodyPr/>
                    <a:lstStyle/>
                    <a:p>
                      <a:r>
                        <a:rPr lang="uk-UA" noProof="0" dirty="0"/>
                        <a:t>формування у студентів базових уявлень про  аналіз і  алгоритми моделювання політичних промов, формування базових навичок у діяльності службовця МЗС, спічрайтера, ПР-фахівця в державних і громадських організаціях.</a:t>
                      </a:r>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2284733789"/>
              </p:ext>
            </p:extLst>
          </p:nvPr>
        </p:nvGraphicFramePr>
        <p:xfrm>
          <a:off x="5797686" y="1128409"/>
          <a:ext cx="6167335" cy="5378317"/>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3440779">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200" b="0" noProof="0" dirty="0"/>
                        <a:t>Знати:</a:t>
                      </a:r>
                    </a:p>
                    <a:p>
                      <a:pPr algn="just"/>
                      <a:r>
                        <a:rPr lang="uk-UA" sz="1200" b="0" noProof="0" dirty="0"/>
                        <a:t>•Основні парадигми в розумінні предметності риторики.</a:t>
                      </a:r>
                    </a:p>
                    <a:p>
                      <a:pPr algn="just"/>
                      <a:r>
                        <a:rPr lang="uk-UA" sz="1200" b="0" noProof="0" dirty="0"/>
                        <a:t>•Категорії логосу, </a:t>
                      </a:r>
                      <a:r>
                        <a:rPr lang="uk-UA" sz="1200" b="0" noProof="0" dirty="0" err="1"/>
                        <a:t>етосу</a:t>
                      </a:r>
                      <a:r>
                        <a:rPr lang="uk-UA" sz="1200" b="0" noProof="0" dirty="0"/>
                        <a:t>, пафосу та </a:t>
                      </a:r>
                      <a:r>
                        <a:rPr lang="uk-UA" sz="1200" b="0" noProof="0" dirty="0" err="1"/>
                        <a:t>екзісу</a:t>
                      </a:r>
                      <a:r>
                        <a:rPr lang="uk-UA" sz="1200" b="0" noProof="0" dirty="0"/>
                        <a:t> в усній та письмовій комунікації міжнародного рівня;</a:t>
                      </a:r>
                    </a:p>
                    <a:p>
                      <a:pPr algn="just"/>
                      <a:r>
                        <a:rPr lang="uk-UA" sz="1200" b="0" noProof="0" dirty="0"/>
                        <a:t>•Міждисциплінарні зв’язки </a:t>
                      </a:r>
                      <a:r>
                        <a:rPr lang="uk-UA" sz="1200" b="0" noProof="0" dirty="0" err="1"/>
                        <a:t>спічрайтінгу</a:t>
                      </a:r>
                      <a:r>
                        <a:rPr lang="uk-UA" sz="1200" b="0" noProof="0" dirty="0"/>
                        <a:t> з теорією комунікації,  політологією, </a:t>
                      </a:r>
                      <a:r>
                        <a:rPr lang="uk-UA" sz="1200" b="0" noProof="0" dirty="0" err="1"/>
                        <a:t>іміджелогією</a:t>
                      </a:r>
                      <a:r>
                        <a:rPr lang="uk-UA" sz="1200" b="0" noProof="0" dirty="0"/>
                        <a:t> та паблік </a:t>
                      </a:r>
                      <a:r>
                        <a:rPr lang="uk-UA" sz="1200" b="0" noProof="0" dirty="0" err="1"/>
                        <a:t>рілейшнз</a:t>
                      </a:r>
                      <a:r>
                        <a:rPr lang="uk-UA" sz="1200" b="0" noProof="0" dirty="0"/>
                        <a:t>;</a:t>
                      </a:r>
                    </a:p>
                    <a:p>
                      <a:pPr algn="just"/>
                      <a:r>
                        <a:rPr lang="uk-UA" sz="1200" b="0" noProof="0" dirty="0"/>
                        <a:t>•Стратегії побудови текстового матеріалу, стратегії кодування текстового матеріалу та інтимізації текстового матеріалу до комунікативних потреб аудиторії;</a:t>
                      </a:r>
                    </a:p>
                    <a:p>
                      <a:pPr algn="just"/>
                      <a:r>
                        <a:rPr lang="uk-UA" sz="1200" b="0" noProof="0" dirty="0"/>
                        <a:t>•Основні технології НЛП в моделюванні політичних промов та напрями їх застосування технологій в </a:t>
                      </a:r>
                      <a:r>
                        <a:rPr lang="uk-UA" sz="1200" b="0" noProof="0" dirty="0" err="1"/>
                        <a:t>спічрайтінгу</a:t>
                      </a:r>
                      <a:endParaRPr lang="uk-UA" sz="1200" b="0" noProof="0" dirty="0"/>
                    </a:p>
                    <a:p>
                      <a:pPr algn="just"/>
                      <a:r>
                        <a:rPr lang="uk-UA" sz="1200" b="0" noProof="0" dirty="0"/>
                        <a:t>Вміти:</a:t>
                      </a:r>
                    </a:p>
                    <a:p>
                      <a:pPr algn="just"/>
                      <a:r>
                        <a:rPr lang="uk-UA" sz="1200" b="0" noProof="0" dirty="0"/>
                        <a:t>•Реалізовувати стратегії </a:t>
                      </a:r>
                      <a:r>
                        <a:rPr lang="uk-UA" sz="1200" b="0" noProof="0" dirty="0" err="1"/>
                        <a:t>композиціонування</a:t>
                      </a:r>
                      <a:r>
                        <a:rPr lang="uk-UA" sz="1200" b="0" noProof="0" dirty="0"/>
                        <a:t> вступної частини в залежності від психологічної налаштованості аудиторії</a:t>
                      </a:r>
                    </a:p>
                    <a:p>
                      <a:pPr algn="just"/>
                      <a:r>
                        <a:rPr lang="uk-UA" sz="1200" b="0" noProof="0" dirty="0"/>
                        <a:t>•Застосовувати різні способи викладення тез та стратегії побудови аргументації</a:t>
                      </a:r>
                    </a:p>
                    <a:p>
                      <a:pPr algn="just"/>
                      <a:r>
                        <a:rPr lang="uk-UA" sz="1200" b="0" noProof="0" dirty="0"/>
                        <a:t>•Визначати стратегії побудови заключної частини.</a:t>
                      </a:r>
                    </a:p>
                    <a:p>
                      <a:pPr algn="just"/>
                      <a:r>
                        <a:rPr lang="uk-UA" sz="1200" b="0" noProof="0" dirty="0"/>
                        <a:t>•Застосовувати орнаментацію політичної промови та її основні засоби.</a:t>
                      </a:r>
                    </a:p>
                    <a:p>
                      <a:pPr algn="just"/>
                      <a:r>
                        <a:rPr lang="uk-UA" sz="1200" b="0" noProof="0" dirty="0"/>
                        <a:t>•Розпізнавати та </a:t>
                      </a:r>
                      <a:r>
                        <a:rPr lang="uk-UA" sz="1200" b="0" noProof="0" dirty="0" err="1"/>
                        <a:t>застосовуватит</a:t>
                      </a:r>
                      <a:r>
                        <a:rPr lang="uk-UA" sz="1200" b="0" noProof="0" dirty="0"/>
                        <a:t> окремі технології нормативного та маніпулятивного впливу</a:t>
                      </a:r>
                    </a:p>
                  </a:txBody>
                  <a:tcPr/>
                </a:tc>
                <a:extLst>
                  <a:ext uri="{0D108BD9-81ED-4DB2-BD59-A6C34878D82A}">
                    <a16:rowId xmlns:a16="http://schemas.microsoft.com/office/drawing/2014/main" val="57017910"/>
                  </a:ext>
                </a:extLst>
              </a:tr>
              <a:tr h="1812157">
                <a:tc>
                  <a:txBody>
                    <a:bodyPr/>
                    <a:lstStyle/>
                    <a:p>
                      <a:pPr algn="ctr"/>
                      <a:r>
                        <a:rPr lang="uk-UA" sz="1200" noProof="0" dirty="0"/>
                        <a:t>Основні теми </a:t>
                      </a:r>
                      <a:r>
                        <a:rPr lang="uk-UA" sz="1200" noProof="0" dirty="0" err="1"/>
                        <a:t>зміс-тових</a:t>
                      </a:r>
                      <a:r>
                        <a:rPr lang="uk-UA" sz="1200" noProof="0" dirty="0"/>
                        <a:t> моду-лей:</a:t>
                      </a:r>
                      <a:endParaRPr lang="uk-UA" sz="1200" noProof="0" dirty="0">
                        <a:latin typeface="Abadi" panose="020B0604020202020204" pitchFamily="34" charset="0"/>
                      </a:endParaRPr>
                    </a:p>
                  </a:txBody>
                  <a:tcPr/>
                </a:tc>
                <a:tc>
                  <a:txBody>
                    <a:bodyPr/>
                    <a:lstStyle/>
                    <a:p>
                      <a:r>
                        <a:rPr lang="uk-UA" sz="1200" noProof="0" dirty="0"/>
                        <a:t>1. </a:t>
                      </a:r>
                      <a:r>
                        <a:rPr lang="uk-UA" sz="1200" noProof="0" dirty="0" err="1"/>
                        <a:t>Спічрайтінг</a:t>
                      </a:r>
                      <a:r>
                        <a:rPr lang="uk-UA" sz="1200" noProof="0" dirty="0"/>
                        <a:t> в системі наук про комунікацію </a:t>
                      </a:r>
                    </a:p>
                    <a:p>
                      <a:r>
                        <a:rPr lang="uk-UA" sz="1200" noProof="0" dirty="0"/>
                        <a:t>2. Основні етапи моделювання усної промови в діяльності ПР-фахівця, спічрайтера, службовця МЗС </a:t>
                      </a:r>
                    </a:p>
                    <a:p>
                      <a:r>
                        <a:rPr lang="uk-UA" sz="1200" noProof="0" dirty="0"/>
                        <a:t>3. Універсальна композиційна схема усної промови та її застосування в підготовці зустрічей на міжнародному рівні </a:t>
                      </a:r>
                    </a:p>
                    <a:p>
                      <a:r>
                        <a:rPr lang="uk-UA" sz="1200" noProof="0" dirty="0"/>
                        <a:t>4. Риторичні технології психологічного впливу у масовій комунікації міжнародного рівня </a:t>
                      </a:r>
                    </a:p>
                    <a:p>
                      <a:r>
                        <a:rPr lang="uk-UA" sz="1200" noProof="0" dirty="0"/>
                        <a:t>5. Маніпулювання як ненормативна технологія психологічного впливу політичних лідерів міжнародного рівня у масовій комунікації</a:t>
                      </a:r>
                    </a:p>
                  </a:txBody>
                  <a:tcPr/>
                </a:tc>
                <a:extLst>
                  <a:ext uri="{0D108BD9-81ED-4DB2-BD59-A6C34878D82A}">
                    <a16:rowId xmlns:a16="http://schemas.microsoft.com/office/drawing/2014/main" val="2047775800"/>
                  </a:ext>
                </a:extLst>
              </a:tr>
            </a:tbl>
          </a:graphicData>
        </a:graphic>
      </p:graphicFrame>
    </p:spTree>
    <p:extLst>
      <p:ext uri="{BB962C8B-B14F-4D97-AF65-F5344CB8AC3E}">
        <p14:creationId xmlns:p14="http://schemas.microsoft.com/office/powerpoint/2010/main" val="3278144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79958-C5B9-9E70-CB7C-8F5ECC5433EB}"/>
              </a:ext>
            </a:extLst>
          </p:cNvPr>
          <p:cNvSpPr>
            <a:spLocks noGrp="1"/>
          </p:cNvSpPr>
          <p:nvPr>
            <p:ph type="body" idx="1"/>
          </p:nvPr>
        </p:nvSpPr>
        <p:spPr>
          <a:xfrm>
            <a:off x="839787" y="408562"/>
            <a:ext cx="10515601" cy="564204"/>
          </a:xfrm>
        </p:spPr>
        <p:txBody>
          <a:bodyPr>
            <a:normAutofit/>
          </a:bodyPr>
          <a:lstStyle/>
          <a:p>
            <a:pPr algn="ctr"/>
            <a:r>
              <a:rPr lang="uk-UA" sz="2800" dirty="0"/>
              <a:t>Стратегічне планування в дипломатії</a:t>
            </a:r>
          </a:p>
        </p:txBody>
      </p:sp>
      <p:graphicFrame>
        <p:nvGraphicFramePr>
          <p:cNvPr id="7" name="Table 7">
            <a:extLst>
              <a:ext uri="{FF2B5EF4-FFF2-40B4-BE49-F238E27FC236}">
                <a16:creationId xmlns:a16="http://schemas.microsoft.com/office/drawing/2014/main" id="{D6255015-EBD5-0481-24F6-6C769390EB18}"/>
              </a:ext>
            </a:extLst>
          </p:cNvPr>
          <p:cNvGraphicFramePr>
            <a:graphicFrameLocks noGrp="1"/>
          </p:cNvGraphicFramePr>
          <p:nvPr>
            <p:ph sz="half" idx="2"/>
            <p:extLst>
              <p:ext uri="{D42A27DB-BD31-4B8C-83A1-F6EECF244321}">
                <p14:modId xmlns:p14="http://schemas.microsoft.com/office/powerpoint/2010/main" val="1645408893"/>
              </p:ext>
            </p:extLst>
          </p:nvPr>
        </p:nvGraphicFramePr>
        <p:xfrm>
          <a:off x="226980" y="1128410"/>
          <a:ext cx="5570706" cy="2422156"/>
        </p:xfrm>
        <a:graphic>
          <a:graphicData uri="http://schemas.openxmlformats.org/drawingml/2006/table">
            <a:tbl>
              <a:tblPr firstRow="1" bandRow="1">
                <a:tableStyleId>{0E3FDE45-AF77-4B5C-9715-49D594BDF05E}</a:tableStyleId>
              </a:tblPr>
              <a:tblGrid>
                <a:gridCol w="1387325">
                  <a:extLst>
                    <a:ext uri="{9D8B030D-6E8A-4147-A177-3AD203B41FA5}">
                      <a16:colId xmlns:a16="http://schemas.microsoft.com/office/drawing/2014/main" val="4290274967"/>
                    </a:ext>
                  </a:extLst>
                </a:gridCol>
                <a:gridCol w="4183381">
                  <a:extLst>
                    <a:ext uri="{9D8B030D-6E8A-4147-A177-3AD203B41FA5}">
                      <a16:colId xmlns:a16="http://schemas.microsoft.com/office/drawing/2014/main" val="3499632806"/>
                    </a:ext>
                  </a:extLst>
                </a:gridCol>
              </a:tblGrid>
              <a:tr h="806716">
                <a:tc>
                  <a:txBody>
                    <a:bodyPr/>
                    <a:lstStyle/>
                    <a:p>
                      <a:pPr algn="ctr"/>
                      <a:r>
                        <a:rPr lang="uk-UA" sz="1400" noProof="0" dirty="0"/>
                        <a:t>Кафедра, яка забезпечує викладання</a:t>
                      </a:r>
                    </a:p>
                  </a:txBody>
                  <a:tcPr/>
                </a:tc>
                <a:tc>
                  <a:txBody>
                    <a:bodyPr/>
                    <a:lstStyle/>
                    <a:p>
                      <a:r>
                        <a:rPr lang="ru-RU" noProof="0" dirty="0"/>
                        <a:t>Кафедра </a:t>
                      </a:r>
                      <a:r>
                        <a:rPr lang="ru-RU" noProof="0" dirty="0" err="1"/>
                        <a:t>міжнародних</a:t>
                      </a:r>
                      <a:r>
                        <a:rPr lang="ru-RU" noProof="0" dirty="0"/>
                        <a:t> </a:t>
                      </a:r>
                      <a:r>
                        <a:rPr lang="ru-RU" noProof="0" dirty="0" err="1"/>
                        <a:t>організацій</a:t>
                      </a:r>
                      <a:r>
                        <a:rPr lang="ru-RU" noProof="0" dirty="0"/>
                        <a:t> та </a:t>
                      </a:r>
                      <a:r>
                        <a:rPr lang="ru-RU" noProof="0" dirty="0" err="1"/>
                        <a:t>дипломатичної</a:t>
                      </a:r>
                      <a:r>
                        <a:rPr lang="ru-RU" noProof="0" dirty="0"/>
                        <a:t> </a:t>
                      </a:r>
                      <a:r>
                        <a:rPr lang="ru-RU" noProof="0" dirty="0" err="1"/>
                        <a:t>служби</a:t>
                      </a:r>
                      <a:endParaRPr lang="uk-UA" noProof="0" dirty="0"/>
                    </a:p>
                  </a:txBody>
                  <a:tcPr/>
                </a:tc>
                <a:extLst>
                  <a:ext uri="{0D108BD9-81ED-4DB2-BD59-A6C34878D82A}">
                    <a16:rowId xmlns:a16="http://schemas.microsoft.com/office/drawing/2014/main" val="1001281624"/>
                  </a:ext>
                </a:extLst>
              </a:tr>
              <a:tr h="1463453">
                <a:tc>
                  <a:txBody>
                    <a:bodyPr/>
                    <a:lstStyle/>
                    <a:p>
                      <a:pPr algn="ctr"/>
                      <a:r>
                        <a:rPr lang="uk-UA" sz="1300" noProof="0" dirty="0"/>
                        <a:t>Мета дисципліни</a:t>
                      </a:r>
                    </a:p>
                  </a:txBody>
                  <a:tcPr/>
                </a:tc>
                <a:tc>
                  <a:txBody>
                    <a:bodyPr/>
                    <a:lstStyle/>
                    <a:p>
                      <a:pPr algn="just"/>
                      <a:r>
                        <a:rPr lang="ru-RU" sz="1250" noProof="0" dirty="0" err="1"/>
                        <a:t>допомогти</a:t>
                      </a:r>
                      <a:r>
                        <a:rPr lang="ru-RU" sz="1250" noProof="0" dirty="0"/>
                        <a:t> </a:t>
                      </a:r>
                      <a:r>
                        <a:rPr lang="ru-RU" sz="1250" noProof="0" dirty="0" err="1"/>
                        <a:t>здобувачам</a:t>
                      </a:r>
                      <a:r>
                        <a:rPr lang="ru-RU" sz="1250" noProof="0" dirty="0"/>
                        <a:t> </a:t>
                      </a:r>
                      <a:r>
                        <a:rPr lang="ru-RU" sz="1250" noProof="0" dirty="0" err="1"/>
                        <a:t>розвинути</a:t>
                      </a:r>
                      <a:r>
                        <a:rPr lang="ru-RU" sz="1250" noProof="0" dirty="0"/>
                        <a:t> </a:t>
                      </a:r>
                      <a:r>
                        <a:rPr lang="ru-RU" sz="1250" noProof="0" dirty="0" err="1"/>
                        <a:t>вміння</a:t>
                      </a:r>
                      <a:r>
                        <a:rPr lang="ru-RU" sz="1250" noProof="0" dirty="0"/>
                        <a:t> </a:t>
                      </a:r>
                      <a:r>
                        <a:rPr lang="ru-RU" sz="1250" noProof="0" dirty="0" err="1"/>
                        <a:t>працювати</a:t>
                      </a:r>
                      <a:r>
                        <a:rPr lang="ru-RU" sz="1250" noProof="0" dirty="0"/>
                        <a:t> в складному та </a:t>
                      </a:r>
                      <a:r>
                        <a:rPr lang="ru-RU" sz="1250" noProof="0" dirty="0" err="1"/>
                        <a:t>динамічному</a:t>
                      </a:r>
                      <a:r>
                        <a:rPr lang="ru-RU" sz="1250" noProof="0" dirty="0"/>
                        <a:t> </a:t>
                      </a:r>
                      <a:r>
                        <a:rPr lang="ru-RU" sz="1250" noProof="0" dirty="0" err="1"/>
                        <a:t>середовищі</a:t>
                      </a:r>
                      <a:r>
                        <a:rPr lang="ru-RU" sz="1250" noProof="0" dirty="0"/>
                        <a:t> в </a:t>
                      </a:r>
                      <a:r>
                        <a:rPr lang="ru-RU" sz="1250" noProof="0" dirty="0" err="1"/>
                        <a:t>умовах</a:t>
                      </a:r>
                      <a:r>
                        <a:rPr lang="ru-RU" sz="1250" noProof="0" dirty="0"/>
                        <a:t> </a:t>
                      </a:r>
                      <a:r>
                        <a:rPr lang="ru-RU" sz="1250" noProof="0" dirty="0" err="1"/>
                        <a:t>невизначеності</a:t>
                      </a:r>
                      <a:r>
                        <a:rPr lang="ru-RU" sz="1250" noProof="0" dirty="0"/>
                        <a:t> та </a:t>
                      </a:r>
                      <a:r>
                        <a:rPr lang="ru-RU" sz="1250" noProof="0" dirty="0" err="1"/>
                        <a:t>ознайомити</a:t>
                      </a:r>
                      <a:r>
                        <a:rPr lang="ru-RU" sz="1250" noProof="0" dirty="0"/>
                        <a:t> з теоретико-</a:t>
                      </a:r>
                      <a:r>
                        <a:rPr lang="ru-RU" sz="1250" noProof="0" dirty="0" err="1"/>
                        <a:t>методичними</a:t>
                      </a:r>
                      <a:r>
                        <a:rPr lang="ru-RU" sz="1250" noProof="0" dirty="0"/>
                        <a:t> та </a:t>
                      </a:r>
                      <a:r>
                        <a:rPr lang="ru-RU" sz="1250" noProof="0" dirty="0" err="1"/>
                        <a:t>практичними</a:t>
                      </a:r>
                      <a:r>
                        <a:rPr lang="ru-RU" sz="1250" noProof="0" dirty="0"/>
                        <a:t> основами </a:t>
                      </a:r>
                      <a:r>
                        <a:rPr lang="ru-RU" sz="1250" noProof="0" dirty="0" err="1"/>
                        <a:t>стратегічного</a:t>
                      </a:r>
                      <a:r>
                        <a:rPr lang="ru-RU" sz="1250" noProof="0" dirty="0"/>
                        <a:t> </a:t>
                      </a:r>
                      <a:r>
                        <a:rPr lang="ru-RU" sz="1250" noProof="0" dirty="0" err="1"/>
                        <a:t>планування</a:t>
                      </a:r>
                      <a:r>
                        <a:rPr lang="ru-RU" sz="1250" noProof="0" dirty="0"/>
                        <a:t>, </a:t>
                      </a:r>
                      <a:r>
                        <a:rPr lang="ru-RU" sz="1250" noProof="0" dirty="0" err="1"/>
                        <a:t>засобами</a:t>
                      </a:r>
                      <a:r>
                        <a:rPr lang="ru-RU" sz="1250" noProof="0" dirty="0"/>
                        <a:t> та методами </a:t>
                      </a:r>
                      <a:r>
                        <a:rPr lang="ru-RU" sz="1250" noProof="0" dirty="0" err="1"/>
                        <a:t>аналізу</a:t>
                      </a:r>
                      <a:r>
                        <a:rPr lang="ru-RU" sz="1250" noProof="0" dirty="0"/>
                        <a:t> </a:t>
                      </a:r>
                      <a:r>
                        <a:rPr lang="ru-RU" sz="1250" noProof="0" dirty="0" err="1"/>
                        <a:t>основних</a:t>
                      </a:r>
                      <a:r>
                        <a:rPr lang="ru-RU" sz="1250" noProof="0" dirty="0"/>
                        <a:t> </a:t>
                      </a:r>
                      <a:r>
                        <a:rPr lang="ru-RU" sz="1250" noProof="0" dirty="0" err="1"/>
                        <a:t>політичних</a:t>
                      </a:r>
                      <a:r>
                        <a:rPr lang="ru-RU" sz="1250" noProof="0" dirty="0"/>
                        <a:t>, </a:t>
                      </a:r>
                      <a:r>
                        <a:rPr lang="ru-RU" sz="1250" noProof="0" dirty="0" err="1"/>
                        <a:t>економічних</a:t>
                      </a:r>
                      <a:r>
                        <a:rPr lang="ru-RU" sz="1250" noProof="0" dirty="0"/>
                        <a:t> та </a:t>
                      </a:r>
                      <a:r>
                        <a:rPr lang="ru-RU" sz="1250" noProof="0" dirty="0" err="1"/>
                        <a:t>соціальних</a:t>
                      </a:r>
                      <a:r>
                        <a:rPr lang="ru-RU" sz="1250" noProof="0" dirty="0"/>
                        <a:t> </a:t>
                      </a:r>
                      <a:r>
                        <a:rPr lang="ru-RU" sz="1250" noProof="0" dirty="0" err="1"/>
                        <a:t>процесів</a:t>
                      </a:r>
                      <a:r>
                        <a:rPr lang="ru-RU" sz="1250" noProof="0" dirty="0"/>
                        <a:t>, </a:t>
                      </a:r>
                      <a:r>
                        <a:rPr lang="ru-RU" sz="1250" noProof="0" dirty="0" err="1"/>
                        <a:t>прогнозування</a:t>
                      </a:r>
                      <a:r>
                        <a:rPr lang="ru-RU" sz="1250" noProof="0" dirty="0"/>
                        <a:t> та сценарного </a:t>
                      </a:r>
                      <a:r>
                        <a:rPr lang="ru-RU" sz="1250" noProof="0" dirty="0" err="1"/>
                        <a:t>прогнозування</a:t>
                      </a:r>
                      <a:r>
                        <a:rPr lang="ru-RU" sz="1250" noProof="0" dirty="0"/>
                        <a:t> в </a:t>
                      </a:r>
                      <a:r>
                        <a:rPr lang="ru-RU" sz="1250" noProof="0" dirty="0" err="1"/>
                        <a:t>міжнародних</a:t>
                      </a:r>
                      <a:r>
                        <a:rPr lang="ru-RU" sz="1250" noProof="0" dirty="0"/>
                        <a:t> </a:t>
                      </a:r>
                      <a:r>
                        <a:rPr lang="ru-RU" sz="1250" noProof="0" dirty="0" err="1"/>
                        <a:t>відносинах</a:t>
                      </a:r>
                      <a:r>
                        <a:rPr lang="ru-RU" sz="1250" noProof="0" dirty="0"/>
                        <a:t> в </a:t>
                      </a:r>
                      <a:r>
                        <a:rPr lang="ru-RU" sz="1250" noProof="0" dirty="0" err="1"/>
                        <a:t>дипломатичній</a:t>
                      </a:r>
                      <a:r>
                        <a:rPr lang="ru-RU" sz="1250" noProof="0" dirty="0"/>
                        <a:t> </a:t>
                      </a:r>
                      <a:r>
                        <a:rPr lang="ru-RU" sz="1250" noProof="0" dirty="0" err="1"/>
                        <a:t>сфері</a:t>
                      </a:r>
                      <a:r>
                        <a:rPr lang="ru-RU" sz="1250" noProof="0" dirty="0"/>
                        <a:t>.</a:t>
                      </a:r>
                      <a:endParaRPr lang="uk-UA" sz="1250" noProof="0" dirty="0"/>
                    </a:p>
                  </a:txBody>
                  <a:tcPr/>
                </a:tc>
                <a:extLst>
                  <a:ext uri="{0D108BD9-81ED-4DB2-BD59-A6C34878D82A}">
                    <a16:rowId xmlns:a16="http://schemas.microsoft.com/office/drawing/2014/main" val="2732766415"/>
                  </a:ext>
                </a:extLst>
              </a:tr>
            </a:tbl>
          </a:graphicData>
        </a:graphic>
      </p:graphicFrame>
      <p:graphicFrame>
        <p:nvGraphicFramePr>
          <p:cNvPr id="8" name="Table 8">
            <a:extLst>
              <a:ext uri="{FF2B5EF4-FFF2-40B4-BE49-F238E27FC236}">
                <a16:creationId xmlns:a16="http://schemas.microsoft.com/office/drawing/2014/main" id="{8494808C-66FA-41C4-9107-478F96DE09C7}"/>
              </a:ext>
            </a:extLst>
          </p:cNvPr>
          <p:cNvGraphicFramePr>
            <a:graphicFrameLocks noGrp="1"/>
          </p:cNvGraphicFramePr>
          <p:nvPr>
            <p:ph sz="quarter" idx="4"/>
            <p:extLst>
              <p:ext uri="{D42A27DB-BD31-4B8C-83A1-F6EECF244321}">
                <p14:modId xmlns:p14="http://schemas.microsoft.com/office/powerpoint/2010/main" val="450641759"/>
              </p:ext>
            </p:extLst>
          </p:nvPr>
        </p:nvGraphicFramePr>
        <p:xfrm>
          <a:off x="5797686" y="1128409"/>
          <a:ext cx="6167335" cy="5633501"/>
        </p:xfrm>
        <a:graphic>
          <a:graphicData uri="http://schemas.openxmlformats.org/drawingml/2006/table">
            <a:tbl>
              <a:tblPr firstRow="1" bandRow="1">
                <a:tableStyleId>{3B4B98B0-60AC-42C2-AFA5-B58CD77FA1E5}</a:tableStyleId>
              </a:tblPr>
              <a:tblGrid>
                <a:gridCol w="716721">
                  <a:extLst>
                    <a:ext uri="{9D8B030D-6E8A-4147-A177-3AD203B41FA5}">
                      <a16:colId xmlns:a16="http://schemas.microsoft.com/office/drawing/2014/main" val="4286422531"/>
                    </a:ext>
                  </a:extLst>
                </a:gridCol>
                <a:gridCol w="5450614">
                  <a:extLst>
                    <a:ext uri="{9D8B030D-6E8A-4147-A177-3AD203B41FA5}">
                      <a16:colId xmlns:a16="http://schemas.microsoft.com/office/drawing/2014/main" val="1446189870"/>
                    </a:ext>
                  </a:extLst>
                </a:gridCol>
              </a:tblGrid>
              <a:tr h="5633501">
                <a:tc>
                  <a:txBody>
                    <a:bodyPr/>
                    <a:lstStyle/>
                    <a:p>
                      <a:pPr algn="ctr"/>
                      <a:r>
                        <a:rPr lang="uk-UA" sz="1200" b="0" noProof="0" dirty="0"/>
                        <a:t>Набуті знання та вміння:</a:t>
                      </a:r>
                      <a:endParaRPr lang="uk-UA" sz="1200" b="0" noProof="0" dirty="0">
                        <a:latin typeface="Abadi" panose="020B0604020202020204" pitchFamily="34" charset="0"/>
                      </a:endParaRPr>
                    </a:p>
                  </a:txBody>
                  <a:tcPr/>
                </a:tc>
                <a:tc>
                  <a:txBody>
                    <a:bodyPr/>
                    <a:lstStyle/>
                    <a:p>
                      <a:pPr algn="just"/>
                      <a:r>
                        <a:rPr lang="uk-UA" sz="1300" b="0" noProof="0" dirty="0"/>
                        <a:t>Знати:</a:t>
                      </a:r>
                    </a:p>
                    <a:p>
                      <a:pPr algn="just"/>
                      <a:r>
                        <a:rPr lang="uk-UA" sz="1300" b="0" noProof="0" dirty="0"/>
                        <a:t>- теоретичні основи стратегічного планування в державному управлінні, основні терміни та концепції, етапи та складові стратегічного планування та прогнозування;</a:t>
                      </a:r>
                    </a:p>
                    <a:p>
                      <a:pPr algn="just"/>
                      <a:r>
                        <a:rPr lang="uk-UA" sz="1300" b="0" noProof="0" dirty="0"/>
                        <a:t>- індивідуальні вимоги та організаційні обмеження і процедури стратегічного планування (на прикладі дипломатичних представництв);</a:t>
                      </a:r>
                    </a:p>
                    <a:p>
                      <a:pPr algn="just"/>
                      <a:r>
                        <a:rPr lang="uk-UA" sz="1300" b="0" noProof="0" dirty="0"/>
                        <a:t>- концептуальні підходи до глобального політичного прогнозування та сценарії майбутнього системи міжнародних відносин як аспекту сценарного планування в відомствах закордонних справ;</a:t>
                      </a:r>
                    </a:p>
                    <a:p>
                      <a:pPr algn="just"/>
                      <a:r>
                        <a:rPr lang="uk-UA" sz="1300" b="0" noProof="0" dirty="0"/>
                        <a:t>- роль штучного інтелекту та методи роботи з великими базами даних в дипломатичній практиці. </a:t>
                      </a:r>
                    </a:p>
                    <a:p>
                      <a:pPr algn="just"/>
                      <a:r>
                        <a:rPr lang="uk-UA" sz="1300" b="0" noProof="0" dirty="0"/>
                        <a:t>Вміти:</a:t>
                      </a:r>
                    </a:p>
                    <a:p>
                      <a:pPr algn="just"/>
                      <a:r>
                        <a:rPr lang="uk-UA" sz="1300" b="0" noProof="0" dirty="0"/>
                        <a:t>- використовувати на практиці технології аналізу політичної, економічної, соціальної ситуації і передбачення її змін при розробці стратегії і тактики зовнішньої політики держави;</a:t>
                      </a:r>
                    </a:p>
                    <a:p>
                      <a:pPr algn="just"/>
                      <a:r>
                        <a:rPr lang="uk-UA" sz="1300" b="0" noProof="0" dirty="0"/>
                        <a:t>- брати участь в організації управлінських процесів на основі командної роботи;</a:t>
                      </a:r>
                    </a:p>
                    <a:p>
                      <a:pPr algn="just"/>
                      <a:r>
                        <a:rPr lang="uk-UA" sz="1300" b="0" noProof="0" dirty="0"/>
                        <a:t>- застосовувати основні теоретико-методологічні підходи в сфері політичного прогнозування;</a:t>
                      </a:r>
                    </a:p>
                    <a:p>
                      <a:pPr algn="just"/>
                      <a:r>
                        <a:rPr lang="uk-UA" sz="1300" b="0" noProof="0" dirty="0"/>
                        <a:t>- використовувати сучасні технічні засоби і інформаційні технології для вирішення аналітичних і дослідницьких завдань.</a:t>
                      </a:r>
                    </a:p>
                    <a:p>
                      <a:pPr algn="just"/>
                      <a:endParaRPr lang="uk-UA" sz="1300" b="0" noProof="0" dirty="0"/>
                    </a:p>
                    <a:p>
                      <a:pPr algn="just"/>
                      <a:r>
                        <a:rPr lang="uk-UA" sz="1300" b="0" noProof="0" dirty="0" err="1"/>
                        <a:t>Трансверсальні</a:t>
                      </a:r>
                      <a:r>
                        <a:rPr lang="uk-UA" sz="1300" b="0" noProof="0" dirty="0"/>
                        <a:t> компетентності: критичне мислення, командна робота, цифрова грамотність, </a:t>
                      </a:r>
                      <a:r>
                        <a:rPr lang="uk-UA" sz="1300" b="0" noProof="0" dirty="0" err="1"/>
                        <a:t>інтраперсональні</a:t>
                      </a:r>
                      <a:r>
                        <a:rPr lang="uk-UA" sz="1300" b="0" noProof="0" dirty="0"/>
                        <a:t> навички.</a:t>
                      </a:r>
                    </a:p>
                    <a:p>
                      <a:pPr algn="just"/>
                      <a:endParaRPr lang="uk-UA" sz="1300" b="0" noProof="0" dirty="0"/>
                    </a:p>
                  </a:txBody>
                  <a:tcPr/>
                </a:tc>
                <a:extLst>
                  <a:ext uri="{0D108BD9-81ED-4DB2-BD59-A6C34878D82A}">
                    <a16:rowId xmlns:a16="http://schemas.microsoft.com/office/drawing/2014/main" val="57017910"/>
                  </a:ext>
                </a:extLst>
              </a:tr>
            </a:tbl>
          </a:graphicData>
        </a:graphic>
      </p:graphicFrame>
      <p:graphicFrame>
        <p:nvGraphicFramePr>
          <p:cNvPr id="2" name="Table 1">
            <a:extLst>
              <a:ext uri="{FF2B5EF4-FFF2-40B4-BE49-F238E27FC236}">
                <a16:creationId xmlns:a16="http://schemas.microsoft.com/office/drawing/2014/main" id="{28579A0B-8DCE-33A3-CA86-CB363275F530}"/>
              </a:ext>
            </a:extLst>
          </p:cNvPr>
          <p:cNvGraphicFramePr>
            <a:graphicFrameLocks noGrp="1"/>
          </p:cNvGraphicFramePr>
          <p:nvPr>
            <p:extLst>
              <p:ext uri="{D42A27DB-BD31-4B8C-83A1-F6EECF244321}">
                <p14:modId xmlns:p14="http://schemas.microsoft.com/office/powerpoint/2010/main" val="1223626476"/>
              </p:ext>
            </p:extLst>
          </p:nvPr>
        </p:nvGraphicFramePr>
        <p:xfrm>
          <a:off x="226979" y="4293031"/>
          <a:ext cx="5570707" cy="2468880"/>
        </p:xfrm>
        <a:graphic>
          <a:graphicData uri="http://schemas.openxmlformats.org/drawingml/2006/table">
            <a:tbl>
              <a:tblPr firstRow="1" bandRow="1">
                <a:tableStyleId>{3B4B98B0-60AC-42C2-AFA5-B58CD77FA1E5}</a:tableStyleId>
              </a:tblPr>
              <a:tblGrid>
                <a:gridCol w="963868">
                  <a:extLst>
                    <a:ext uri="{9D8B030D-6E8A-4147-A177-3AD203B41FA5}">
                      <a16:colId xmlns:a16="http://schemas.microsoft.com/office/drawing/2014/main" val="1912787854"/>
                    </a:ext>
                  </a:extLst>
                </a:gridCol>
                <a:gridCol w="4606839">
                  <a:extLst>
                    <a:ext uri="{9D8B030D-6E8A-4147-A177-3AD203B41FA5}">
                      <a16:colId xmlns:a16="http://schemas.microsoft.com/office/drawing/2014/main" val="36692360"/>
                    </a:ext>
                  </a:extLst>
                </a:gridCol>
              </a:tblGrid>
              <a:tr h="2295581">
                <a:tc>
                  <a:txBody>
                    <a:bodyPr/>
                    <a:lstStyle/>
                    <a:p>
                      <a:pPr algn="ctr"/>
                      <a:r>
                        <a:rPr lang="uk-UA" sz="1400" b="0" noProof="0" dirty="0"/>
                        <a:t>Основні теми змістових </a:t>
                      </a:r>
                      <a:r>
                        <a:rPr lang="uk-UA" sz="1400" b="0" noProof="0" dirty="0" err="1"/>
                        <a:t>модулей</a:t>
                      </a:r>
                      <a:r>
                        <a:rPr lang="uk-UA" sz="1400" b="0" noProof="0" dirty="0"/>
                        <a:t>:</a:t>
                      </a:r>
                      <a:endParaRPr lang="uk-UA" sz="1400" b="0" noProof="0" dirty="0">
                        <a:latin typeface="Abadi" panose="020B0604020202020204" pitchFamily="34" charset="0"/>
                      </a:endParaRPr>
                    </a:p>
                  </a:txBody>
                  <a:tcPr/>
                </a:tc>
                <a:tc>
                  <a:txBody>
                    <a:bodyPr/>
                    <a:lstStyle/>
                    <a:p>
                      <a:r>
                        <a:rPr lang="ru-RU" sz="1200" b="0" noProof="0" dirty="0"/>
                        <a:t>1.Теоретичні </a:t>
                      </a:r>
                      <a:r>
                        <a:rPr lang="ru-RU" sz="1200" b="0" noProof="0" dirty="0" err="1"/>
                        <a:t>основи</a:t>
                      </a:r>
                      <a:r>
                        <a:rPr lang="ru-RU" sz="1200" b="0" noProof="0" dirty="0"/>
                        <a:t> </a:t>
                      </a:r>
                      <a:r>
                        <a:rPr lang="ru-RU" sz="1200" b="0" noProof="0" dirty="0" err="1"/>
                        <a:t>стратегічного</a:t>
                      </a:r>
                      <a:r>
                        <a:rPr lang="ru-RU" sz="1200" b="0" noProof="0" dirty="0"/>
                        <a:t> </a:t>
                      </a:r>
                      <a:r>
                        <a:rPr lang="ru-RU" sz="1200" b="0" noProof="0" dirty="0" err="1"/>
                        <a:t>планування</a:t>
                      </a:r>
                      <a:r>
                        <a:rPr lang="ru-RU" sz="1200" b="0" noProof="0" dirty="0"/>
                        <a:t> в державному </a:t>
                      </a:r>
                      <a:r>
                        <a:rPr lang="ru-RU" sz="1200" b="0" noProof="0" dirty="0" err="1"/>
                        <a:t>управлінні</a:t>
                      </a:r>
                      <a:r>
                        <a:rPr lang="ru-RU" sz="1200" b="0" noProof="0" dirty="0"/>
                        <a:t>. </a:t>
                      </a:r>
                    </a:p>
                    <a:p>
                      <a:r>
                        <a:rPr lang="ru-RU" sz="1200" b="0" noProof="0" dirty="0"/>
                        <a:t>2. Структура та </a:t>
                      </a:r>
                      <a:r>
                        <a:rPr lang="ru-RU" sz="1200" b="0" noProof="0" dirty="0" err="1"/>
                        <a:t>процес</a:t>
                      </a:r>
                      <a:r>
                        <a:rPr lang="ru-RU" sz="1200" b="0" noProof="0" dirty="0"/>
                        <a:t> </a:t>
                      </a:r>
                      <a:r>
                        <a:rPr lang="ru-RU" sz="1200" b="0" noProof="0" dirty="0" err="1"/>
                        <a:t>стратегічного</a:t>
                      </a:r>
                      <a:r>
                        <a:rPr lang="ru-RU" sz="1200" b="0" noProof="0" dirty="0"/>
                        <a:t> </a:t>
                      </a:r>
                      <a:r>
                        <a:rPr lang="ru-RU" sz="1200" b="0" noProof="0" dirty="0" err="1"/>
                        <a:t>планування</a:t>
                      </a:r>
                      <a:r>
                        <a:rPr lang="ru-RU" sz="1200" b="0" noProof="0" dirty="0"/>
                        <a:t> в </a:t>
                      </a:r>
                      <a:r>
                        <a:rPr lang="ru-RU" sz="1200" b="0" noProof="0" dirty="0" err="1"/>
                        <a:t>дипломатичній</a:t>
                      </a:r>
                      <a:r>
                        <a:rPr lang="ru-RU" sz="1200" b="0" noProof="0" dirty="0"/>
                        <a:t> </a:t>
                      </a:r>
                      <a:r>
                        <a:rPr lang="ru-RU" sz="1200" b="0" noProof="0" dirty="0" err="1"/>
                        <a:t>діяльності</a:t>
                      </a:r>
                      <a:r>
                        <a:rPr lang="ru-RU" sz="1200" b="0" noProof="0" dirty="0"/>
                        <a:t>. </a:t>
                      </a:r>
                    </a:p>
                    <a:p>
                      <a:r>
                        <a:rPr lang="ru-RU" sz="1200" b="0" noProof="0" dirty="0"/>
                        <a:t>3. </a:t>
                      </a:r>
                      <a:r>
                        <a:rPr lang="ru-RU" sz="1200" b="0" noProof="0" dirty="0" err="1"/>
                        <a:t>Методи</a:t>
                      </a:r>
                      <a:r>
                        <a:rPr lang="ru-RU" sz="1200" b="0" noProof="0" dirty="0"/>
                        <a:t> </a:t>
                      </a:r>
                      <a:r>
                        <a:rPr lang="ru-RU" sz="1200" b="0" noProof="0" dirty="0" err="1"/>
                        <a:t>стратегічного</a:t>
                      </a:r>
                      <a:r>
                        <a:rPr lang="ru-RU" sz="1200" b="0" noProof="0" dirty="0"/>
                        <a:t> </a:t>
                      </a:r>
                      <a:r>
                        <a:rPr lang="ru-RU" sz="1200" b="0" noProof="0" dirty="0" err="1"/>
                        <a:t>планування</a:t>
                      </a:r>
                      <a:r>
                        <a:rPr lang="ru-RU" sz="1200" b="0" noProof="0" dirty="0"/>
                        <a:t> в </a:t>
                      </a:r>
                      <a:r>
                        <a:rPr lang="ru-RU" sz="1200" b="0" noProof="0" dirty="0" err="1"/>
                        <a:t>дипломатії</a:t>
                      </a:r>
                      <a:r>
                        <a:rPr lang="ru-RU" sz="1200" b="0" noProof="0" dirty="0"/>
                        <a:t>. </a:t>
                      </a:r>
                    </a:p>
                    <a:p>
                      <a:r>
                        <a:rPr lang="ru-RU" sz="1200" b="0" noProof="0" dirty="0"/>
                        <a:t>4. </a:t>
                      </a:r>
                      <a:r>
                        <a:rPr lang="ru-RU" sz="1200" b="0" noProof="0" dirty="0" err="1"/>
                        <a:t>Прогнозування</a:t>
                      </a:r>
                      <a:r>
                        <a:rPr lang="ru-RU" sz="1200" b="0" noProof="0" dirty="0"/>
                        <a:t> як </a:t>
                      </a:r>
                      <a:r>
                        <a:rPr lang="ru-RU" sz="1200" b="0" noProof="0" dirty="0" err="1"/>
                        <a:t>умова</a:t>
                      </a:r>
                      <a:r>
                        <a:rPr lang="ru-RU" sz="1200" b="0" noProof="0" dirty="0"/>
                        <a:t> </a:t>
                      </a:r>
                      <a:r>
                        <a:rPr lang="ru-RU" sz="1200" b="0" noProof="0" dirty="0" err="1"/>
                        <a:t>ефективного</a:t>
                      </a:r>
                      <a:r>
                        <a:rPr lang="ru-RU" sz="1200" b="0" noProof="0" dirty="0"/>
                        <a:t> </a:t>
                      </a:r>
                      <a:r>
                        <a:rPr lang="ru-RU" sz="1200" b="0" noProof="0" dirty="0" err="1"/>
                        <a:t>стратегічного</a:t>
                      </a:r>
                      <a:r>
                        <a:rPr lang="ru-RU" sz="1200" b="0" noProof="0" dirty="0"/>
                        <a:t> </a:t>
                      </a:r>
                      <a:r>
                        <a:rPr lang="ru-RU" sz="1200" b="0" noProof="0" dirty="0" err="1"/>
                        <a:t>планування</a:t>
                      </a:r>
                      <a:r>
                        <a:rPr lang="ru-RU" sz="1200" b="0" noProof="0" dirty="0"/>
                        <a:t> в </a:t>
                      </a:r>
                      <a:r>
                        <a:rPr lang="ru-RU" sz="1200" b="0" noProof="0" dirty="0" err="1"/>
                        <a:t>дипломатії</a:t>
                      </a:r>
                      <a:r>
                        <a:rPr lang="ru-RU" sz="1200" b="0" noProof="0" dirty="0"/>
                        <a:t>. </a:t>
                      </a:r>
                    </a:p>
                    <a:p>
                      <a:r>
                        <a:rPr lang="ru-RU" sz="1200" b="0" noProof="0" dirty="0"/>
                        <a:t>5.Дипломатичне </a:t>
                      </a:r>
                      <a:r>
                        <a:rPr lang="ru-RU" sz="1200" b="0" noProof="0" dirty="0" err="1"/>
                        <a:t>забезпечення</a:t>
                      </a:r>
                      <a:r>
                        <a:rPr lang="ru-RU" sz="1200" b="0" noProof="0" dirty="0"/>
                        <a:t> </a:t>
                      </a:r>
                      <a:r>
                        <a:rPr lang="ru-RU" sz="1200" b="0" noProof="0" dirty="0" err="1"/>
                        <a:t>підготовки</a:t>
                      </a:r>
                      <a:r>
                        <a:rPr lang="ru-RU" sz="1200" b="0" noProof="0" dirty="0"/>
                        <a:t> та </a:t>
                      </a:r>
                      <a:r>
                        <a:rPr lang="ru-RU" sz="1200" b="0" noProof="0" dirty="0" err="1"/>
                        <a:t>реалізації</a:t>
                      </a:r>
                      <a:r>
                        <a:rPr lang="ru-RU" sz="1200" b="0" noProof="0" dirty="0"/>
                        <a:t> </a:t>
                      </a:r>
                      <a:r>
                        <a:rPr lang="ru-RU" sz="1200" b="0" noProof="0" dirty="0" err="1"/>
                        <a:t>зовнішньополітичних</a:t>
                      </a:r>
                      <a:r>
                        <a:rPr lang="ru-RU" sz="1200" b="0" noProof="0" dirty="0"/>
                        <a:t> </a:t>
                      </a:r>
                      <a:r>
                        <a:rPr lang="ru-RU" sz="1200" b="0" noProof="0" dirty="0" err="1"/>
                        <a:t>стратегій</a:t>
                      </a:r>
                      <a:r>
                        <a:rPr lang="ru-RU" sz="1200" b="0" noProof="0" dirty="0"/>
                        <a:t> </a:t>
                      </a:r>
                    </a:p>
                    <a:p>
                      <a:r>
                        <a:rPr lang="ru-RU" sz="1200" b="0" noProof="0" dirty="0"/>
                        <a:t>6. </a:t>
                      </a:r>
                      <a:r>
                        <a:rPr lang="ru-RU" sz="1200" b="0" noProof="0" dirty="0" err="1"/>
                        <a:t>Стратегічне</a:t>
                      </a:r>
                      <a:r>
                        <a:rPr lang="ru-RU" sz="1200" b="0" noProof="0" dirty="0"/>
                        <a:t> </a:t>
                      </a:r>
                      <a:r>
                        <a:rPr lang="ru-RU" sz="1200" b="0" noProof="0" dirty="0" err="1"/>
                        <a:t>планування</a:t>
                      </a:r>
                      <a:r>
                        <a:rPr lang="ru-RU" sz="1200" b="0" noProof="0" dirty="0"/>
                        <a:t> </a:t>
                      </a:r>
                      <a:r>
                        <a:rPr lang="ru-RU" sz="1200" b="0" noProof="0" dirty="0" err="1"/>
                        <a:t>публічної</a:t>
                      </a:r>
                      <a:r>
                        <a:rPr lang="ru-RU" sz="1200" b="0" noProof="0" dirty="0"/>
                        <a:t> </a:t>
                      </a:r>
                      <a:r>
                        <a:rPr lang="ru-RU" sz="1200" b="0" noProof="0" dirty="0" err="1"/>
                        <a:t>дипломатії</a:t>
                      </a:r>
                      <a:r>
                        <a:rPr lang="ru-RU" sz="1200" b="0" noProof="0" dirty="0"/>
                        <a:t> </a:t>
                      </a:r>
                    </a:p>
                    <a:p>
                      <a:r>
                        <a:rPr lang="ru-RU" sz="1200" b="0" noProof="0" dirty="0"/>
                        <a:t>7. </a:t>
                      </a:r>
                      <a:r>
                        <a:rPr lang="ru-RU" sz="1200" b="0" noProof="0" dirty="0" err="1"/>
                        <a:t>Дипломатія</a:t>
                      </a:r>
                      <a:r>
                        <a:rPr lang="ru-RU" sz="1200" b="0" noProof="0" dirty="0"/>
                        <a:t> як </a:t>
                      </a:r>
                      <a:r>
                        <a:rPr lang="ru-RU" sz="1200" b="0" noProof="0" dirty="0" err="1"/>
                        <a:t>інструмент</a:t>
                      </a:r>
                      <a:r>
                        <a:rPr lang="ru-RU" sz="1200" b="0" noProof="0" dirty="0"/>
                        <a:t> </a:t>
                      </a:r>
                      <a:r>
                        <a:rPr lang="ru-RU" sz="1200" b="0" noProof="0" dirty="0" err="1"/>
                        <a:t>реалізації</a:t>
                      </a:r>
                      <a:r>
                        <a:rPr lang="ru-RU" sz="1200" b="0" noProof="0" dirty="0"/>
                        <a:t> </a:t>
                      </a:r>
                      <a:r>
                        <a:rPr lang="ru-RU" sz="1200" b="0" noProof="0" dirty="0" err="1"/>
                        <a:t>зовнішньої</a:t>
                      </a:r>
                      <a:r>
                        <a:rPr lang="ru-RU" sz="1200" b="0" noProof="0" dirty="0"/>
                        <a:t> </a:t>
                      </a:r>
                      <a:r>
                        <a:rPr lang="ru-RU" sz="1200" b="0" noProof="0" dirty="0" err="1"/>
                        <a:t>політики</a:t>
                      </a:r>
                      <a:r>
                        <a:rPr lang="ru-RU" sz="1200" b="0" noProof="0" dirty="0"/>
                        <a:t>.</a:t>
                      </a:r>
                    </a:p>
                    <a:p>
                      <a:r>
                        <a:rPr lang="ru-RU" sz="1200" b="0" noProof="0" dirty="0"/>
                        <a:t>8. </a:t>
                      </a:r>
                      <a:r>
                        <a:rPr lang="ru-RU" sz="1200" b="0" noProof="0" dirty="0" err="1"/>
                        <a:t>Використання</a:t>
                      </a:r>
                      <a:r>
                        <a:rPr lang="ru-RU" sz="1200" b="0" noProof="0" dirty="0"/>
                        <a:t> </a:t>
                      </a:r>
                      <a:r>
                        <a:rPr lang="en-US" sz="1200" b="0" noProof="0" dirty="0"/>
                        <a:t>Big Data </a:t>
                      </a:r>
                      <a:r>
                        <a:rPr lang="ru-RU" sz="1200" b="0" noProof="0" dirty="0"/>
                        <a:t>та </a:t>
                      </a:r>
                      <a:r>
                        <a:rPr lang="ru-RU" sz="1200" b="0" noProof="0" dirty="0" err="1"/>
                        <a:t>технологій</a:t>
                      </a:r>
                      <a:r>
                        <a:rPr lang="ru-RU" sz="1200" b="0" noProof="0" dirty="0"/>
                        <a:t> штучного </a:t>
                      </a:r>
                      <a:r>
                        <a:rPr lang="ru-RU" sz="1200" b="0" noProof="0" dirty="0" err="1"/>
                        <a:t>інтелекту</a:t>
                      </a:r>
                      <a:r>
                        <a:rPr lang="ru-RU" sz="1200" b="0" noProof="0" dirty="0"/>
                        <a:t> в </a:t>
                      </a:r>
                      <a:r>
                        <a:rPr lang="ru-RU" sz="1200" b="0" noProof="0" dirty="0" err="1"/>
                        <a:t>стратегічному</a:t>
                      </a:r>
                      <a:r>
                        <a:rPr lang="ru-RU" sz="1200" b="0" noProof="0" dirty="0"/>
                        <a:t> </a:t>
                      </a:r>
                      <a:r>
                        <a:rPr lang="ru-RU" sz="1200" b="0" noProof="0" dirty="0" err="1"/>
                        <a:t>плануванні</a:t>
                      </a:r>
                      <a:r>
                        <a:rPr lang="ru-RU" sz="1200" b="0" noProof="0" dirty="0"/>
                        <a:t> </a:t>
                      </a:r>
                      <a:r>
                        <a:rPr lang="ru-RU" sz="1200" b="0" noProof="0" dirty="0" err="1"/>
                        <a:t>зовнішньополітичних</a:t>
                      </a:r>
                      <a:r>
                        <a:rPr lang="ru-RU" sz="1200" b="0" noProof="0" dirty="0"/>
                        <a:t> </a:t>
                      </a:r>
                      <a:r>
                        <a:rPr lang="ru-RU" sz="1200" b="0" noProof="0" dirty="0" err="1"/>
                        <a:t>відомств</a:t>
                      </a:r>
                      <a:r>
                        <a:rPr lang="ru-RU" sz="1200" b="0" noProof="0" dirty="0"/>
                        <a:t>.</a:t>
                      </a:r>
                    </a:p>
                  </a:txBody>
                  <a:tcPr/>
                </a:tc>
                <a:extLst>
                  <a:ext uri="{0D108BD9-81ED-4DB2-BD59-A6C34878D82A}">
                    <a16:rowId xmlns:a16="http://schemas.microsoft.com/office/drawing/2014/main" val="3017755952"/>
                  </a:ext>
                </a:extLst>
              </a:tr>
            </a:tbl>
          </a:graphicData>
        </a:graphic>
      </p:graphicFrame>
    </p:spTree>
    <p:extLst>
      <p:ext uri="{BB962C8B-B14F-4D97-AF65-F5344CB8AC3E}">
        <p14:creationId xmlns:p14="http://schemas.microsoft.com/office/powerpoint/2010/main" val="2052280688"/>
      </p:ext>
    </p:extLst>
  </p:cSld>
  <p:clrMapOvr>
    <a:masterClrMapping/>
  </p:clrMapOvr>
</p:sld>
</file>

<file path=ppt/theme/theme1.xml><?xml version="1.0" encoding="utf-8"?>
<a:theme xmlns:a="http://schemas.openxmlformats.org/drawingml/2006/main" name="BlockprintVTI">
  <a:themeElements>
    <a:clrScheme name="AnalogousFromRegularSeed_2SEEDS">
      <a:dk1>
        <a:srgbClr val="000000"/>
      </a:dk1>
      <a:lt1>
        <a:srgbClr val="FFFFFF"/>
      </a:lt1>
      <a:dk2>
        <a:srgbClr val="1B2F2E"/>
      </a:dk2>
      <a:lt2>
        <a:srgbClr val="F3F1F0"/>
      </a:lt2>
      <a:accent1>
        <a:srgbClr val="3B9EB1"/>
      </a:accent1>
      <a:accent2>
        <a:srgbClr val="46B196"/>
      </a:accent2>
      <a:accent3>
        <a:srgbClr val="4D7EC3"/>
      </a:accent3>
      <a:accent4>
        <a:srgbClr val="B13B3E"/>
      </a:accent4>
      <a:accent5>
        <a:srgbClr val="C37B4D"/>
      </a:accent5>
      <a:accent6>
        <a:srgbClr val="B19A3B"/>
      </a:accent6>
      <a:hlink>
        <a:srgbClr val="C05944"/>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895</TotalTime>
  <Words>4745</Words>
  <Application>Microsoft Office PowerPoint</Application>
  <PresentationFormat>Widescreen</PresentationFormat>
  <Paragraphs>439</Paragraphs>
  <Slides>25</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Abadi</vt:lpstr>
      <vt:lpstr>Arial</vt:lpstr>
      <vt:lpstr>Avenir Next LT Pro</vt:lpstr>
      <vt:lpstr>AvenirNext LT Pro Medium</vt:lpstr>
      <vt:lpstr>Calibri</vt:lpstr>
      <vt:lpstr>BlockprintVTI</vt:lpstr>
      <vt:lpstr>Навчально-науковий  інститут міжнародних відносин Загальноінститутський каталог вибіркових дисциплін галузь знань 29 «Міжнародні відносини»</vt:lpstr>
      <vt:lpstr>Загальні положення</vt:lpstr>
      <vt:lpstr>Спеціальність 291  Міжнародні відносини,  суспільні комунікації та регіональні студії</vt:lpstr>
      <vt:lpstr>Спеціальність 291 Міжнародні відносини, суспільні комунікації та регіональні студії</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Навчально-науковий  інститут міжнародних відносин Загальноінститутський каталог вибіркових дисциплін галузь знань 29 «Міжнародні відносини»</dc:title>
  <dc:creator>Олена1 Приятельчук</dc:creator>
  <cp:lastModifiedBy>Олена1 Приятельчук</cp:lastModifiedBy>
  <cp:revision>82</cp:revision>
  <dcterms:created xsi:type="dcterms:W3CDTF">2023-01-26T18:50:11Z</dcterms:created>
  <dcterms:modified xsi:type="dcterms:W3CDTF">2023-12-12T20:42:03Z</dcterms:modified>
</cp:coreProperties>
</file>