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5"/>
  </p:notesMasterIdLst>
  <p:sldIdLst>
    <p:sldId id="256" r:id="rId2"/>
    <p:sldId id="260" r:id="rId3"/>
    <p:sldId id="266" r:id="rId4"/>
    <p:sldId id="258"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97" r:id="rId20"/>
    <p:sldId id="298" r:id="rId21"/>
    <p:sldId id="299" r:id="rId22"/>
    <p:sldId id="300" r:id="rId23"/>
    <p:sldId id="30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5" autoAdjust="0"/>
    <p:restoredTop sz="90946" autoAdjust="0"/>
  </p:normalViewPr>
  <p:slideViewPr>
    <p:cSldViewPr snapToGrid="0">
      <p:cViewPr varScale="1">
        <p:scale>
          <a:sx n="59" d="100"/>
          <a:sy n="59" d="100"/>
        </p:scale>
        <p:origin x="9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A0CF48-5596-4BC0-90C8-B49A0C30321E}" type="datetimeFigureOut">
              <a:rPr lang="en-US" smtClean="0"/>
              <a:t>12/10/2023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94DD0-5E83-4C4E-87FD-4B49762E80D9}" type="slidenum">
              <a:rPr lang="en-US" smtClean="0"/>
              <a:t>‹#›</a:t>
            </a:fld>
            <a:endParaRPr lang="en-US"/>
          </a:p>
        </p:txBody>
      </p:sp>
    </p:spTree>
    <p:extLst>
      <p:ext uri="{BB962C8B-B14F-4D97-AF65-F5344CB8AC3E}">
        <p14:creationId xmlns:p14="http://schemas.microsoft.com/office/powerpoint/2010/main" val="3245951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a:t>
            </a:fld>
            <a:endParaRPr lang="en-US"/>
          </a:p>
        </p:txBody>
      </p:sp>
    </p:spTree>
    <p:extLst>
      <p:ext uri="{BB962C8B-B14F-4D97-AF65-F5344CB8AC3E}">
        <p14:creationId xmlns:p14="http://schemas.microsoft.com/office/powerpoint/2010/main" val="275405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12</a:t>
            </a:fld>
            <a:endParaRPr lang="en-US"/>
          </a:p>
        </p:txBody>
      </p:sp>
    </p:spTree>
    <p:extLst>
      <p:ext uri="{BB962C8B-B14F-4D97-AF65-F5344CB8AC3E}">
        <p14:creationId xmlns:p14="http://schemas.microsoft.com/office/powerpoint/2010/main" val="1674337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12/10/2023</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40785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12/10/2023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12781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12/10/2023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4903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12/10/2023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110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12/10/2023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1855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12/10/2023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8252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12/10/2023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9916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12/10/2023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382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12/10/2023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560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12/10/2023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9744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12/10/2023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1453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12/10/2023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55225621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71" r:id="rId8"/>
    <p:sldLayoutId id="2147483668" r:id="rId9"/>
    <p:sldLayoutId id="2147483669" r:id="rId10"/>
    <p:sldLayoutId id="2147483670"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www.iir.edu.ua/uploads/files/Poriadok%20vyboru%20dyscyplin%20(03_12_2018).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C4056FD6-9767-4B1A-ACC2-9883F6A5B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79928" cy="6858000"/>
          </a:xfrm>
          <a:prstGeom prst="rect">
            <a:avLst/>
          </a:prstGeom>
          <a:blipFill dpi="0" rotWithShape="1">
            <a:blip r:embed="rId2">
              <a:alphaModFix amt="20000"/>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Colored pencils inside a pencil holder which is on top of a wood table">
            <a:extLst>
              <a:ext uri="{FF2B5EF4-FFF2-40B4-BE49-F238E27FC236}">
                <a16:creationId xmlns:a16="http://schemas.microsoft.com/office/drawing/2014/main" id="{F6105ED3-354A-B4CD-4634-C40F29A19D5F}"/>
              </a:ext>
            </a:extLst>
          </p:cNvPr>
          <p:cNvPicPr>
            <a:picLocks noChangeAspect="1"/>
          </p:cNvPicPr>
          <p:nvPr/>
        </p:nvPicPr>
        <p:blipFill rotWithShape="1">
          <a:blip r:embed="rId3">
            <a:alphaModFix amt="70000"/>
          </a:blip>
          <a:srcRect t="15726"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094C0546-7F95-682B-59A0-AE406AA0A334}"/>
              </a:ext>
            </a:extLst>
          </p:cNvPr>
          <p:cNvSpPr>
            <a:spLocks noGrp="1"/>
          </p:cNvSpPr>
          <p:nvPr>
            <p:ph type="ctrTitle"/>
          </p:nvPr>
        </p:nvSpPr>
        <p:spPr>
          <a:xfrm>
            <a:off x="996275" y="744909"/>
            <a:ext cx="10190071" cy="3617541"/>
          </a:xfrm>
        </p:spPr>
        <p:txBody>
          <a:bodyPr anchor="b">
            <a:normAutofit fontScale="90000"/>
          </a:bodyPr>
          <a:lstStyle/>
          <a:p>
            <a:r>
              <a:rPr lang="uk-UA" sz="4900" dirty="0">
                <a:solidFill>
                  <a:srgbClr val="FFFFFF"/>
                </a:solidFill>
              </a:rPr>
              <a:t>Навчально-науковий</a:t>
            </a:r>
            <a:br>
              <a:rPr lang="uk-UA" sz="4900" dirty="0">
                <a:solidFill>
                  <a:srgbClr val="FFFFFF"/>
                </a:solidFill>
              </a:rPr>
            </a:br>
            <a:r>
              <a:rPr lang="uk-UA" sz="4900" dirty="0">
                <a:solidFill>
                  <a:srgbClr val="FFFFFF"/>
                </a:solidFill>
              </a:rPr>
              <a:t> інститут міжнародних відносин </a:t>
            </a:r>
            <a:r>
              <a:rPr lang="uk-UA" sz="6000" dirty="0">
                <a:solidFill>
                  <a:srgbClr val="FFFFFF"/>
                </a:solidFill>
              </a:rPr>
              <a:t>Загальноінститутський каталог вибіркових дисциплін</a:t>
            </a:r>
            <a:br>
              <a:rPr lang="uk-UA" sz="5200" dirty="0">
                <a:solidFill>
                  <a:srgbClr val="FFFFFF"/>
                </a:solidFill>
              </a:rPr>
            </a:br>
            <a:r>
              <a:rPr lang="uk-UA" sz="4000" dirty="0">
                <a:solidFill>
                  <a:srgbClr val="FFFFFF"/>
                </a:solidFill>
              </a:rPr>
              <a:t>галузь знань 29 «Міжнародні відносини»</a:t>
            </a:r>
            <a:endParaRPr lang="en-US" sz="4000" dirty="0">
              <a:solidFill>
                <a:srgbClr val="FFFFFF"/>
              </a:solidFill>
            </a:endParaRPr>
          </a:p>
        </p:txBody>
      </p:sp>
      <p:sp>
        <p:nvSpPr>
          <p:cNvPr id="3" name="Subtitle 2">
            <a:extLst>
              <a:ext uri="{FF2B5EF4-FFF2-40B4-BE49-F238E27FC236}">
                <a16:creationId xmlns:a16="http://schemas.microsoft.com/office/drawing/2014/main" id="{B1852D11-4905-CAAC-6A9A-D54E59219F5F}"/>
              </a:ext>
            </a:extLst>
          </p:cNvPr>
          <p:cNvSpPr>
            <a:spLocks noGrp="1"/>
          </p:cNvSpPr>
          <p:nvPr>
            <p:ph type="subTitle" idx="1"/>
          </p:nvPr>
        </p:nvSpPr>
        <p:spPr>
          <a:xfrm>
            <a:off x="4137339" y="5431142"/>
            <a:ext cx="3905250" cy="1363897"/>
          </a:xfrm>
        </p:spPr>
        <p:txBody>
          <a:bodyPr anchor="t">
            <a:normAutofit/>
          </a:bodyPr>
          <a:lstStyle/>
          <a:p>
            <a:r>
              <a:rPr lang="uk-UA" sz="2200" dirty="0">
                <a:solidFill>
                  <a:srgbClr val="FFFFFF"/>
                </a:solidFill>
              </a:rPr>
              <a:t>Освітній рівень: магістр</a:t>
            </a:r>
          </a:p>
          <a:p>
            <a:r>
              <a:rPr lang="uk-UA" sz="2200" dirty="0">
                <a:solidFill>
                  <a:srgbClr val="FFFFFF"/>
                </a:solidFill>
              </a:rPr>
              <a:t>Рік вступу: 2023 </a:t>
            </a:r>
            <a:endParaRPr lang="en-US" sz="2200" dirty="0">
              <a:solidFill>
                <a:srgbClr val="FFFFFF"/>
              </a:solidFill>
            </a:endParaRPr>
          </a:p>
        </p:txBody>
      </p:sp>
    </p:spTree>
    <p:extLst>
      <p:ext uri="{BB962C8B-B14F-4D97-AF65-F5344CB8AC3E}">
        <p14:creationId xmlns:p14="http://schemas.microsoft.com/office/powerpoint/2010/main" val="3765174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Фінансова </a:t>
            </a:r>
            <a:r>
              <a:rPr lang="ru-RU" sz="2800" dirty="0" err="1"/>
              <a:t>стійкість</a:t>
            </a:r>
            <a:r>
              <a:rPr lang="ru-RU" sz="2800" dirty="0"/>
              <a:t> </a:t>
            </a:r>
            <a:r>
              <a:rPr lang="ru-RU" sz="2800" dirty="0" err="1"/>
              <a:t>соціального</a:t>
            </a:r>
            <a:r>
              <a:rPr lang="ru-RU" sz="2800" dirty="0"/>
              <a:t> </a:t>
            </a:r>
            <a:r>
              <a:rPr lang="ru-RU" sz="2800" dirty="0" err="1"/>
              <a:t>підприємництва</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701766258"/>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400" noProof="0" dirty="0"/>
                        <a:t>формування у майбутніх фахівців теоретичних знань, умінь та практичних навичок у галузі: формування знань і навичок використання найефективніших форм і методів організації та здійснення </a:t>
                      </a:r>
                      <a:r>
                        <a:rPr lang="uk-UA" sz="1400" noProof="0" dirty="0" err="1"/>
                        <a:t>зв’язків</a:t>
                      </a:r>
                      <a:r>
                        <a:rPr lang="uk-UA" sz="1400" noProof="0" dirty="0"/>
                        <a:t> фірми з цільовою аудиторією з грамотним використанням систем масової інформації; появу та розвиток соціальних проектів організацій їх фінансової стійкості та участь в управлінських процесах, які відбувалися в світі; становлення та розвиток глобального громадського та недержавного (неприбуткового) сектору в новітню добу; розвиток світового благодійництва, меценатства та фандрайзингу</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53011965"/>
              </p:ext>
            </p:extLst>
          </p:nvPr>
        </p:nvGraphicFramePr>
        <p:xfrm>
          <a:off x="5797686" y="1128408"/>
          <a:ext cx="6167335" cy="525293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5813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400" b="0" noProof="0" dirty="0"/>
                        <a:t>В результаті вивчення дисципліни слухачі будуть знати: суть та зміст основних понять та категорій «соціальний проект»; методологічні основи міжнародного управління соціальними проектами; базові засади управління людськими ресурсами, фінансами та комунікаціями в міжнародних та глобальних соціальних проектах; основні мікро- та макроекономічні показники; роль і регулюючі функції держави в ринковій економіці; </a:t>
                      </a:r>
                    </a:p>
                    <a:p>
                      <a:pPr algn="just"/>
                      <a:r>
                        <a:rPr lang="uk-UA" sz="1400" b="0" noProof="0" dirty="0"/>
                        <a:t>а також вміти: демонструвати системні знання з теорії і практики фінансової стійкості соціальних проектів на локальному та міжнародному рівнях; застосовувати набуті теоретичні навички з управління на практиці функціонування міжнародних та глобальних соціальних проектів; формувати основні завдання, мету економічної діяльності міжнародних соціальних проектів.</a:t>
                      </a:r>
                    </a:p>
                  </a:txBody>
                  <a:tcPr/>
                </a:tc>
                <a:extLst>
                  <a:ext uri="{0D108BD9-81ED-4DB2-BD59-A6C34878D82A}">
                    <a16:rowId xmlns:a16="http://schemas.microsoft.com/office/drawing/2014/main" val="57017910"/>
                  </a:ext>
                </a:extLst>
              </a:tr>
              <a:tr h="1994805">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ru-RU" sz="1400" noProof="0" dirty="0"/>
                        <a:t>1.Проектування в </a:t>
                      </a:r>
                      <a:r>
                        <a:rPr lang="ru-RU" sz="1400" noProof="0" dirty="0" err="1"/>
                        <a:t>соціальній</a:t>
                      </a:r>
                      <a:r>
                        <a:rPr lang="ru-RU" sz="1400" noProof="0" dirty="0"/>
                        <a:t> </a:t>
                      </a:r>
                      <a:r>
                        <a:rPr lang="ru-RU" sz="1400" noProof="0" dirty="0" err="1"/>
                        <a:t>сфері</a:t>
                      </a:r>
                      <a:r>
                        <a:rPr lang="ru-RU" sz="1400" noProof="0" dirty="0"/>
                        <a:t>: </a:t>
                      </a:r>
                      <a:r>
                        <a:rPr lang="ru-RU" sz="1400" noProof="0" dirty="0" err="1"/>
                        <a:t>від</a:t>
                      </a:r>
                      <a:r>
                        <a:rPr lang="ru-RU" sz="1400" noProof="0" dirty="0"/>
                        <a:t> </a:t>
                      </a:r>
                      <a:r>
                        <a:rPr lang="ru-RU" sz="1400" noProof="0" dirty="0" err="1"/>
                        <a:t>ідеї</a:t>
                      </a:r>
                      <a:r>
                        <a:rPr lang="ru-RU" sz="1400" noProof="0" dirty="0"/>
                        <a:t> до проекту.</a:t>
                      </a:r>
                    </a:p>
                    <a:p>
                      <a:r>
                        <a:rPr lang="ru-RU" sz="1400" noProof="0" dirty="0"/>
                        <a:t>2.Алгоритм </a:t>
                      </a:r>
                      <a:r>
                        <a:rPr lang="ru-RU" sz="1400" noProof="0" dirty="0" err="1"/>
                        <a:t>проектування</a:t>
                      </a:r>
                      <a:r>
                        <a:rPr lang="ru-RU" sz="1400" noProof="0" dirty="0"/>
                        <a:t> </a:t>
                      </a:r>
                      <a:r>
                        <a:rPr lang="ru-RU" sz="1400" noProof="0" dirty="0" err="1"/>
                        <a:t>концептуальної</a:t>
                      </a:r>
                      <a:r>
                        <a:rPr lang="ru-RU" sz="1400" noProof="0" dirty="0"/>
                        <a:t> </a:t>
                      </a:r>
                      <a:r>
                        <a:rPr lang="ru-RU" sz="1400" noProof="0" dirty="0" err="1"/>
                        <a:t>піраміди</a:t>
                      </a:r>
                      <a:r>
                        <a:rPr lang="ru-RU" sz="1400" noProof="0" dirty="0"/>
                        <a:t> </a:t>
                      </a:r>
                      <a:r>
                        <a:rPr lang="ru-RU" sz="1400" noProof="0" dirty="0" err="1"/>
                        <a:t>цілей</a:t>
                      </a:r>
                      <a:r>
                        <a:rPr lang="ru-RU" sz="1400" noProof="0" dirty="0"/>
                        <a:t> і </a:t>
                      </a:r>
                      <a:r>
                        <a:rPr lang="ru-RU" sz="1400" noProof="0" dirty="0" err="1"/>
                        <a:t>завдань</a:t>
                      </a:r>
                      <a:r>
                        <a:rPr lang="ru-RU" sz="1400" noProof="0" dirty="0"/>
                        <a:t>.</a:t>
                      </a:r>
                    </a:p>
                    <a:p>
                      <a:r>
                        <a:rPr lang="ru-RU" sz="1400" noProof="0" dirty="0"/>
                        <a:t>3.Підтримка </a:t>
                      </a:r>
                      <a:r>
                        <a:rPr lang="ru-RU" sz="1400" noProof="0" dirty="0" err="1"/>
                        <a:t>соціально</a:t>
                      </a:r>
                      <a:r>
                        <a:rPr lang="ru-RU" sz="1400" noProof="0" dirty="0"/>
                        <a:t> </a:t>
                      </a:r>
                      <a:r>
                        <a:rPr lang="ru-RU" sz="1400" noProof="0" dirty="0" err="1"/>
                        <a:t>підприємницьких</a:t>
                      </a:r>
                      <a:r>
                        <a:rPr lang="ru-RU" sz="1400" noProof="0" dirty="0"/>
                        <a:t> </a:t>
                      </a:r>
                      <a:r>
                        <a:rPr lang="ru-RU" sz="1400" noProof="0" dirty="0" err="1"/>
                        <a:t>проектів</a:t>
                      </a:r>
                      <a:r>
                        <a:rPr lang="ru-RU" sz="1400" noProof="0" dirty="0"/>
                        <a:t>.</a:t>
                      </a:r>
                    </a:p>
                    <a:p>
                      <a:r>
                        <a:rPr lang="ru-RU" sz="1400" noProof="0" dirty="0"/>
                        <a:t>4.Розробка методики </a:t>
                      </a:r>
                      <a:r>
                        <a:rPr lang="ru-RU" sz="1400" noProof="0" dirty="0" err="1"/>
                        <a:t>оцінки</a:t>
                      </a:r>
                      <a:r>
                        <a:rPr lang="ru-RU" sz="1400" noProof="0" dirty="0"/>
                        <a:t> </a:t>
                      </a:r>
                      <a:r>
                        <a:rPr lang="ru-RU" sz="1400" noProof="0" dirty="0" err="1"/>
                        <a:t>соціальних</a:t>
                      </a:r>
                      <a:r>
                        <a:rPr lang="ru-RU" sz="1400" noProof="0" dirty="0"/>
                        <a:t> </a:t>
                      </a:r>
                      <a:r>
                        <a:rPr lang="ru-RU" sz="1400" noProof="0" dirty="0" err="1"/>
                        <a:t>проектів</a:t>
                      </a:r>
                      <a:r>
                        <a:rPr lang="ru-RU" sz="1400" noProof="0" dirty="0"/>
                        <a:t> </a:t>
                      </a:r>
                      <a:r>
                        <a:rPr lang="ru-RU" sz="1400" noProof="0" dirty="0" err="1"/>
                        <a:t>некомерційних</a:t>
                      </a:r>
                      <a:r>
                        <a:rPr lang="ru-RU" sz="1400" noProof="0" dirty="0"/>
                        <a:t> </a:t>
                      </a:r>
                      <a:r>
                        <a:rPr lang="ru-RU" sz="1400" noProof="0" dirty="0" err="1"/>
                        <a:t>організацій</a:t>
                      </a:r>
                      <a:r>
                        <a:rPr lang="ru-RU" sz="1400" noProof="0" dirty="0"/>
                        <a:t>.</a:t>
                      </a:r>
                    </a:p>
                    <a:p>
                      <a:r>
                        <a:rPr lang="ru-RU" sz="1400" noProof="0" dirty="0"/>
                        <a:t>5.Ресурсне </a:t>
                      </a:r>
                      <a:r>
                        <a:rPr lang="ru-RU" sz="1400" noProof="0" dirty="0" err="1"/>
                        <a:t>забезпечення</a:t>
                      </a:r>
                      <a:r>
                        <a:rPr lang="ru-RU" sz="1400" noProof="0" dirty="0"/>
                        <a:t> </a:t>
                      </a:r>
                      <a:r>
                        <a:rPr lang="ru-RU" sz="1400" noProof="0" dirty="0" err="1"/>
                        <a:t>соціального</a:t>
                      </a:r>
                      <a:r>
                        <a:rPr lang="ru-RU" sz="1400" noProof="0" dirty="0"/>
                        <a:t> проекту.</a:t>
                      </a:r>
                    </a:p>
                    <a:p>
                      <a:r>
                        <a:rPr lang="ru-RU" sz="1400" noProof="0" dirty="0"/>
                        <a:t>6.Залучення </a:t>
                      </a:r>
                      <a:r>
                        <a:rPr lang="ru-RU" sz="1400" noProof="0" dirty="0" err="1"/>
                        <a:t>фінансування</a:t>
                      </a:r>
                      <a:r>
                        <a:rPr lang="ru-RU" sz="1400" noProof="0" dirty="0"/>
                        <a:t> </a:t>
                      </a:r>
                      <a:r>
                        <a:rPr lang="ru-RU" sz="1400" noProof="0" dirty="0" err="1"/>
                        <a:t>соціальних</a:t>
                      </a:r>
                      <a:r>
                        <a:rPr lang="ru-RU" sz="1400" noProof="0" dirty="0"/>
                        <a:t> </a:t>
                      </a:r>
                      <a:r>
                        <a:rPr lang="ru-RU" sz="1400" noProof="0" dirty="0" err="1"/>
                        <a:t>проектів</a:t>
                      </a:r>
                      <a:endParaRPr lang="ru-RU" sz="1400" noProof="0" dirty="0"/>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038063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 Штучний </a:t>
            </a:r>
            <a:r>
              <a:rPr lang="ru-RU" sz="2800" dirty="0" err="1"/>
              <a:t>інтелект</a:t>
            </a:r>
            <a:r>
              <a:rPr lang="ru-RU" sz="2800" dirty="0"/>
              <a:t> в </a:t>
            </a:r>
            <a:r>
              <a:rPr lang="ru-RU" sz="2800" dirty="0" err="1"/>
              <a:t>міжнародних</a:t>
            </a:r>
            <a:r>
              <a:rPr lang="ru-RU" sz="2800" dirty="0"/>
              <a:t> </a:t>
            </a:r>
            <a:r>
              <a:rPr lang="ru-RU" sz="2800" dirty="0" err="1"/>
              <a:t>бізнес-процесах</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372529730"/>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400" noProof="0" dirty="0"/>
                        <a:t>Використання штучного інтелекту у торгових процесах стає новим актуальним завданням для будь-якої організації, яка проштовхує власні товари чи послуги, оскільки саме його використання підвищує ефективність реалізації, зменшує залежність від людського фактору власних працівників, та здійснює максимальний психологічний вплив на покупця. З урахуванням вищевикладеного, основною метою є: визначити основні види штучного інтелекту та сфери його застосування у торгових процесах, зокрема, обґрунтувати необхідність вкладення коштів у дану технології, задля підвищення майбутніх результатів.</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925031859"/>
              </p:ext>
            </p:extLst>
          </p:nvPr>
        </p:nvGraphicFramePr>
        <p:xfrm>
          <a:off x="5797686" y="1128409"/>
          <a:ext cx="6167335" cy="526780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16468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000" b="0" noProof="0" dirty="0"/>
                        <a:t>В результаті вивчення дисципліни слухачі будуть знати:  як реалізувати багаторівневу обчислювальну модель на основі архітектури клієнт-сервер, включаючи бази даних, сховища даних і бази знань, для забезпечення обчислювальних потреб  багатьох користувачів, обробки транзакцій, у тому числі на хмарних сервісах, як використовувати принципи побудови та технологію розробки систем штучного інтелекту; моделі та методи розв’язання задач у слабоформалізованих галузях; основні поняття інженерії </a:t>
                      </a:r>
                      <a:r>
                        <a:rPr lang="uk-UA" sz="1000" b="0" noProof="0" dirty="0" err="1"/>
                        <a:t>знань;моделі</a:t>
                      </a:r>
                      <a:r>
                        <a:rPr lang="uk-UA" sz="1000" b="0" noProof="0" dirty="0"/>
                        <a:t> обробки та подання знань, здатність до вибору та використання методів сучасної обробки даних – інтелектуального аналізу даних (</a:t>
                      </a:r>
                      <a:r>
                        <a:rPr lang="en-US" sz="1000" b="0" noProof="0" dirty="0" err="1"/>
                        <a:t>DataMining</a:t>
                      </a:r>
                      <a:r>
                        <a:rPr lang="en-US" sz="1000" b="0" noProof="0" dirty="0"/>
                        <a:t>), </a:t>
                      </a:r>
                      <a:r>
                        <a:rPr lang="uk-UA" sz="1000" b="0" noProof="0" dirty="0"/>
                        <a:t>пошуку у необроблених масивах даних раніше невідомих, практично корисних знань та закономірностей, необхідних для прийняття управлінських рішень в економіці, техніці, плануванні виробництва, реалізації продукції та соціальної сфері.</a:t>
                      </a:r>
                    </a:p>
                    <a:p>
                      <a:pPr algn="just"/>
                      <a:r>
                        <a:rPr lang="uk-UA" sz="1000" b="0" noProof="0" dirty="0"/>
                        <a:t>а також вміти: застосовувати  методології системного аналізу для дослідження складних проблем різної природи, методи формалізації та розв’язання системних задач, що мають суперечливі цілі, невизначеності та ризики, застосовувати методи прийняття рішень в умовах визначеності, невизначеності і ризику; приймати рішення на основі теорії корисності; розробляти та реалізувати моделі прийняття рішень, проектувати та розробляти програмне забезпечення із застосуванням різних парадигм програмування: структурного, об’єктно-орієнтованого, з відповідними моделями, методами та алгоритмами обчислень, структурами даних і механізмами управління, реалізувати бази даних, сховища даних і бази знань, для забезпечення обчислювальних потреб  багатьох користувачів, обробляти транзакції.</a:t>
                      </a:r>
                    </a:p>
                  </a:txBody>
                  <a:tcPr/>
                </a:tc>
                <a:extLst>
                  <a:ext uri="{0D108BD9-81ED-4DB2-BD59-A6C34878D82A}">
                    <a16:rowId xmlns:a16="http://schemas.microsoft.com/office/drawing/2014/main" val="57017910"/>
                  </a:ext>
                </a:extLst>
              </a:tr>
              <a:tr h="1937590">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ru-RU" sz="1100" noProof="0" dirty="0"/>
                        <a:t>1.Мистецтво </a:t>
                      </a:r>
                      <a:r>
                        <a:rPr lang="ru-RU" sz="1100" noProof="0" dirty="0" err="1"/>
                        <a:t>історичного</a:t>
                      </a:r>
                      <a:r>
                        <a:rPr lang="ru-RU" sz="1100" noProof="0" dirty="0"/>
                        <a:t> </a:t>
                      </a:r>
                      <a:r>
                        <a:rPr lang="ru-RU" sz="1100" noProof="0" dirty="0" err="1"/>
                        <a:t>розвитку</a:t>
                      </a:r>
                      <a:r>
                        <a:rPr lang="ru-RU" sz="1100" noProof="0" dirty="0"/>
                        <a:t> штучного </a:t>
                      </a:r>
                      <a:r>
                        <a:rPr lang="ru-RU" sz="1100" noProof="0" dirty="0" err="1"/>
                        <a:t>інтелекту</a:t>
                      </a:r>
                      <a:r>
                        <a:rPr lang="ru-RU" sz="1100" noProof="0" dirty="0"/>
                        <a:t>.</a:t>
                      </a:r>
                    </a:p>
                    <a:p>
                      <a:r>
                        <a:rPr lang="ru-RU" sz="1100" noProof="0" dirty="0"/>
                        <a:t>2.Штучний </a:t>
                      </a:r>
                      <a:r>
                        <a:rPr lang="ru-RU" sz="1100" noProof="0" dirty="0" err="1"/>
                        <a:t>інтелект</a:t>
                      </a:r>
                      <a:r>
                        <a:rPr lang="ru-RU" sz="1100" noProof="0" dirty="0"/>
                        <a:t>, як </a:t>
                      </a:r>
                      <a:r>
                        <a:rPr lang="ru-RU" sz="1100" noProof="0" dirty="0" err="1"/>
                        <a:t>ключовий</a:t>
                      </a:r>
                      <a:r>
                        <a:rPr lang="ru-RU" sz="1100" noProof="0" dirty="0"/>
                        <a:t> драйвер </a:t>
                      </a:r>
                      <a:r>
                        <a:rPr lang="ru-RU" sz="1100" noProof="0" dirty="0" err="1"/>
                        <a:t>цифровізації</a:t>
                      </a:r>
                      <a:r>
                        <a:rPr lang="ru-RU" sz="1100" noProof="0" dirty="0"/>
                        <a:t>: </a:t>
                      </a:r>
                      <a:r>
                        <a:rPr lang="ru-RU" sz="1100" noProof="0" dirty="0" err="1"/>
                        <a:t>можливості</a:t>
                      </a:r>
                      <a:r>
                        <a:rPr lang="ru-RU" sz="1100" noProof="0" dirty="0"/>
                        <a:t> та </a:t>
                      </a:r>
                      <a:r>
                        <a:rPr lang="ru-RU" sz="1100" noProof="0" dirty="0" err="1"/>
                        <a:t>виклики</a:t>
                      </a:r>
                      <a:r>
                        <a:rPr lang="ru-RU" sz="1100" noProof="0" dirty="0"/>
                        <a:t>.</a:t>
                      </a:r>
                    </a:p>
                    <a:p>
                      <a:r>
                        <a:rPr lang="ru-RU" sz="1100" noProof="0" dirty="0"/>
                        <a:t>3.</a:t>
                      </a:r>
                      <a:r>
                        <a:rPr lang="en-US" sz="1100" noProof="0" dirty="0"/>
                        <a:t>IQ, EQ, DQ: </a:t>
                      </a:r>
                      <a:r>
                        <a:rPr lang="ru-RU" sz="1100" noProof="0" dirty="0" err="1"/>
                        <a:t>новий</a:t>
                      </a:r>
                      <a:r>
                        <a:rPr lang="ru-RU" sz="1100" noProof="0" dirty="0"/>
                        <a:t> </a:t>
                      </a:r>
                      <a:r>
                        <a:rPr lang="ru-RU" sz="1100" noProof="0" dirty="0" err="1"/>
                        <a:t>інтелект</a:t>
                      </a:r>
                      <a:r>
                        <a:rPr lang="ru-RU" sz="1100" noProof="0" dirty="0"/>
                        <a:t> в </a:t>
                      </a:r>
                      <a:r>
                        <a:rPr lang="ru-RU" sz="1100" noProof="0" dirty="0" err="1"/>
                        <a:t>епоху</a:t>
                      </a:r>
                      <a:r>
                        <a:rPr lang="ru-RU" sz="1100" noProof="0" dirty="0"/>
                        <a:t> штучного </a:t>
                      </a:r>
                      <a:r>
                        <a:rPr lang="ru-RU" sz="1100" noProof="0" dirty="0" err="1"/>
                        <a:t>інтелекту</a:t>
                      </a:r>
                      <a:r>
                        <a:rPr lang="ru-RU" sz="1100" noProof="0" dirty="0"/>
                        <a:t> (</a:t>
                      </a:r>
                      <a:r>
                        <a:rPr lang="ru-RU" sz="1100" noProof="0" dirty="0" err="1"/>
                        <a:t>принципи</a:t>
                      </a:r>
                      <a:r>
                        <a:rPr lang="ru-RU" sz="1100" noProof="0" dirty="0"/>
                        <a:t> </a:t>
                      </a:r>
                      <a:r>
                        <a:rPr lang="ru-RU" sz="1100" noProof="0" dirty="0" err="1"/>
                        <a:t>роботи</a:t>
                      </a:r>
                      <a:r>
                        <a:rPr lang="ru-RU" sz="1100" noProof="0" dirty="0"/>
                        <a:t> та </a:t>
                      </a:r>
                      <a:r>
                        <a:rPr lang="ru-RU" sz="1100" noProof="0" dirty="0" err="1"/>
                        <a:t>потенціал</a:t>
                      </a:r>
                      <a:r>
                        <a:rPr lang="ru-RU" sz="1100" noProof="0" dirty="0"/>
                        <a:t> штучного </a:t>
                      </a:r>
                      <a:r>
                        <a:rPr lang="ru-RU" sz="1100" noProof="0" dirty="0" err="1"/>
                        <a:t>інтелекту</a:t>
                      </a:r>
                      <a:r>
                        <a:rPr lang="ru-RU" sz="1100" noProof="0" dirty="0"/>
                        <a:t>).</a:t>
                      </a:r>
                    </a:p>
                    <a:p>
                      <a:r>
                        <a:rPr lang="ru-RU" sz="1100" noProof="0" dirty="0"/>
                        <a:t>4.Атлас штучного </a:t>
                      </a:r>
                      <a:r>
                        <a:rPr lang="ru-RU" sz="1100" noProof="0" dirty="0" err="1"/>
                        <a:t>інтелекту</a:t>
                      </a:r>
                      <a:r>
                        <a:rPr lang="ru-RU" sz="1100" noProof="0" dirty="0"/>
                        <a:t> </a:t>
                      </a:r>
                      <a:r>
                        <a:rPr lang="ru-RU" sz="1100" noProof="0" dirty="0" err="1"/>
                        <a:t>або</a:t>
                      </a:r>
                      <a:r>
                        <a:rPr lang="ru-RU" sz="1100" noProof="0" dirty="0"/>
                        <a:t> як </a:t>
                      </a:r>
                      <a:r>
                        <a:rPr lang="ru-RU" sz="1100" noProof="0" dirty="0" err="1"/>
                        <a:t>штучний</a:t>
                      </a:r>
                      <a:r>
                        <a:rPr lang="ru-RU" sz="1100" noProof="0" dirty="0"/>
                        <a:t> </a:t>
                      </a:r>
                      <a:r>
                        <a:rPr lang="ru-RU" sz="1100" noProof="0" dirty="0" err="1"/>
                        <a:t>інтелект</a:t>
                      </a:r>
                      <a:r>
                        <a:rPr lang="ru-RU" sz="1100" noProof="0" dirty="0"/>
                        <a:t> </a:t>
                      </a:r>
                      <a:r>
                        <a:rPr lang="ru-RU" sz="1100" noProof="0" dirty="0" err="1"/>
                        <a:t>поглинає</a:t>
                      </a:r>
                      <a:r>
                        <a:rPr lang="ru-RU" sz="1100" noProof="0" dirty="0"/>
                        <a:t> </a:t>
                      </a:r>
                      <a:r>
                        <a:rPr lang="ru-RU" sz="1100" noProof="0" dirty="0" err="1"/>
                        <a:t>континенти</a:t>
                      </a:r>
                      <a:r>
                        <a:rPr lang="ru-RU" sz="1100" noProof="0" dirty="0"/>
                        <a:t>. </a:t>
                      </a:r>
                    </a:p>
                    <a:p>
                      <a:r>
                        <a:rPr lang="ru-RU" sz="1100" noProof="0" dirty="0"/>
                        <a:t>5.Сфери </a:t>
                      </a:r>
                      <a:r>
                        <a:rPr lang="ru-RU" sz="1100" noProof="0" dirty="0" err="1"/>
                        <a:t>застосування</a:t>
                      </a:r>
                      <a:r>
                        <a:rPr lang="ru-RU" sz="1100" noProof="0" dirty="0"/>
                        <a:t> штучного </a:t>
                      </a:r>
                      <a:r>
                        <a:rPr lang="ru-RU" sz="1100" noProof="0" dirty="0" err="1"/>
                        <a:t>інтелекту</a:t>
                      </a:r>
                      <a:r>
                        <a:rPr lang="ru-RU" sz="1100" noProof="0" dirty="0"/>
                        <a:t>.</a:t>
                      </a:r>
                    </a:p>
                    <a:p>
                      <a:r>
                        <a:rPr lang="ru-RU" sz="1100" noProof="0" dirty="0"/>
                        <a:t>6.Робототехніка та </a:t>
                      </a:r>
                      <a:r>
                        <a:rPr lang="ru-RU" sz="1100" noProof="0" dirty="0" err="1"/>
                        <a:t>штучний</a:t>
                      </a:r>
                      <a:r>
                        <a:rPr lang="ru-RU" sz="1100" noProof="0" dirty="0"/>
                        <a:t> </a:t>
                      </a:r>
                      <a:r>
                        <a:rPr lang="ru-RU" sz="1100" noProof="0" dirty="0" err="1"/>
                        <a:t>інтелект</a:t>
                      </a:r>
                      <a:r>
                        <a:rPr lang="ru-RU" sz="1100" noProof="0" dirty="0"/>
                        <a:t>. </a:t>
                      </a:r>
                    </a:p>
                    <a:p>
                      <a:r>
                        <a:rPr lang="ru-RU" sz="1100" noProof="0" dirty="0"/>
                        <a:t>7.Штучний </a:t>
                      </a:r>
                      <a:r>
                        <a:rPr lang="ru-RU" sz="1100" noProof="0" dirty="0" err="1"/>
                        <a:t>інтелект</a:t>
                      </a:r>
                      <a:r>
                        <a:rPr lang="ru-RU" sz="1100" noProof="0" dirty="0"/>
                        <a:t> та </a:t>
                      </a:r>
                      <a:r>
                        <a:rPr lang="ru-RU" sz="1100" noProof="0" dirty="0" err="1"/>
                        <a:t>професії</a:t>
                      </a:r>
                      <a:r>
                        <a:rPr lang="ru-RU" sz="1100" noProof="0" dirty="0"/>
                        <a:t> </a:t>
                      </a:r>
                      <a:r>
                        <a:rPr lang="ru-RU" sz="1100" noProof="0" dirty="0" err="1"/>
                        <a:t>майбутнього</a:t>
                      </a:r>
                      <a:r>
                        <a:rPr lang="ru-RU" sz="1100" noProof="0" dirty="0"/>
                        <a:t>.</a:t>
                      </a:r>
                    </a:p>
                    <a:p>
                      <a:r>
                        <a:rPr lang="ru-RU" sz="1100" noProof="0" dirty="0"/>
                        <a:t>8.Штучний </a:t>
                      </a:r>
                      <a:r>
                        <a:rPr lang="ru-RU" sz="1100" noProof="0" dirty="0" err="1"/>
                        <a:t>інтелект</a:t>
                      </a:r>
                      <a:r>
                        <a:rPr lang="ru-RU" sz="1100" noProof="0" dirty="0"/>
                        <a:t>: </a:t>
                      </a:r>
                      <a:r>
                        <a:rPr lang="ru-RU" sz="1100" noProof="0" dirty="0" err="1"/>
                        <a:t>проблеми</a:t>
                      </a:r>
                      <a:r>
                        <a:rPr lang="ru-RU" sz="1100" noProof="0" dirty="0"/>
                        <a:t> контролю. </a:t>
                      </a:r>
                    </a:p>
                    <a:p>
                      <a:r>
                        <a:rPr lang="ru-RU" sz="1100" noProof="0" dirty="0"/>
                        <a:t>9.Єтика та </a:t>
                      </a:r>
                      <a:r>
                        <a:rPr lang="ru-RU" sz="1100" noProof="0" dirty="0" err="1"/>
                        <a:t>соціальний</a:t>
                      </a:r>
                      <a:r>
                        <a:rPr lang="ru-RU" sz="1100" noProof="0" dirty="0"/>
                        <a:t> </a:t>
                      </a:r>
                      <a:r>
                        <a:rPr lang="ru-RU" sz="1100" noProof="0" dirty="0" err="1"/>
                        <a:t>вплив</a:t>
                      </a:r>
                      <a:r>
                        <a:rPr lang="ru-RU" sz="1100" noProof="0" dirty="0"/>
                        <a:t> штучного </a:t>
                      </a:r>
                      <a:r>
                        <a:rPr lang="ru-RU" sz="1100" noProof="0" dirty="0" err="1"/>
                        <a:t>інтелекту</a:t>
                      </a:r>
                      <a:r>
                        <a:rPr lang="ru-RU" sz="1100" noProof="0" dirty="0"/>
                        <a:t>. </a:t>
                      </a:r>
                    </a:p>
                    <a:p>
                      <a:r>
                        <a:rPr lang="ru-RU" sz="1100" noProof="0" dirty="0"/>
                        <a:t>10.Штучна </a:t>
                      </a:r>
                      <a:r>
                        <a:rPr lang="ru-RU" sz="1100" noProof="0" dirty="0" err="1"/>
                        <a:t>естетика</a:t>
                      </a:r>
                      <a:r>
                        <a:rPr lang="ru-RU" sz="1100" noProof="0" dirty="0"/>
                        <a:t>: </a:t>
                      </a:r>
                      <a:r>
                        <a:rPr lang="ru-RU" sz="1100" noProof="0" dirty="0" err="1"/>
                        <a:t>технології</a:t>
                      </a:r>
                      <a:r>
                        <a:rPr lang="ru-RU" sz="1100" noProof="0" dirty="0"/>
                        <a:t> штучного </a:t>
                      </a:r>
                      <a:r>
                        <a:rPr lang="ru-RU" sz="1100" noProof="0" dirty="0" err="1"/>
                        <a:t>інтелекту</a:t>
                      </a:r>
                      <a:r>
                        <a:rPr lang="ru-RU" sz="1100" noProof="0" dirty="0"/>
                        <a:t> в </a:t>
                      </a:r>
                      <a:r>
                        <a:rPr lang="ru-RU" sz="1100" noProof="0" dirty="0" err="1"/>
                        <a:t>дизайні</a:t>
                      </a:r>
                      <a:r>
                        <a:rPr lang="ru-RU" sz="1100" noProof="0" dirty="0"/>
                        <a:t>, </a:t>
                      </a:r>
                      <a:r>
                        <a:rPr lang="ru-RU" sz="1100" noProof="0" dirty="0" err="1"/>
                        <a:t>медіа</a:t>
                      </a:r>
                      <a:r>
                        <a:rPr lang="ru-RU" sz="1100" noProof="0" dirty="0"/>
                        <a:t> та </a:t>
                      </a:r>
                      <a:r>
                        <a:rPr lang="ru-RU" sz="1100" noProof="0" dirty="0" err="1"/>
                        <a:t>мистецтві</a:t>
                      </a:r>
                      <a:r>
                        <a:rPr lang="ru-RU" sz="1100" noProof="0" dirty="0"/>
                        <a:t>.</a:t>
                      </a:r>
                    </a:p>
                    <a:p>
                      <a:r>
                        <a:rPr lang="ru-RU" sz="1100" noProof="0" dirty="0"/>
                        <a:t>11.Інтеграція штучного </a:t>
                      </a:r>
                      <a:r>
                        <a:rPr lang="ru-RU" sz="1100" noProof="0" dirty="0" err="1"/>
                        <a:t>інтелекту</a:t>
                      </a:r>
                      <a:r>
                        <a:rPr lang="ru-RU" sz="1100" noProof="0" dirty="0"/>
                        <a:t> в </a:t>
                      </a:r>
                      <a:r>
                        <a:rPr lang="ru-RU" sz="1100" noProof="0" dirty="0" err="1"/>
                        <a:t>бізнес-процеси</a:t>
                      </a:r>
                      <a:r>
                        <a:rPr lang="ru-RU" sz="1100" noProof="0" dirty="0"/>
                        <a:t>. </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411761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Міжнародна </a:t>
            </a:r>
            <a:r>
              <a:rPr lang="ru-RU" sz="2800" dirty="0" err="1"/>
              <a:t>економічна</a:t>
            </a:r>
            <a:r>
              <a:rPr lang="ru-RU" sz="2800" dirty="0"/>
              <a:t> </a:t>
            </a:r>
            <a:r>
              <a:rPr lang="ru-RU" sz="2800" dirty="0" err="1"/>
              <a:t>політика</a:t>
            </a:r>
            <a:r>
              <a:rPr lang="ru-RU" sz="2800" dirty="0"/>
              <a:t> </a:t>
            </a:r>
            <a:r>
              <a:rPr lang="ru-RU" sz="2800" dirty="0" err="1"/>
              <a:t>центрів</a:t>
            </a:r>
            <a:r>
              <a:rPr lang="ru-RU" sz="2800" dirty="0"/>
              <a:t> </a:t>
            </a:r>
            <a:r>
              <a:rPr lang="ru-RU" sz="2800" dirty="0" err="1"/>
              <a:t>світового</a:t>
            </a:r>
            <a:r>
              <a:rPr lang="ru-RU" sz="2800" dirty="0"/>
              <a:t> </a:t>
            </a:r>
            <a:r>
              <a:rPr lang="ru-RU" sz="2800" dirty="0" err="1"/>
              <a:t>господарства</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654690973"/>
              </p:ext>
            </p:extLst>
          </p:nvPr>
        </p:nvGraphicFramePr>
        <p:xfrm>
          <a:off x="226980" y="1128410"/>
          <a:ext cx="5570706" cy="2575685"/>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10098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1474699">
                <a:tc>
                  <a:txBody>
                    <a:bodyPr/>
                    <a:lstStyle/>
                    <a:p>
                      <a:pPr algn="ctr"/>
                      <a:r>
                        <a:rPr lang="uk-UA" noProof="0" dirty="0"/>
                        <a:t>Мета дисципліни</a:t>
                      </a:r>
                    </a:p>
                  </a:txBody>
                  <a:tcPr/>
                </a:tc>
                <a:tc>
                  <a:txBody>
                    <a:bodyPr/>
                    <a:lstStyle/>
                    <a:p>
                      <a:pPr algn="just"/>
                      <a:r>
                        <a:rPr lang="uk-UA" sz="1400" noProof="0" dirty="0"/>
                        <a:t>Вивчення теорії і практики організації та впровадження міжнародної економічної політики (МЕП) розвинених країн та країн, що розвиваються, їх ролі  та впливі на світову економіку, на формування глобальної економічної політики</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679281156"/>
              </p:ext>
            </p:extLst>
          </p:nvPr>
        </p:nvGraphicFramePr>
        <p:xfrm>
          <a:off x="5797686" y="1128410"/>
          <a:ext cx="6167335" cy="5451912"/>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451912">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00" b="0" noProof="0" dirty="0"/>
                        <a:t>Знати:</a:t>
                      </a:r>
                    </a:p>
                    <a:p>
                      <a:pPr algn="just"/>
                      <a:r>
                        <a:rPr lang="uk-UA" sz="1200" b="0" noProof="0" dirty="0"/>
                        <a:t>- організацію сучасних національних макромоделей міжнародної економічної політики (МЕП) країн, що вивчаються</a:t>
                      </a:r>
                    </a:p>
                    <a:p>
                      <a:pPr algn="just"/>
                      <a:r>
                        <a:rPr lang="uk-UA" sz="1200" b="0" noProof="0" dirty="0"/>
                        <a:t>- </a:t>
                      </a:r>
                      <a:r>
                        <a:rPr lang="uk-UA" sz="1200" b="0" noProof="0" dirty="0" err="1"/>
                        <a:t>понятійно</a:t>
                      </a:r>
                      <a:r>
                        <a:rPr lang="uk-UA" sz="1200" b="0" noProof="0" dirty="0"/>
                        <a:t>-термінологічний апарат, що характеризує організацію та регулювання зовнішньоекономічних </a:t>
                      </a:r>
                      <a:r>
                        <a:rPr lang="uk-UA" sz="1200" b="0" noProof="0" dirty="0" err="1"/>
                        <a:t>зв’язків</a:t>
                      </a:r>
                      <a:r>
                        <a:rPr lang="uk-UA" sz="1200" b="0" noProof="0" dirty="0"/>
                        <a:t> в розвинених  країнах та країнах, ринки яких формуються</a:t>
                      </a:r>
                    </a:p>
                    <a:p>
                      <a:pPr algn="just"/>
                      <a:r>
                        <a:rPr lang="uk-UA" sz="1200" b="0" noProof="0" dirty="0"/>
                        <a:t>- взаємозв’язок всіх понять, внутрішню логіку і організаційно-економічну модель міжнародної економічної політики країни</a:t>
                      </a:r>
                    </a:p>
                    <a:p>
                      <a:pPr algn="just"/>
                      <a:r>
                        <a:rPr lang="uk-UA" sz="1200" b="0" noProof="0" dirty="0"/>
                        <a:t>- основні принципи, завдання, структура і особливості МЕП країни</a:t>
                      </a:r>
                    </a:p>
                    <a:p>
                      <a:pPr algn="just"/>
                      <a:r>
                        <a:rPr lang="uk-UA" sz="1200" b="0" noProof="0" dirty="0"/>
                        <a:t>- систему показників, що характеризують особливості функціонування зовнішньоекономічної системи країни, що вивчається</a:t>
                      </a:r>
                    </a:p>
                    <a:p>
                      <a:pPr algn="just"/>
                      <a:r>
                        <a:rPr lang="uk-UA" sz="1200" b="0" noProof="0" dirty="0"/>
                        <a:t>- фактори, що впливають на формування наступальної чи захисної МЕП</a:t>
                      </a:r>
                    </a:p>
                    <a:p>
                      <a:pPr algn="just"/>
                      <a:r>
                        <a:rPr lang="uk-UA" sz="1200" b="0" noProof="0" dirty="0"/>
                        <a:t>- законодавчу базу як основну складову реалізації МЕП країни</a:t>
                      </a:r>
                    </a:p>
                    <a:p>
                      <a:pPr algn="just"/>
                      <a:r>
                        <a:rPr lang="uk-UA" sz="1200" b="0" noProof="0" dirty="0"/>
                        <a:t>- національні особливості та механізм формування і реалізації МЕП з точки зору місця і ролі країни в міжнародному поділі праці</a:t>
                      </a:r>
                    </a:p>
                    <a:p>
                      <a:pPr algn="just"/>
                      <a:r>
                        <a:rPr lang="uk-UA" sz="1200" b="0" noProof="0" dirty="0"/>
                        <a:t>- завдання, функції та повноваження органів державного регулювання в реалізації  сучасної МЕП.</a:t>
                      </a:r>
                    </a:p>
                    <a:p>
                      <a:pPr algn="just"/>
                      <a:r>
                        <a:rPr lang="uk-UA" sz="1200" b="0" noProof="0" dirty="0"/>
                        <a:t>Вміти:</a:t>
                      </a:r>
                    </a:p>
                    <a:p>
                      <a:pPr algn="just"/>
                      <a:r>
                        <a:rPr lang="uk-UA" sz="1200" b="0" noProof="0" dirty="0"/>
                        <a:t>- здійснювати ретроспективний аналіз формування МЕП країни</a:t>
                      </a:r>
                    </a:p>
                    <a:p>
                      <a:pPr algn="just"/>
                      <a:r>
                        <a:rPr lang="uk-UA" sz="1200" b="0" noProof="0" dirty="0"/>
                        <a:t>- проводити порівняльний аналіз законодавчої бази, що покладена в основу МЕП, виявляти взаємозв’язок із сучасною багатосторонньою системою регулювання зовнішньої торгівлі</a:t>
                      </a:r>
                    </a:p>
                    <a:p>
                      <a:pPr algn="just"/>
                      <a:r>
                        <a:rPr lang="uk-UA" sz="1200" b="0" noProof="0" dirty="0"/>
                        <a:t>- виділяти і характеризувати тенденції розвитку МЕП країни на сучасному етапі</a:t>
                      </a:r>
                    </a:p>
                    <a:p>
                      <a:pPr algn="just"/>
                      <a:r>
                        <a:rPr lang="uk-UA" sz="1200" b="0" noProof="0" dirty="0"/>
                        <a:t>- формулювати пропозиції для удосконалення і підвищення ефективності МЕП країни</a:t>
                      </a:r>
                    </a:p>
                    <a:p>
                      <a:pPr algn="just"/>
                      <a:r>
                        <a:rPr lang="uk-UA" sz="1200" b="0" noProof="0" dirty="0"/>
                        <a:t>- здійснювати оцінку та аналіз платіжного балансу країни</a:t>
                      </a:r>
                    </a:p>
                    <a:p>
                      <a:pPr algn="just"/>
                      <a:r>
                        <a:rPr lang="uk-UA" sz="1200" b="0" noProof="0" dirty="0"/>
                        <a:t>- характеризувати митний тариф досліджуваної країни та робити висновки про торговельний режим.</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28579A0B-8DCE-33A3-CA86-CB363275F530}"/>
              </a:ext>
            </a:extLst>
          </p:cNvPr>
          <p:cNvGraphicFramePr>
            <a:graphicFrameLocks noGrp="1"/>
          </p:cNvGraphicFramePr>
          <p:nvPr>
            <p:extLst>
              <p:ext uri="{D42A27DB-BD31-4B8C-83A1-F6EECF244321}">
                <p14:modId xmlns:p14="http://schemas.microsoft.com/office/powerpoint/2010/main" val="3003820155"/>
              </p:ext>
            </p:extLst>
          </p:nvPr>
        </p:nvGraphicFramePr>
        <p:xfrm>
          <a:off x="226979" y="4355282"/>
          <a:ext cx="5570707" cy="2225040"/>
        </p:xfrm>
        <a:graphic>
          <a:graphicData uri="http://schemas.openxmlformats.org/drawingml/2006/table">
            <a:tbl>
              <a:tblPr firstRow="1" bandRow="1">
                <a:tableStyleId>{3B4B98B0-60AC-42C2-AFA5-B58CD77FA1E5}</a:tableStyleId>
              </a:tblPr>
              <a:tblGrid>
                <a:gridCol w="1474230">
                  <a:extLst>
                    <a:ext uri="{9D8B030D-6E8A-4147-A177-3AD203B41FA5}">
                      <a16:colId xmlns:a16="http://schemas.microsoft.com/office/drawing/2014/main" val="1912787854"/>
                    </a:ext>
                  </a:extLst>
                </a:gridCol>
                <a:gridCol w="4096477">
                  <a:extLst>
                    <a:ext uri="{9D8B030D-6E8A-4147-A177-3AD203B41FA5}">
                      <a16:colId xmlns:a16="http://schemas.microsoft.com/office/drawing/2014/main" val="36692360"/>
                    </a:ext>
                  </a:extLst>
                </a:gridCol>
              </a:tblGrid>
              <a:tr h="2132308">
                <a:tc>
                  <a:txBody>
                    <a:bodyPr/>
                    <a:lstStyle/>
                    <a:p>
                      <a:pPr algn="ctr"/>
                      <a:r>
                        <a:rPr lang="uk-UA" sz="1400" b="0" noProof="0" dirty="0"/>
                        <a:t>Основні теми змістових </a:t>
                      </a:r>
                      <a:r>
                        <a:rPr lang="uk-UA" sz="1400" b="0" noProof="0" dirty="0" err="1"/>
                        <a:t>модулей</a:t>
                      </a:r>
                      <a:r>
                        <a:rPr lang="uk-UA" sz="1400" b="0" noProof="0" dirty="0"/>
                        <a:t>:</a:t>
                      </a:r>
                      <a:endParaRPr lang="uk-UA" sz="1400" b="0" noProof="0" dirty="0">
                        <a:latin typeface="Abadi" panose="020B0604020202020204" pitchFamily="34" charset="0"/>
                      </a:endParaRPr>
                    </a:p>
                  </a:txBody>
                  <a:tcPr/>
                </a:tc>
                <a:tc>
                  <a:txBody>
                    <a:bodyPr/>
                    <a:lstStyle/>
                    <a:p>
                      <a:r>
                        <a:rPr lang="ru-RU" sz="1400" b="0" noProof="0" dirty="0"/>
                        <a:t>1. </a:t>
                      </a:r>
                      <a:r>
                        <a:rPr lang="ru-RU" sz="1400" b="0" noProof="0" dirty="0" err="1"/>
                        <a:t>Основи</a:t>
                      </a:r>
                      <a:r>
                        <a:rPr lang="ru-RU" sz="1400" b="0" noProof="0" dirty="0"/>
                        <a:t> МЕП </a:t>
                      </a:r>
                      <a:r>
                        <a:rPr lang="ru-RU" sz="1400" b="0" noProof="0" dirty="0" err="1"/>
                        <a:t>країни</a:t>
                      </a:r>
                      <a:endParaRPr lang="ru-RU" sz="1400" b="0" noProof="0" dirty="0"/>
                    </a:p>
                    <a:p>
                      <a:r>
                        <a:rPr lang="ru-RU" sz="1400" b="0" noProof="0" dirty="0"/>
                        <a:t>2. МЕП </a:t>
                      </a:r>
                      <a:r>
                        <a:rPr lang="ru-RU" sz="1400" b="0" noProof="0" dirty="0" err="1"/>
                        <a:t>розвинених</a:t>
                      </a:r>
                      <a:r>
                        <a:rPr lang="ru-RU" sz="1400" b="0" noProof="0" dirty="0"/>
                        <a:t> </a:t>
                      </a:r>
                      <a:r>
                        <a:rPr lang="ru-RU" sz="1400" b="0" noProof="0" dirty="0" err="1"/>
                        <a:t>країн</a:t>
                      </a:r>
                      <a:endParaRPr lang="ru-RU" sz="1400" b="0" noProof="0" dirty="0"/>
                    </a:p>
                    <a:p>
                      <a:r>
                        <a:rPr lang="ru-RU" sz="1400" b="0" noProof="0" dirty="0"/>
                        <a:t>3.  МЕП </a:t>
                      </a:r>
                      <a:r>
                        <a:rPr lang="ru-RU" sz="1400" b="0" noProof="0" dirty="0" err="1"/>
                        <a:t>країн</a:t>
                      </a:r>
                      <a:r>
                        <a:rPr lang="ru-RU" sz="1400" b="0" noProof="0" dirty="0"/>
                        <a:t> з ринками, </a:t>
                      </a:r>
                      <a:r>
                        <a:rPr lang="ru-RU" sz="1400" b="0" noProof="0" dirty="0" err="1"/>
                        <a:t>що</a:t>
                      </a:r>
                      <a:r>
                        <a:rPr lang="ru-RU" sz="1400" b="0" noProof="0" dirty="0"/>
                        <a:t> </a:t>
                      </a:r>
                      <a:r>
                        <a:rPr lang="ru-RU" sz="1400" b="0" noProof="0" dirty="0" err="1"/>
                        <a:t>формуються</a:t>
                      </a:r>
                      <a:endParaRPr lang="ru-RU" sz="1400" b="0" noProof="0" dirty="0"/>
                    </a:p>
                    <a:p>
                      <a:r>
                        <a:rPr lang="ru-RU" sz="1400" b="0" noProof="0" dirty="0"/>
                        <a:t>4.  МЕП </a:t>
                      </a:r>
                      <a:r>
                        <a:rPr lang="ru-RU" sz="1400" b="0" noProof="0" dirty="0" err="1"/>
                        <a:t>країн,що</a:t>
                      </a:r>
                      <a:r>
                        <a:rPr lang="ru-RU" sz="1400" b="0" noProof="0" dirty="0"/>
                        <a:t> </a:t>
                      </a:r>
                      <a:r>
                        <a:rPr lang="ru-RU" sz="1400" b="0" noProof="0" dirty="0" err="1"/>
                        <a:t>розвиваються</a:t>
                      </a:r>
                      <a:endParaRPr lang="ru-RU" sz="1400" b="0" noProof="0" dirty="0"/>
                    </a:p>
                    <a:p>
                      <a:r>
                        <a:rPr lang="ru-RU" sz="1400" b="0" noProof="0" dirty="0"/>
                        <a:t>5.  МЕП КНР</a:t>
                      </a:r>
                    </a:p>
                    <a:p>
                      <a:r>
                        <a:rPr lang="ru-RU" sz="1400" b="0" noProof="0" dirty="0"/>
                        <a:t>6.  МЕП США </a:t>
                      </a:r>
                    </a:p>
                    <a:p>
                      <a:r>
                        <a:rPr lang="ru-RU" sz="1400" b="0" noProof="0" dirty="0"/>
                        <a:t>7.  МЕП ЄС </a:t>
                      </a:r>
                    </a:p>
                    <a:p>
                      <a:r>
                        <a:rPr lang="ru-RU" sz="1400" b="0" noProof="0" dirty="0"/>
                        <a:t>8.  МЕП РФ </a:t>
                      </a:r>
                    </a:p>
                    <a:p>
                      <a:r>
                        <a:rPr lang="ru-RU" sz="1400" b="0" noProof="0" dirty="0"/>
                        <a:t>9.  МЕП </a:t>
                      </a:r>
                      <a:r>
                        <a:rPr lang="ru-RU" sz="1400" b="0" noProof="0" dirty="0" err="1"/>
                        <a:t>Японії</a:t>
                      </a:r>
                      <a:endParaRPr lang="ru-RU" sz="1400" b="0" noProof="0" dirty="0"/>
                    </a:p>
                    <a:p>
                      <a:r>
                        <a:rPr lang="ru-RU" sz="1400" b="0" noProof="0" dirty="0"/>
                        <a:t>10.  МЕП </a:t>
                      </a:r>
                      <a:r>
                        <a:rPr lang="ru-RU" sz="1400" b="0" noProof="0" dirty="0" err="1"/>
                        <a:t>Туреччини</a:t>
                      </a:r>
                      <a:endParaRPr lang="ru-RU" sz="1400" b="0" noProof="0" dirty="0"/>
                    </a:p>
                  </a:txBody>
                  <a:tcPr/>
                </a:tc>
                <a:extLst>
                  <a:ext uri="{0D108BD9-81ED-4DB2-BD59-A6C34878D82A}">
                    <a16:rowId xmlns:a16="http://schemas.microsoft.com/office/drawing/2014/main" val="3017755952"/>
                  </a:ext>
                </a:extLst>
              </a:tr>
            </a:tbl>
          </a:graphicData>
        </a:graphic>
      </p:graphicFrame>
    </p:spTree>
    <p:extLst>
      <p:ext uri="{BB962C8B-B14F-4D97-AF65-F5344CB8AC3E}">
        <p14:creationId xmlns:p14="http://schemas.microsoft.com/office/powerpoint/2010/main" val="942800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 Глобальні </a:t>
            </a:r>
            <a:r>
              <a:rPr lang="ru-RU" sz="2800" dirty="0" err="1"/>
              <a:t>проблеми</a:t>
            </a:r>
            <a:r>
              <a:rPr lang="ru-RU" sz="2800" dirty="0"/>
              <a:t> </a:t>
            </a:r>
            <a:r>
              <a:rPr lang="ru-RU" sz="2800" dirty="0" err="1"/>
              <a:t>міжнародного</a:t>
            </a:r>
            <a:r>
              <a:rPr lang="ru-RU" sz="2800" dirty="0"/>
              <a:t> </a:t>
            </a:r>
            <a:r>
              <a:rPr lang="ru-RU" sz="2800" dirty="0" err="1"/>
              <a:t>економічного</a:t>
            </a:r>
            <a:r>
              <a:rPr lang="ru-RU" sz="2800" dirty="0"/>
              <a:t> </a:t>
            </a:r>
            <a:r>
              <a:rPr lang="ru-RU" sz="2800" dirty="0" err="1"/>
              <a:t>розвитку</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081463200"/>
              </p:ext>
            </p:extLst>
          </p:nvPr>
        </p:nvGraphicFramePr>
        <p:xfrm>
          <a:off x="226980" y="1128412"/>
          <a:ext cx="5570706" cy="239197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640138">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ru-RU" noProof="0" dirty="0"/>
                    </a:p>
                  </a:txBody>
                  <a:tcPr/>
                </a:tc>
                <a:extLst>
                  <a:ext uri="{0D108BD9-81ED-4DB2-BD59-A6C34878D82A}">
                    <a16:rowId xmlns:a16="http://schemas.microsoft.com/office/drawing/2014/main" val="1001281624"/>
                  </a:ext>
                </a:extLst>
              </a:tr>
              <a:tr h="1660450">
                <a:tc>
                  <a:txBody>
                    <a:bodyPr/>
                    <a:lstStyle/>
                    <a:p>
                      <a:pPr algn="ctr"/>
                      <a:r>
                        <a:rPr lang="uk-UA" sz="1300" noProof="0" dirty="0"/>
                        <a:t>Мета дисципліни</a:t>
                      </a:r>
                    </a:p>
                  </a:txBody>
                  <a:tcPr/>
                </a:tc>
                <a:tc>
                  <a:txBody>
                    <a:bodyPr/>
                    <a:lstStyle/>
                    <a:p>
                      <a:pPr algn="just"/>
                      <a:r>
                        <a:rPr lang="uk-UA" sz="1200" noProof="0" dirty="0"/>
                        <a:t>комплексне вивчення, аналіз та узагальнення сучасних напрямків розвитку </a:t>
                      </a:r>
                      <a:r>
                        <a:rPr lang="uk-UA" sz="1200" noProof="0" dirty="0" err="1"/>
                        <a:t>глобалістики</a:t>
                      </a:r>
                      <a:r>
                        <a:rPr lang="uk-UA" sz="1200" noProof="0" dirty="0"/>
                        <a:t> в теоретичному і практичному аспектах з виокремленням актуальних проблем міжнародного економічного розвитку, що під час навчання формуватиме здатність виявляти та розв’язувати складні задачі і проблеми, проводити дослідження й генерувати нові ідеї у сфері міжнародних економічних відносин в умовах глобальної невизначеності</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605631782"/>
              </p:ext>
            </p:extLst>
          </p:nvPr>
        </p:nvGraphicFramePr>
        <p:xfrm>
          <a:off x="5791201" y="1128408"/>
          <a:ext cx="6167335" cy="5524607"/>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524607">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800" b="0" noProof="0" dirty="0"/>
                        <a:t>Знати:</a:t>
                      </a:r>
                    </a:p>
                    <a:p>
                      <a:pPr algn="just"/>
                      <a:r>
                        <a:rPr lang="uk-UA" sz="800" b="0" noProof="0" dirty="0"/>
                        <a:t>- поняття «глобальні проблеми» та способи  інтерпретації закономірностей, суперечностей і процесів, що його символізують, з позицій представників різних наукових шкіл та міжнародних інститутів;</a:t>
                      </a:r>
                    </a:p>
                    <a:p>
                      <a:pPr algn="just"/>
                      <a:r>
                        <a:rPr lang="uk-UA" sz="800" b="0" noProof="0" dirty="0"/>
                        <a:t>- поняття «виклики», «невизначеність», «ризики» з позицій економічного розвитку з метою ідентифікації інструментів їхнім управлінням і </a:t>
                      </a:r>
                      <a:r>
                        <a:rPr lang="uk-UA" sz="800" b="0" noProof="0" dirty="0" err="1"/>
                        <a:t>елемінуванням</a:t>
                      </a:r>
                      <a:r>
                        <a:rPr lang="uk-UA" sz="800" b="0" noProof="0" dirty="0"/>
                        <a:t> в міжнародному масштабі залежно від історичного контексту;</a:t>
                      </a:r>
                    </a:p>
                    <a:p>
                      <a:pPr algn="just"/>
                      <a:r>
                        <a:rPr lang="uk-UA" sz="800" b="0" noProof="0" dirty="0"/>
                        <a:t>- аналітичні моделі економічного зростання з метою усвідомлення причин їхньої корекції; </a:t>
                      </a:r>
                    </a:p>
                    <a:p>
                      <a:pPr algn="just"/>
                      <a:r>
                        <a:rPr lang="uk-UA" sz="800" b="0" noProof="0" dirty="0"/>
                        <a:t>- поняття «імперативи економічного розвитку» в контексті змістовних трансформацій його складових під впливом концепту сталості як універсальної моделі;</a:t>
                      </a:r>
                    </a:p>
                    <a:p>
                      <a:pPr algn="just"/>
                      <a:r>
                        <a:rPr lang="uk-UA" sz="800" b="0" noProof="0" dirty="0"/>
                        <a:t>- поняття «</a:t>
                      </a:r>
                      <a:r>
                        <a:rPr lang="uk-UA" sz="800" b="0" noProof="0" dirty="0" err="1"/>
                        <a:t>антиріст</a:t>
                      </a:r>
                      <a:r>
                        <a:rPr lang="uk-UA" sz="800" b="0" noProof="0" dirty="0"/>
                        <a:t>» як новітній імператив сталого розвитку;</a:t>
                      </a:r>
                    </a:p>
                    <a:p>
                      <a:pPr algn="just"/>
                      <a:r>
                        <a:rPr lang="uk-UA" sz="800" b="0" noProof="0" dirty="0"/>
                        <a:t>- поняття «асиметрії міжнародного </a:t>
                      </a:r>
                      <a:r>
                        <a:rPr lang="uk-UA" sz="800" b="0" noProof="0" dirty="0" err="1"/>
                        <a:t>економіч</a:t>
                      </a:r>
                      <a:r>
                        <a:rPr lang="uk-UA" sz="800" b="0" noProof="0" dirty="0"/>
                        <a:t>-ного розвитку», що дозволить інтерпретувати сучасні процеси в </a:t>
                      </a:r>
                      <a:r>
                        <a:rPr lang="uk-UA" sz="800" b="0" noProof="0" dirty="0" err="1"/>
                        <a:t>міжна-родній</a:t>
                      </a:r>
                      <a:r>
                        <a:rPr lang="uk-UA" sz="800" b="0" noProof="0" dirty="0"/>
                        <a:t> економічній політиці; </a:t>
                      </a:r>
                    </a:p>
                    <a:p>
                      <a:pPr algn="just"/>
                      <a:r>
                        <a:rPr lang="uk-UA" sz="800" b="0" noProof="0" dirty="0"/>
                        <a:t>- інституційні важелі впливу в контексті боротьби з глобальними проблемами;</a:t>
                      </a:r>
                    </a:p>
                    <a:p>
                      <a:pPr algn="just"/>
                      <a:r>
                        <a:rPr lang="uk-UA" sz="800" b="0" noProof="0" dirty="0"/>
                        <a:t>поняття «проблема ресурсозабезпеченості» та класифікувати її;  </a:t>
                      </a:r>
                    </a:p>
                    <a:p>
                      <a:pPr algn="just"/>
                      <a:r>
                        <a:rPr lang="uk-UA" sz="800" b="0" noProof="0" dirty="0"/>
                        <a:t>- поняття «</a:t>
                      </a:r>
                      <a:r>
                        <a:rPr lang="uk-UA" sz="800" b="0" noProof="0" dirty="0" err="1"/>
                        <a:t>форсайт</a:t>
                      </a:r>
                      <a:r>
                        <a:rPr lang="uk-UA" sz="800" b="0" noProof="0" dirty="0"/>
                        <a:t>-аналізу» з позицій </a:t>
                      </a:r>
                      <a:r>
                        <a:rPr lang="uk-UA" sz="800" b="0" noProof="0" dirty="0" err="1"/>
                        <a:t>стратегування</a:t>
                      </a:r>
                      <a:r>
                        <a:rPr lang="uk-UA" sz="800" b="0" noProof="0" dirty="0"/>
                        <a:t> економічного розвитку з врахуванням динамічного розвитку міжнародного середовища;  </a:t>
                      </a:r>
                    </a:p>
                    <a:p>
                      <a:pPr algn="just"/>
                      <a:r>
                        <a:rPr lang="uk-UA" sz="800" b="0" noProof="0" dirty="0"/>
                        <a:t>- поняття «регуляторна конкуренція», «нормативна конкуренція» з позицій їхнього потенційного впливу на процеси, що детермінують інституційний каркас міжнародного економічного розвитку;</a:t>
                      </a:r>
                    </a:p>
                    <a:p>
                      <a:pPr algn="just"/>
                      <a:r>
                        <a:rPr lang="uk-UA" sz="800" b="0" noProof="0" dirty="0"/>
                        <a:t>- поняття «нові порівняльні переваги» залежно від моделей економічного розвитку;</a:t>
                      </a:r>
                    </a:p>
                    <a:p>
                      <a:pPr algn="just"/>
                      <a:r>
                        <a:rPr lang="uk-UA" sz="800" b="0" noProof="0" dirty="0"/>
                        <a:t>- поняття «кліматична нейтральність» шляхом опанування моделями зеленої та циркулярної економіки;</a:t>
                      </a:r>
                    </a:p>
                    <a:p>
                      <a:pPr algn="just"/>
                      <a:r>
                        <a:rPr lang="uk-UA" sz="800" b="0" noProof="0" dirty="0"/>
                        <a:t>- поняття «декарбонізації» в процесі дослідження енергетичної складової глобальних проблем як тригера міжнародного економічного розвитку; </a:t>
                      </a:r>
                    </a:p>
                    <a:p>
                      <a:pPr algn="just"/>
                      <a:r>
                        <a:rPr lang="uk-UA" sz="800" b="0" noProof="0" dirty="0"/>
                        <a:t>- технологічну, цифрову, інформаційну нерівність в умовах </a:t>
                      </a:r>
                      <a:r>
                        <a:rPr lang="en-US" sz="800" b="0" noProof="0" dirty="0"/>
                        <a:t>Industry  4.0 </a:t>
                      </a:r>
                      <a:r>
                        <a:rPr lang="uk-UA" sz="800" b="0" noProof="0" dirty="0"/>
                        <a:t>з позицій викликів, можливостей і загроз глобальному управлінню.</a:t>
                      </a:r>
                    </a:p>
                    <a:p>
                      <a:pPr algn="just"/>
                      <a:endParaRPr lang="uk-UA" sz="800" b="0" noProof="0" dirty="0"/>
                    </a:p>
                    <a:p>
                      <a:pPr algn="just"/>
                      <a:r>
                        <a:rPr lang="uk-UA" sz="800" b="0" noProof="0" dirty="0"/>
                        <a:t>Вміти:</a:t>
                      </a:r>
                    </a:p>
                    <a:p>
                      <a:pPr algn="just"/>
                      <a:r>
                        <a:rPr lang="uk-UA" sz="800" b="0" noProof="0" dirty="0"/>
                        <a:t>- оперувати теоретичним інструментарієм </a:t>
                      </a:r>
                      <a:r>
                        <a:rPr lang="uk-UA" sz="800" b="0" noProof="0" dirty="0" err="1"/>
                        <a:t>міжнарод-ної</a:t>
                      </a:r>
                      <a:r>
                        <a:rPr lang="uk-UA" sz="800" b="0" noProof="0" dirty="0"/>
                        <a:t> економічної політики; </a:t>
                      </a:r>
                    </a:p>
                    <a:p>
                      <a:pPr algn="just"/>
                      <a:r>
                        <a:rPr lang="uk-UA" sz="800" b="0" noProof="0" dirty="0"/>
                        <a:t>- використовувати </a:t>
                      </a:r>
                      <a:r>
                        <a:rPr lang="uk-UA" sz="800" b="0" noProof="0" dirty="0" err="1"/>
                        <a:t>аналі-тичні</a:t>
                      </a:r>
                      <a:r>
                        <a:rPr lang="uk-UA" sz="800" b="0" noProof="0" dirty="0"/>
                        <a:t> моделі економічного розвитку і зростання при розробці інструментарію врегулювання глобальних ресурсних </a:t>
                      </a:r>
                      <a:r>
                        <a:rPr lang="uk-UA" sz="800" b="0" noProof="0" dirty="0" err="1"/>
                        <a:t>асиметрій</a:t>
                      </a:r>
                      <a:r>
                        <a:rPr lang="uk-UA" sz="800" b="0" noProof="0" dirty="0"/>
                        <a:t> й фахово обґрунтовувати варіанти вирішення проблем за результатами досліджень;</a:t>
                      </a:r>
                    </a:p>
                    <a:p>
                      <a:pPr algn="just"/>
                      <a:r>
                        <a:rPr lang="uk-UA" sz="800" b="0" noProof="0" dirty="0"/>
                        <a:t>- досліджувати й аналізувати макроекономічне і безпекове середовище національних економік в міжнародному контексті; ідентифікувати </a:t>
                      </a:r>
                      <a:r>
                        <a:rPr lang="uk-UA" sz="800" b="0" noProof="0" dirty="0" err="1"/>
                        <a:t>взаємозалежніть</a:t>
                      </a:r>
                      <a:r>
                        <a:rPr lang="uk-UA" sz="800" b="0" noProof="0" dirty="0"/>
                        <a:t> глобальних, регіональних і локальних проблем розвитку;</a:t>
                      </a:r>
                    </a:p>
                    <a:p>
                      <a:pPr algn="just"/>
                      <a:r>
                        <a:rPr lang="uk-UA" sz="800" b="0" noProof="0" dirty="0"/>
                        <a:t>- моделювати сценарії міжнародної координації стратегій міжнародного економічного розвитку і на цій основі приймати обґрунтовані рішення з проблем міжнародних економічних відносин в умовах невизначеності, підвищуючи </a:t>
                      </a:r>
                      <a:r>
                        <a:rPr lang="uk-UA" sz="800" b="0" noProof="0" dirty="0" err="1"/>
                        <a:t>результатив-ність</a:t>
                      </a:r>
                      <a:r>
                        <a:rPr lang="uk-UA" sz="800" b="0" noProof="0" dirty="0"/>
                        <a:t> економічної </a:t>
                      </a:r>
                      <a:r>
                        <a:rPr lang="uk-UA" sz="800" b="0" noProof="0" dirty="0" err="1"/>
                        <a:t>діяльнос</a:t>
                      </a:r>
                      <a:r>
                        <a:rPr lang="uk-UA" sz="800" b="0" noProof="0" dirty="0"/>
                        <a:t>-ті у мінливому середовищі;</a:t>
                      </a:r>
                    </a:p>
                    <a:p>
                      <a:pPr algn="just"/>
                      <a:r>
                        <a:rPr lang="uk-UA" sz="800" b="0" noProof="0" dirty="0"/>
                        <a:t>- постійно підвищувати </a:t>
                      </a:r>
                      <a:r>
                        <a:rPr lang="uk-UA" sz="800" b="0" noProof="0" dirty="0" err="1"/>
                        <a:t>теоретич¬ний</a:t>
                      </a:r>
                      <a:r>
                        <a:rPr lang="uk-UA" sz="800" b="0" noProof="0" dirty="0"/>
                        <a:t> рівень знань, генерувати й ефективно використовувати їх в практичній діяльності при написанні аналітичних оглядів, що передбачають проведення ретроспектив-ного й </a:t>
                      </a:r>
                      <a:r>
                        <a:rPr lang="uk-UA" sz="800" b="0" noProof="0" dirty="0" err="1"/>
                        <a:t>форсайт</a:t>
                      </a:r>
                      <a:r>
                        <a:rPr lang="uk-UA" sz="800" b="0" noProof="0" dirty="0"/>
                        <a:t> аналізу, що є необхідною передумовою роботи в міжнародному середовищі;</a:t>
                      </a:r>
                    </a:p>
                    <a:p>
                      <a:pPr algn="just"/>
                      <a:r>
                        <a:rPr lang="uk-UA" sz="800" b="0" noProof="0" dirty="0"/>
                        <a:t>- розробляти та аналізувати моделі розвитку </a:t>
                      </a:r>
                      <a:r>
                        <a:rPr lang="uk-UA" sz="800" b="0" noProof="0" dirty="0" err="1"/>
                        <a:t>національ</a:t>
                      </a:r>
                      <a:r>
                        <a:rPr lang="uk-UA" sz="800" b="0" noProof="0" dirty="0"/>
                        <a:t>-них економік і визначати їхню роль у сучасній світогосподарській системі з позицій оцінки потенціалу їхнього міжнародного впливу;</a:t>
                      </a:r>
                    </a:p>
                    <a:p>
                      <a:pPr algn="just"/>
                      <a:r>
                        <a:rPr lang="uk-UA" sz="800" b="0" noProof="0" dirty="0"/>
                        <a:t>- оцінювати передумови, прояви та наслідки економічного глобалізму,  інтерпретувати динамічну взаємозалежність глобальних викликів, ризиків та проблем, спираючись на підходи міжурядових та неурядових міжнародних організацій; </a:t>
                      </a:r>
                    </a:p>
                    <a:p>
                      <a:pPr algn="just"/>
                      <a:r>
                        <a:rPr lang="uk-UA" sz="800" b="0" noProof="0" dirty="0"/>
                        <a:t>- проводити науково-практичні дослідження міжнародних економічних відносин та надавати відповідні практичні рекомендації.</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66FE130F-5A4A-531F-1840-7DC61522250B}"/>
              </a:ext>
            </a:extLst>
          </p:cNvPr>
          <p:cNvGraphicFramePr>
            <a:graphicFrameLocks noGrp="1"/>
          </p:cNvGraphicFramePr>
          <p:nvPr>
            <p:extLst>
              <p:ext uri="{D42A27DB-BD31-4B8C-83A1-F6EECF244321}">
                <p14:modId xmlns:p14="http://schemas.microsoft.com/office/powerpoint/2010/main" val="2405154878"/>
              </p:ext>
            </p:extLst>
          </p:nvPr>
        </p:nvGraphicFramePr>
        <p:xfrm>
          <a:off x="226980" y="4529198"/>
          <a:ext cx="5557737" cy="1920240"/>
        </p:xfrm>
        <a:graphic>
          <a:graphicData uri="http://schemas.openxmlformats.org/drawingml/2006/table">
            <a:tbl>
              <a:tblPr firstRow="1" bandRow="1">
                <a:tableStyleId>{3B4B98B0-60AC-42C2-AFA5-B58CD77FA1E5}</a:tableStyleId>
              </a:tblPr>
              <a:tblGrid>
                <a:gridCol w="645878">
                  <a:extLst>
                    <a:ext uri="{9D8B030D-6E8A-4147-A177-3AD203B41FA5}">
                      <a16:colId xmlns:a16="http://schemas.microsoft.com/office/drawing/2014/main" val="3682289789"/>
                    </a:ext>
                  </a:extLst>
                </a:gridCol>
                <a:gridCol w="4911859">
                  <a:extLst>
                    <a:ext uri="{9D8B030D-6E8A-4147-A177-3AD203B41FA5}">
                      <a16:colId xmlns:a16="http://schemas.microsoft.com/office/drawing/2014/main" val="2358375578"/>
                    </a:ext>
                  </a:extLst>
                </a:gridCol>
              </a:tblGrid>
              <a:tr h="1282494">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000" b="0" noProof="0" dirty="0"/>
                        <a:t>1 </a:t>
                      </a:r>
                      <a:r>
                        <a:rPr lang="ru-RU" sz="1000" b="0" noProof="0" dirty="0" err="1"/>
                        <a:t>Сучасна</a:t>
                      </a:r>
                      <a:r>
                        <a:rPr lang="ru-RU" sz="1000" b="0" noProof="0" dirty="0"/>
                        <a:t> </a:t>
                      </a:r>
                      <a:r>
                        <a:rPr lang="ru-RU" sz="1000" b="0" noProof="0" dirty="0" err="1"/>
                        <a:t>епоха</a:t>
                      </a:r>
                      <a:r>
                        <a:rPr lang="ru-RU" sz="1000" b="0" noProof="0" dirty="0"/>
                        <a:t> і </a:t>
                      </a:r>
                      <a:r>
                        <a:rPr lang="ru-RU" sz="1000" b="0" noProof="0" dirty="0" err="1"/>
                        <a:t>глобальні</a:t>
                      </a:r>
                      <a:r>
                        <a:rPr lang="ru-RU" sz="1000" b="0" noProof="0" dirty="0"/>
                        <a:t> </a:t>
                      </a:r>
                      <a:r>
                        <a:rPr lang="ru-RU" sz="1000" b="0" noProof="0" dirty="0" err="1"/>
                        <a:t>проблеми</a:t>
                      </a:r>
                      <a:r>
                        <a:rPr lang="ru-RU" sz="1000" b="0" noProof="0" dirty="0"/>
                        <a:t>: </a:t>
                      </a:r>
                      <a:r>
                        <a:rPr lang="ru-RU" sz="1000" b="0" noProof="0" dirty="0" err="1"/>
                        <a:t>протиріччя</a:t>
                      </a:r>
                      <a:r>
                        <a:rPr lang="ru-RU" sz="1000" b="0" noProof="0" dirty="0"/>
                        <a:t> і </a:t>
                      </a:r>
                      <a:r>
                        <a:rPr lang="ru-RU" sz="1000" b="0" noProof="0" dirty="0" err="1"/>
                        <a:t>альтернативи</a:t>
                      </a:r>
                      <a:r>
                        <a:rPr lang="ru-RU" sz="1000" b="0" noProof="0" dirty="0"/>
                        <a:t> </a:t>
                      </a:r>
                      <a:r>
                        <a:rPr lang="ru-RU" sz="1000" b="0" noProof="0" dirty="0" err="1"/>
                        <a:t>глобалізації</a:t>
                      </a:r>
                      <a:endParaRPr lang="ru-RU" sz="1000" b="0" noProof="0" dirty="0"/>
                    </a:p>
                    <a:p>
                      <a:r>
                        <a:rPr lang="ru-RU" sz="1000" b="0" noProof="0" dirty="0" err="1"/>
                        <a:t>Інституційні</a:t>
                      </a:r>
                      <a:r>
                        <a:rPr lang="ru-RU" sz="1000" b="0" noProof="0" dirty="0"/>
                        <a:t> </a:t>
                      </a:r>
                      <a:r>
                        <a:rPr lang="ru-RU" sz="1000" b="0" noProof="0" dirty="0" err="1"/>
                        <a:t>важелі</a:t>
                      </a:r>
                      <a:r>
                        <a:rPr lang="ru-RU" sz="1000" b="0" noProof="0" dirty="0"/>
                        <a:t> </a:t>
                      </a:r>
                      <a:r>
                        <a:rPr lang="ru-RU" sz="1000" b="0" noProof="0" dirty="0" err="1"/>
                        <a:t>впливу</a:t>
                      </a:r>
                      <a:r>
                        <a:rPr lang="ru-RU" sz="1000" b="0" noProof="0" dirty="0"/>
                        <a:t> в </a:t>
                      </a:r>
                      <a:r>
                        <a:rPr lang="ru-RU" sz="1000" b="0" noProof="0" dirty="0" err="1"/>
                        <a:t>контексті</a:t>
                      </a:r>
                      <a:r>
                        <a:rPr lang="ru-RU" sz="1000" b="0" noProof="0" dirty="0"/>
                        <a:t> </a:t>
                      </a:r>
                      <a:r>
                        <a:rPr lang="ru-RU" sz="1000" b="0" noProof="0" dirty="0" err="1"/>
                        <a:t>боротьби</a:t>
                      </a:r>
                      <a:r>
                        <a:rPr lang="ru-RU" sz="1000" b="0" noProof="0" dirty="0"/>
                        <a:t> з </a:t>
                      </a:r>
                      <a:r>
                        <a:rPr lang="ru-RU" sz="1000" b="0" noProof="0" dirty="0" err="1"/>
                        <a:t>глобальними</a:t>
                      </a:r>
                      <a:r>
                        <a:rPr lang="ru-RU" sz="1000" b="0" noProof="0" dirty="0"/>
                        <a:t> проблемами</a:t>
                      </a:r>
                    </a:p>
                    <a:p>
                      <a:r>
                        <a:rPr lang="ru-RU" sz="1000" b="0" noProof="0" dirty="0"/>
                        <a:t>2 </a:t>
                      </a:r>
                      <a:r>
                        <a:rPr lang="ru-RU" sz="1000" b="0" noProof="0" dirty="0" err="1"/>
                        <a:t>Соціально-екологічні</a:t>
                      </a:r>
                      <a:r>
                        <a:rPr lang="ru-RU" sz="1000" b="0" noProof="0" dirty="0"/>
                        <a:t> </a:t>
                      </a:r>
                      <a:r>
                        <a:rPr lang="ru-RU" sz="1000" b="0" noProof="0" dirty="0" err="1"/>
                        <a:t>імперативи</a:t>
                      </a:r>
                      <a:r>
                        <a:rPr lang="ru-RU" sz="1000" b="0" noProof="0" dirty="0"/>
                        <a:t> </a:t>
                      </a:r>
                      <a:r>
                        <a:rPr lang="ru-RU" sz="1000" b="0" noProof="0" dirty="0" err="1"/>
                        <a:t>міжнародного</a:t>
                      </a:r>
                      <a:r>
                        <a:rPr lang="ru-RU" sz="1000" b="0" noProof="0" dirty="0"/>
                        <a:t> </a:t>
                      </a:r>
                      <a:r>
                        <a:rPr lang="ru-RU" sz="1000" b="0" noProof="0" dirty="0" err="1"/>
                        <a:t>економічного</a:t>
                      </a:r>
                      <a:r>
                        <a:rPr lang="ru-RU" sz="1000" b="0" noProof="0" dirty="0"/>
                        <a:t> </a:t>
                      </a:r>
                      <a:r>
                        <a:rPr lang="ru-RU" sz="1000" b="0" noProof="0" dirty="0" err="1"/>
                        <a:t>розвитку</a:t>
                      </a:r>
                      <a:r>
                        <a:rPr lang="ru-RU" sz="1000" b="0" noProof="0" dirty="0"/>
                        <a:t> </a:t>
                      </a:r>
                    </a:p>
                    <a:p>
                      <a:r>
                        <a:rPr lang="ru-RU" sz="1000" b="0" noProof="0" dirty="0"/>
                        <a:t>3 </a:t>
                      </a:r>
                      <a:r>
                        <a:rPr lang="ru-RU" sz="1000" b="0" noProof="0" dirty="0" err="1"/>
                        <a:t>Новітні</a:t>
                      </a:r>
                      <a:r>
                        <a:rPr lang="ru-RU" sz="1000" b="0" noProof="0" dirty="0"/>
                        <a:t> </a:t>
                      </a:r>
                      <a:r>
                        <a:rPr lang="ru-RU" sz="1000" b="0" noProof="0" dirty="0" err="1"/>
                        <a:t>моделі</a:t>
                      </a:r>
                      <a:r>
                        <a:rPr lang="ru-RU" sz="1000" b="0" noProof="0" dirty="0"/>
                        <a:t> </a:t>
                      </a:r>
                      <a:r>
                        <a:rPr lang="ru-RU" sz="1000" b="0" noProof="0" dirty="0" err="1"/>
                        <a:t>економічного</a:t>
                      </a:r>
                      <a:r>
                        <a:rPr lang="ru-RU" sz="1000" b="0" noProof="0" dirty="0"/>
                        <a:t> </a:t>
                      </a:r>
                      <a:r>
                        <a:rPr lang="ru-RU" sz="1000" b="0" noProof="0" dirty="0" err="1"/>
                        <a:t>зростання</a:t>
                      </a:r>
                      <a:r>
                        <a:rPr lang="ru-RU" sz="1000" b="0" noProof="0" dirty="0"/>
                        <a:t> в </a:t>
                      </a:r>
                      <a:r>
                        <a:rPr lang="ru-RU" sz="1000" b="0" noProof="0" dirty="0" err="1"/>
                        <a:t>умовах</a:t>
                      </a:r>
                      <a:r>
                        <a:rPr lang="ru-RU" sz="1000" b="0" noProof="0" dirty="0"/>
                        <a:t> </a:t>
                      </a:r>
                      <a:r>
                        <a:rPr lang="ru-RU" sz="1000" b="0" noProof="0" dirty="0" err="1"/>
                        <a:t>сталого</a:t>
                      </a:r>
                      <a:r>
                        <a:rPr lang="ru-RU" sz="1000" b="0" noProof="0" dirty="0"/>
                        <a:t> </a:t>
                      </a:r>
                      <a:r>
                        <a:rPr lang="ru-RU" sz="1000" b="0" noProof="0" dirty="0" err="1"/>
                        <a:t>розвитку</a:t>
                      </a:r>
                      <a:endParaRPr lang="ru-RU" sz="1000" b="0" noProof="0" dirty="0"/>
                    </a:p>
                    <a:p>
                      <a:r>
                        <a:rPr lang="ru-RU" sz="1000" b="0" noProof="0" dirty="0"/>
                        <a:t>4  </a:t>
                      </a:r>
                      <a:r>
                        <a:rPr lang="ru-RU" sz="1000" b="0" noProof="0" dirty="0" err="1"/>
                        <a:t>Асиметрії</a:t>
                      </a:r>
                      <a:r>
                        <a:rPr lang="ru-RU" sz="1000" b="0" noProof="0" dirty="0"/>
                        <a:t> </a:t>
                      </a:r>
                      <a:r>
                        <a:rPr lang="ru-RU" sz="1000" b="0" noProof="0" dirty="0" err="1"/>
                        <a:t>міжнародного</a:t>
                      </a:r>
                      <a:r>
                        <a:rPr lang="ru-RU" sz="1000" b="0" noProof="0" dirty="0"/>
                        <a:t> </a:t>
                      </a:r>
                      <a:r>
                        <a:rPr lang="ru-RU" sz="1000" b="0" noProof="0" dirty="0" err="1"/>
                        <a:t>економічного</a:t>
                      </a:r>
                      <a:r>
                        <a:rPr lang="ru-RU" sz="1000" b="0" noProof="0" dirty="0"/>
                        <a:t> </a:t>
                      </a:r>
                      <a:r>
                        <a:rPr lang="ru-RU" sz="1000" b="0" noProof="0" dirty="0" err="1"/>
                        <a:t>розвитку</a:t>
                      </a:r>
                      <a:r>
                        <a:rPr lang="ru-RU" sz="1000" b="0" noProof="0" dirty="0"/>
                        <a:t> з </a:t>
                      </a:r>
                      <a:r>
                        <a:rPr lang="ru-RU" sz="1000" b="0" noProof="0" dirty="0" err="1"/>
                        <a:t>позицій</a:t>
                      </a:r>
                      <a:r>
                        <a:rPr lang="ru-RU" sz="1000" b="0" noProof="0" dirty="0"/>
                        <a:t> </a:t>
                      </a:r>
                      <a:r>
                        <a:rPr lang="ru-RU" sz="1000" b="0" noProof="0" dirty="0" err="1"/>
                        <a:t>глобальної</a:t>
                      </a:r>
                      <a:r>
                        <a:rPr lang="ru-RU" sz="1000" b="0" noProof="0" dirty="0"/>
                        <a:t> </a:t>
                      </a:r>
                      <a:r>
                        <a:rPr lang="ru-RU" sz="1000" b="0" noProof="0" dirty="0" err="1"/>
                        <a:t>нерівності</a:t>
                      </a:r>
                      <a:endParaRPr lang="ru-RU" sz="1000" b="0" noProof="0" dirty="0"/>
                    </a:p>
                    <a:p>
                      <a:r>
                        <a:rPr lang="ru-RU" sz="1000" b="0" noProof="0" dirty="0"/>
                        <a:t>5 </a:t>
                      </a:r>
                      <a:r>
                        <a:rPr lang="ru-RU" sz="1000" b="0" noProof="0" dirty="0" err="1"/>
                        <a:t>Багатовимірність</a:t>
                      </a:r>
                      <a:r>
                        <a:rPr lang="ru-RU" sz="1000" b="0" noProof="0" dirty="0"/>
                        <a:t> </a:t>
                      </a:r>
                      <a:r>
                        <a:rPr lang="ru-RU" sz="1000" b="0" noProof="0" dirty="0" err="1"/>
                        <a:t>проблеми</a:t>
                      </a:r>
                      <a:r>
                        <a:rPr lang="ru-RU" sz="1000" b="0" noProof="0" dirty="0"/>
                        <a:t> </a:t>
                      </a:r>
                      <a:r>
                        <a:rPr lang="ru-RU" sz="1000" b="0" noProof="0" dirty="0" err="1"/>
                        <a:t>ресурсозабезпечення</a:t>
                      </a:r>
                      <a:endParaRPr lang="ru-RU" sz="1000" b="0" noProof="0" dirty="0"/>
                    </a:p>
                    <a:p>
                      <a:r>
                        <a:rPr lang="ru-RU" sz="1000" b="0" noProof="0" dirty="0"/>
                        <a:t>6 </a:t>
                      </a:r>
                      <a:r>
                        <a:rPr lang="ru-RU" sz="1000" b="0" noProof="0" dirty="0" err="1"/>
                        <a:t>Екологічна</a:t>
                      </a:r>
                      <a:r>
                        <a:rPr lang="ru-RU" sz="1000" b="0" noProof="0" dirty="0"/>
                        <a:t> криза і проблема </a:t>
                      </a:r>
                      <a:r>
                        <a:rPr lang="ru-RU" sz="1000" b="0" noProof="0" dirty="0" err="1"/>
                        <a:t>кліматичної</a:t>
                      </a:r>
                      <a:r>
                        <a:rPr lang="ru-RU" sz="1000" b="0" noProof="0" dirty="0"/>
                        <a:t> </a:t>
                      </a:r>
                      <a:r>
                        <a:rPr lang="ru-RU" sz="1000" b="0" noProof="0" dirty="0" err="1"/>
                        <a:t>стабілізації</a:t>
                      </a:r>
                      <a:r>
                        <a:rPr lang="ru-RU" sz="1000" b="0" noProof="0" dirty="0"/>
                        <a:t> в </a:t>
                      </a:r>
                      <a:r>
                        <a:rPr lang="ru-RU" sz="1000" b="0" noProof="0" dirty="0" err="1"/>
                        <a:t>центрі</a:t>
                      </a:r>
                      <a:r>
                        <a:rPr lang="ru-RU" sz="1000" b="0" noProof="0" dirty="0"/>
                        <a:t> </a:t>
                      </a:r>
                      <a:r>
                        <a:rPr lang="ru-RU" sz="1000" b="0" noProof="0" dirty="0" err="1"/>
                        <a:t>ініціатив</a:t>
                      </a:r>
                      <a:r>
                        <a:rPr lang="ru-RU" sz="1000" b="0" noProof="0" dirty="0"/>
                        <a:t> з </a:t>
                      </a:r>
                      <a:r>
                        <a:rPr lang="ru-RU" sz="1000" b="0" noProof="0" dirty="0" err="1"/>
                        <a:t>декарбонізації</a:t>
                      </a:r>
                      <a:r>
                        <a:rPr lang="ru-RU" sz="1000" b="0" noProof="0" dirty="0"/>
                        <a:t> </a:t>
                      </a:r>
                    </a:p>
                    <a:p>
                      <a:r>
                        <a:rPr lang="ru-RU" sz="1000" b="0" noProof="0" dirty="0"/>
                        <a:t>7 </a:t>
                      </a:r>
                      <a:r>
                        <a:rPr lang="ru-RU" sz="1000" b="0" noProof="0" dirty="0" err="1"/>
                        <a:t>Енергетична</a:t>
                      </a:r>
                      <a:r>
                        <a:rPr lang="ru-RU" sz="1000" b="0" noProof="0" dirty="0"/>
                        <a:t> проблема як </a:t>
                      </a:r>
                      <a:r>
                        <a:rPr lang="ru-RU" sz="1000" b="0" noProof="0" dirty="0" err="1"/>
                        <a:t>тригер</a:t>
                      </a:r>
                      <a:r>
                        <a:rPr lang="ru-RU" sz="1000" b="0" noProof="0" dirty="0"/>
                        <a:t> </a:t>
                      </a:r>
                      <a:r>
                        <a:rPr lang="ru-RU" sz="1000" b="0" noProof="0" dirty="0" err="1"/>
                        <a:t>міжнародного</a:t>
                      </a:r>
                      <a:r>
                        <a:rPr lang="ru-RU" sz="1000" b="0" noProof="0" dirty="0"/>
                        <a:t> </a:t>
                      </a:r>
                      <a:r>
                        <a:rPr lang="ru-RU" sz="1000" b="0" noProof="0" dirty="0" err="1"/>
                        <a:t>економічного</a:t>
                      </a:r>
                      <a:r>
                        <a:rPr lang="ru-RU" sz="1000" b="0" noProof="0" dirty="0"/>
                        <a:t> </a:t>
                      </a:r>
                      <a:r>
                        <a:rPr lang="ru-RU" sz="1000" b="0" noProof="0" dirty="0" err="1"/>
                        <a:t>розвитку</a:t>
                      </a:r>
                      <a:endParaRPr lang="ru-RU" sz="1000" b="0" noProof="0" dirty="0"/>
                    </a:p>
                    <a:p>
                      <a:r>
                        <a:rPr lang="ru-RU" sz="1000" b="0" noProof="0" dirty="0"/>
                        <a:t>8 </a:t>
                      </a:r>
                      <a:r>
                        <a:rPr lang="ru-RU" sz="1000" b="0" noProof="0" dirty="0" err="1"/>
                        <a:t>Соціально-економічні</a:t>
                      </a:r>
                      <a:r>
                        <a:rPr lang="ru-RU" sz="1000" b="0" noProof="0" dirty="0"/>
                        <a:t> прояви </a:t>
                      </a:r>
                      <a:r>
                        <a:rPr lang="ru-RU" sz="1000" b="0" noProof="0" dirty="0" err="1"/>
                        <a:t>демографічних</a:t>
                      </a:r>
                      <a:r>
                        <a:rPr lang="ru-RU" sz="1000" b="0" noProof="0" dirty="0"/>
                        <a:t> </a:t>
                      </a:r>
                      <a:r>
                        <a:rPr lang="ru-RU" sz="1000" b="0" noProof="0" dirty="0" err="1"/>
                        <a:t>викликів</a:t>
                      </a:r>
                      <a:r>
                        <a:rPr lang="ru-RU" sz="1000" b="0" noProof="0" dirty="0"/>
                        <a:t> і проблема </a:t>
                      </a:r>
                      <a:r>
                        <a:rPr lang="ru-RU" sz="1000" b="0" noProof="0" dirty="0" err="1"/>
                        <a:t>бідності</a:t>
                      </a:r>
                      <a:endParaRPr lang="ru-RU" sz="1000" b="0" noProof="0" dirty="0"/>
                    </a:p>
                    <a:p>
                      <a:r>
                        <a:rPr lang="ru-RU" sz="1000" b="0" noProof="0" dirty="0"/>
                        <a:t>9 </a:t>
                      </a:r>
                      <a:r>
                        <a:rPr lang="ru-RU" sz="1000" b="0" noProof="0" dirty="0" err="1"/>
                        <a:t>Технологічні</a:t>
                      </a:r>
                      <a:r>
                        <a:rPr lang="ru-RU" sz="1000" b="0" noProof="0" dirty="0"/>
                        <a:t> </a:t>
                      </a:r>
                      <a:r>
                        <a:rPr lang="ru-RU" sz="1000" b="0" noProof="0" dirty="0" err="1"/>
                        <a:t>асиметрії</a:t>
                      </a:r>
                      <a:r>
                        <a:rPr lang="ru-RU" sz="1000" b="0" noProof="0" dirty="0"/>
                        <a:t> </a:t>
                      </a:r>
                      <a:r>
                        <a:rPr lang="ru-RU" sz="1000" b="0" noProof="0" dirty="0" err="1"/>
                        <a:t>міжнародного</a:t>
                      </a:r>
                      <a:r>
                        <a:rPr lang="ru-RU" sz="1000" b="0" noProof="0" dirty="0"/>
                        <a:t> </a:t>
                      </a:r>
                      <a:r>
                        <a:rPr lang="ru-RU" sz="1000" b="0" noProof="0" dirty="0" err="1"/>
                        <a:t>економічного</a:t>
                      </a:r>
                      <a:r>
                        <a:rPr lang="ru-RU" sz="1000" b="0" noProof="0" dirty="0"/>
                        <a:t> </a:t>
                      </a:r>
                      <a:r>
                        <a:rPr lang="ru-RU" sz="1000" b="0" noProof="0" dirty="0" err="1"/>
                        <a:t>розвитку</a:t>
                      </a:r>
                      <a:endParaRPr lang="ru-RU" sz="1000" b="0" noProof="0" dirty="0"/>
                    </a:p>
                    <a:p>
                      <a:r>
                        <a:rPr lang="ru-RU" sz="1000" b="0" noProof="0" dirty="0"/>
                        <a:t>10 </a:t>
                      </a:r>
                      <a:r>
                        <a:rPr lang="ru-RU" sz="1000" b="0" noProof="0" dirty="0" err="1"/>
                        <a:t>Сучасний</a:t>
                      </a:r>
                      <a:r>
                        <a:rPr lang="ru-RU" sz="1000" b="0" noProof="0" dirty="0"/>
                        <a:t> </a:t>
                      </a:r>
                      <a:r>
                        <a:rPr lang="ru-RU" sz="1000" b="0" noProof="0" dirty="0" err="1"/>
                        <a:t>світ</a:t>
                      </a:r>
                      <a:r>
                        <a:rPr lang="ru-RU" sz="1000" b="0" noProof="0" dirty="0"/>
                        <a:t> і проблема глобального </a:t>
                      </a:r>
                      <a:r>
                        <a:rPr lang="ru-RU" sz="1000" b="0" noProof="0" dirty="0" err="1"/>
                        <a:t>управління</a:t>
                      </a:r>
                      <a:endParaRPr lang="ru-RU" sz="1000" b="0" noProof="0" dirty="0"/>
                    </a:p>
                  </a:txBody>
                  <a:tcPr/>
                </a:tc>
                <a:extLst>
                  <a:ext uri="{0D108BD9-81ED-4DB2-BD59-A6C34878D82A}">
                    <a16:rowId xmlns:a16="http://schemas.microsoft.com/office/drawing/2014/main" val="410621856"/>
                  </a:ext>
                </a:extLst>
              </a:tr>
            </a:tbl>
          </a:graphicData>
        </a:graphic>
      </p:graphicFrame>
    </p:spTree>
    <p:extLst>
      <p:ext uri="{BB962C8B-B14F-4D97-AF65-F5344CB8AC3E}">
        <p14:creationId xmlns:p14="http://schemas.microsoft.com/office/powerpoint/2010/main" val="1649631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 </a:t>
            </a:r>
            <a:r>
              <a:rPr lang="ru-UA" sz="2800" dirty="0"/>
              <a:t>Економ</a:t>
            </a:r>
            <a:r>
              <a:rPr lang="uk-UA" sz="2800" dirty="0" err="1"/>
              <a:t>ічні</a:t>
            </a:r>
            <a:r>
              <a:rPr lang="uk-UA" sz="2800" dirty="0"/>
              <a:t> р</a:t>
            </a:r>
            <a:r>
              <a:rPr lang="ru-RU" sz="2800" dirty="0" err="1"/>
              <a:t>изики</a:t>
            </a:r>
            <a:r>
              <a:rPr lang="ru-RU" sz="2800" dirty="0"/>
              <a:t> у </a:t>
            </a:r>
            <a:r>
              <a:rPr lang="ru-RU" sz="2800" dirty="0" err="1"/>
              <a:t>міжнародних</a:t>
            </a:r>
            <a:r>
              <a:rPr lang="ru-RU" sz="2800" dirty="0"/>
              <a:t> </a:t>
            </a:r>
            <a:r>
              <a:rPr lang="ru-RU" sz="2800" dirty="0" err="1"/>
              <a:t>транзакціях</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59941976"/>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ru-RU" sz="1600" noProof="0" dirty="0" err="1"/>
                        <a:t>ознайомити</a:t>
                      </a:r>
                      <a:r>
                        <a:rPr lang="ru-RU" sz="1600" noProof="0" dirty="0"/>
                        <a:t> </a:t>
                      </a:r>
                      <a:r>
                        <a:rPr lang="ru-RU" sz="1600" noProof="0" dirty="0" err="1"/>
                        <a:t>студентів</a:t>
                      </a:r>
                      <a:r>
                        <a:rPr lang="ru-RU" sz="1600" noProof="0" dirty="0"/>
                        <a:t> </a:t>
                      </a:r>
                      <a:r>
                        <a:rPr lang="ru-RU" sz="1600" noProof="0" dirty="0" err="1"/>
                        <a:t>відділення</a:t>
                      </a:r>
                      <a:r>
                        <a:rPr lang="ru-RU" sz="1600" noProof="0" dirty="0"/>
                        <a:t> МЕВ з </a:t>
                      </a:r>
                      <a:r>
                        <a:rPr lang="ru-RU" sz="1600" noProof="0" dirty="0" err="1"/>
                        <a:t>основним</a:t>
                      </a:r>
                      <a:r>
                        <a:rPr lang="ru-RU" sz="1600" noProof="0" dirty="0"/>
                        <a:t> </a:t>
                      </a:r>
                      <a:r>
                        <a:rPr lang="ru-RU" sz="1600" noProof="0" dirty="0" err="1"/>
                        <a:t>змістом</a:t>
                      </a:r>
                      <a:r>
                        <a:rPr lang="ru-RU" sz="1600" noProof="0" dirty="0"/>
                        <a:t>, </a:t>
                      </a:r>
                      <a:r>
                        <a:rPr lang="ru-RU" sz="1600" noProof="0" dirty="0" err="1"/>
                        <a:t>особливостями</a:t>
                      </a:r>
                      <a:r>
                        <a:rPr lang="ru-RU" sz="1600" noProof="0" dirty="0"/>
                        <a:t> та </a:t>
                      </a:r>
                      <a:r>
                        <a:rPr lang="ru-RU" sz="1600" noProof="0" dirty="0" err="1"/>
                        <a:t>складовими</a:t>
                      </a:r>
                      <a:r>
                        <a:rPr lang="ru-RU" sz="1600" noProof="0" dirty="0"/>
                        <a:t> в </a:t>
                      </a:r>
                      <a:r>
                        <a:rPr lang="ru-RU" sz="1600" noProof="0" dirty="0" err="1"/>
                        <a:t>сфері</a:t>
                      </a:r>
                      <a:r>
                        <a:rPr lang="ru-RU" sz="1600" noProof="0" dirty="0"/>
                        <a:t> </a:t>
                      </a:r>
                      <a:r>
                        <a:rPr lang="ru-RU" sz="1600" noProof="0" dirty="0" err="1"/>
                        <a:t>оцінки</a:t>
                      </a:r>
                      <a:r>
                        <a:rPr lang="ru-RU" sz="1600" noProof="0" dirty="0"/>
                        <a:t> </a:t>
                      </a:r>
                      <a:r>
                        <a:rPr lang="ru-RU" sz="1600" noProof="0" dirty="0" err="1"/>
                        <a:t>економічних</a:t>
                      </a:r>
                      <a:r>
                        <a:rPr lang="ru-RU" sz="1600" noProof="0" dirty="0"/>
                        <a:t> </a:t>
                      </a:r>
                      <a:r>
                        <a:rPr lang="ru-RU" sz="1600" noProof="0" dirty="0" err="1"/>
                        <a:t>ризиків</a:t>
                      </a:r>
                      <a:endParaRPr lang="uk-UA" sz="16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421625603"/>
              </p:ext>
            </p:extLst>
          </p:nvPr>
        </p:nvGraphicFramePr>
        <p:xfrm>
          <a:off x="5797685" y="1128409"/>
          <a:ext cx="6167335" cy="5252936"/>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2901077">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економічну сутність ризику і основні види ризику;</a:t>
                      </a:r>
                    </a:p>
                    <a:p>
                      <a:pPr algn="just"/>
                      <a:r>
                        <a:rPr lang="uk-UA" sz="1300" b="0" noProof="0" dirty="0"/>
                        <a:t>- методи оцінки ризиків і збитків;</a:t>
                      </a:r>
                    </a:p>
                    <a:p>
                      <a:pPr algn="just"/>
                      <a:r>
                        <a:rPr lang="uk-UA" sz="1300" b="0" noProof="0" dirty="0"/>
                        <a:t>- методи управління ризиками і їх можливі поєднання;</a:t>
                      </a:r>
                    </a:p>
                    <a:p>
                      <a:pPr algn="just"/>
                      <a:r>
                        <a:rPr lang="uk-UA" sz="1300" b="0" noProof="0" dirty="0"/>
                        <a:t>- методики прийняття управлінських рішень в умовах ризику;</a:t>
                      </a:r>
                    </a:p>
                    <a:p>
                      <a:pPr algn="just"/>
                      <a:r>
                        <a:rPr lang="uk-UA" sz="1300" b="0" noProof="0" dirty="0"/>
                        <a:t>- особливості управління різними видами фінансового ризику.</a:t>
                      </a:r>
                    </a:p>
                    <a:p>
                      <a:pPr algn="just"/>
                      <a:endParaRPr lang="uk-UA" sz="1300" b="0" noProof="0" dirty="0"/>
                    </a:p>
                    <a:p>
                      <a:pPr algn="just"/>
                      <a:r>
                        <a:rPr lang="uk-UA" sz="1300" b="0" noProof="0" dirty="0"/>
                        <a:t>Вміти:</a:t>
                      </a:r>
                    </a:p>
                    <a:p>
                      <a:pPr algn="just"/>
                      <a:r>
                        <a:rPr lang="uk-UA" sz="1300" b="0" noProof="0" dirty="0"/>
                        <a:t>- здійснювати якісний аналіз фінансових ризиків;</a:t>
                      </a:r>
                    </a:p>
                    <a:p>
                      <a:pPr algn="just"/>
                      <a:r>
                        <a:rPr lang="uk-UA" sz="1300" b="0" noProof="0" dirty="0"/>
                        <a:t>- використовувати ефективні методи оцінки фінансових ризиків;</a:t>
                      </a:r>
                    </a:p>
                    <a:p>
                      <a:pPr algn="just"/>
                      <a:r>
                        <a:rPr lang="uk-UA" sz="1300" b="0" noProof="0" dirty="0"/>
                        <a:t>-  здійснювати управління фінансовими ризиками;</a:t>
                      </a:r>
                    </a:p>
                    <a:p>
                      <a:pPr algn="just"/>
                      <a:r>
                        <a:rPr lang="uk-UA" sz="1300" b="0" noProof="0" dirty="0"/>
                        <a:t>- прогнозувати ризики фінансових операцій.</a:t>
                      </a:r>
                    </a:p>
                  </a:txBody>
                  <a:tcPr/>
                </a:tc>
                <a:extLst>
                  <a:ext uri="{0D108BD9-81ED-4DB2-BD59-A6C34878D82A}">
                    <a16:rowId xmlns:a16="http://schemas.microsoft.com/office/drawing/2014/main" val="57017910"/>
                  </a:ext>
                </a:extLst>
              </a:tr>
              <a:tr h="2351859">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ru-RU" sz="1300" noProof="0" dirty="0"/>
                        <a:t>1 </a:t>
                      </a:r>
                      <a:r>
                        <a:rPr lang="ru-RU" sz="1300" noProof="0" dirty="0" err="1"/>
                        <a:t>Поняття</a:t>
                      </a:r>
                      <a:r>
                        <a:rPr lang="ru-RU" sz="1300" noProof="0" dirty="0"/>
                        <a:t> </a:t>
                      </a:r>
                      <a:r>
                        <a:rPr lang="ru-RU" sz="1300" noProof="0" dirty="0" err="1"/>
                        <a:t>ризику</a:t>
                      </a:r>
                      <a:endParaRPr lang="ru-RU" sz="1300" noProof="0" dirty="0"/>
                    </a:p>
                    <a:p>
                      <a:r>
                        <a:rPr lang="ru-RU" sz="1300" noProof="0" dirty="0"/>
                        <a:t>2 </a:t>
                      </a:r>
                      <a:r>
                        <a:rPr lang="ru-RU" sz="1300" noProof="0" dirty="0" err="1"/>
                        <a:t>Управління</a:t>
                      </a:r>
                      <a:r>
                        <a:rPr lang="ru-RU" sz="1300" noProof="0" dirty="0"/>
                        <a:t> </a:t>
                      </a:r>
                      <a:r>
                        <a:rPr lang="ru-RU" sz="1300" noProof="0" dirty="0" err="1"/>
                        <a:t>ризиками</a:t>
                      </a:r>
                      <a:endParaRPr lang="ru-RU" sz="1300" noProof="0" dirty="0"/>
                    </a:p>
                    <a:p>
                      <a:r>
                        <a:rPr lang="ru-RU" sz="1300" noProof="0" dirty="0"/>
                        <a:t>3 </a:t>
                      </a:r>
                      <a:r>
                        <a:rPr lang="ru-RU" sz="1300" noProof="0" dirty="0" err="1"/>
                        <a:t>Фінансові</a:t>
                      </a:r>
                      <a:r>
                        <a:rPr lang="ru-RU" sz="1300" noProof="0" dirty="0"/>
                        <a:t> </a:t>
                      </a:r>
                      <a:r>
                        <a:rPr lang="ru-RU" sz="1300" noProof="0" dirty="0" err="1"/>
                        <a:t>ризики</a:t>
                      </a:r>
                      <a:r>
                        <a:rPr lang="ru-RU" sz="1300" noProof="0" dirty="0"/>
                        <a:t> при </a:t>
                      </a:r>
                      <a:r>
                        <a:rPr lang="ru-RU" sz="1300" noProof="0" dirty="0" err="1"/>
                        <a:t>вкладеннях</a:t>
                      </a:r>
                      <a:r>
                        <a:rPr lang="ru-RU" sz="1300" noProof="0" dirty="0"/>
                        <a:t> в </a:t>
                      </a:r>
                      <a:r>
                        <a:rPr lang="ru-RU" sz="1300" noProof="0" dirty="0" err="1"/>
                        <a:t>цінні</a:t>
                      </a:r>
                      <a:r>
                        <a:rPr lang="ru-RU" sz="1300" noProof="0" dirty="0"/>
                        <a:t> </a:t>
                      </a:r>
                      <a:r>
                        <a:rPr lang="ru-RU" sz="1300" noProof="0" dirty="0" err="1"/>
                        <a:t>папери</a:t>
                      </a:r>
                      <a:endParaRPr lang="ru-RU" sz="1300" noProof="0" dirty="0"/>
                    </a:p>
                    <a:p>
                      <a:r>
                        <a:rPr lang="ru-RU" sz="1300" noProof="0" dirty="0"/>
                        <a:t>4 </a:t>
                      </a:r>
                      <a:r>
                        <a:rPr lang="ru-RU" sz="1300" noProof="0" dirty="0" err="1"/>
                        <a:t>Статистичні</a:t>
                      </a:r>
                      <a:r>
                        <a:rPr lang="ru-RU" sz="1300" noProof="0" dirty="0"/>
                        <a:t> </a:t>
                      </a:r>
                      <a:r>
                        <a:rPr lang="ru-RU" sz="1300" noProof="0" dirty="0" err="1"/>
                        <a:t>методи</a:t>
                      </a:r>
                      <a:r>
                        <a:rPr lang="ru-RU" sz="1300" noProof="0" dirty="0"/>
                        <a:t> </a:t>
                      </a:r>
                      <a:r>
                        <a:rPr lang="ru-RU" sz="1300" noProof="0" dirty="0" err="1"/>
                        <a:t>оцінки</a:t>
                      </a:r>
                      <a:r>
                        <a:rPr lang="ru-RU" sz="1300" noProof="0" dirty="0"/>
                        <a:t> </a:t>
                      </a:r>
                      <a:r>
                        <a:rPr lang="ru-RU" sz="1300" noProof="0" dirty="0" err="1"/>
                        <a:t>ризиків</a:t>
                      </a:r>
                      <a:r>
                        <a:rPr lang="ru-RU" sz="1300" noProof="0" dirty="0"/>
                        <a:t> </a:t>
                      </a:r>
                      <a:r>
                        <a:rPr lang="ru-RU" sz="1300" noProof="0" dirty="0" err="1"/>
                        <a:t>цінних</a:t>
                      </a:r>
                      <a:r>
                        <a:rPr lang="ru-RU" sz="1300" noProof="0" dirty="0"/>
                        <a:t> </a:t>
                      </a:r>
                      <a:r>
                        <a:rPr lang="ru-RU" sz="1300" noProof="0" dirty="0" err="1"/>
                        <a:t>паперів</a:t>
                      </a:r>
                      <a:endParaRPr lang="ru-RU" sz="1300" noProof="0" dirty="0"/>
                    </a:p>
                    <a:p>
                      <a:r>
                        <a:rPr lang="ru-RU" sz="1300" noProof="0" dirty="0"/>
                        <a:t>5 </a:t>
                      </a:r>
                      <a:r>
                        <a:rPr lang="ru-RU" sz="1300" noProof="0" dirty="0" err="1"/>
                        <a:t>Класифікація</a:t>
                      </a:r>
                      <a:r>
                        <a:rPr lang="ru-RU" sz="1300" noProof="0" dirty="0"/>
                        <a:t> </a:t>
                      </a:r>
                      <a:r>
                        <a:rPr lang="ru-RU" sz="1300" noProof="0" dirty="0" err="1"/>
                        <a:t>цінних</a:t>
                      </a:r>
                      <a:r>
                        <a:rPr lang="ru-RU" sz="1300" noProof="0" dirty="0"/>
                        <a:t> </a:t>
                      </a:r>
                      <a:r>
                        <a:rPr lang="ru-RU" sz="1300" noProof="0" dirty="0" err="1"/>
                        <a:t>паперів</a:t>
                      </a:r>
                      <a:r>
                        <a:rPr lang="ru-RU" sz="1300" noProof="0" dirty="0"/>
                        <a:t> по </a:t>
                      </a:r>
                      <a:r>
                        <a:rPr lang="ru-RU" sz="1300" noProof="0" dirty="0" err="1"/>
                        <a:t>ступеню</a:t>
                      </a:r>
                      <a:r>
                        <a:rPr lang="ru-RU" sz="1300" noProof="0" dirty="0"/>
                        <a:t> </a:t>
                      </a:r>
                      <a:r>
                        <a:rPr lang="ru-RU" sz="1300" noProof="0" dirty="0" err="1"/>
                        <a:t>ризику</a:t>
                      </a:r>
                      <a:endParaRPr lang="ru-RU" sz="1300" noProof="0" dirty="0"/>
                    </a:p>
                    <a:p>
                      <a:r>
                        <a:rPr lang="ru-RU" sz="1300" noProof="0" dirty="0"/>
                        <a:t>6 </a:t>
                      </a:r>
                      <a:r>
                        <a:rPr lang="ru-RU" sz="1300" noProof="0" dirty="0" err="1"/>
                        <a:t>Кредитний</a:t>
                      </a:r>
                      <a:r>
                        <a:rPr lang="ru-RU" sz="1300" noProof="0" dirty="0"/>
                        <a:t> </a:t>
                      </a:r>
                      <a:r>
                        <a:rPr lang="ru-RU" sz="1300" noProof="0" dirty="0" err="1"/>
                        <a:t>ризики</a:t>
                      </a:r>
                      <a:endParaRPr lang="ru-RU" sz="1300" noProof="0" dirty="0"/>
                    </a:p>
                    <a:p>
                      <a:r>
                        <a:rPr lang="ru-RU" sz="1300" noProof="0" dirty="0"/>
                        <a:t>7 </a:t>
                      </a:r>
                      <a:r>
                        <a:rPr lang="ru-RU" sz="1300" noProof="0" dirty="0" err="1"/>
                        <a:t>Ризик</a:t>
                      </a:r>
                      <a:r>
                        <a:rPr lang="ru-RU" sz="1300" noProof="0" dirty="0"/>
                        <a:t> </a:t>
                      </a:r>
                      <a:r>
                        <a:rPr lang="ru-RU" sz="1300" noProof="0" dirty="0" err="1"/>
                        <a:t>ліквідності</a:t>
                      </a:r>
                      <a:r>
                        <a:rPr lang="ru-RU" sz="1300" noProof="0" dirty="0"/>
                        <a:t>: </a:t>
                      </a:r>
                      <a:r>
                        <a:rPr lang="ru-RU" sz="1300" noProof="0" dirty="0" err="1"/>
                        <a:t>методи</a:t>
                      </a:r>
                      <a:r>
                        <a:rPr lang="ru-RU" sz="1300" noProof="0" dirty="0"/>
                        <a:t> </a:t>
                      </a:r>
                      <a:r>
                        <a:rPr lang="ru-RU" sz="1300" noProof="0" dirty="0" err="1"/>
                        <a:t>оцінки</a:t>
                      </a:r>
                      <a:r>
                        <a:rPr lang="ru-RU" sz="1300" noProof="0" dirty="0"/>
                        <a:t> та </a:t>
                      </a:r>
                      <a:r>
                        <a:rPr lang="ru-RU" sz="1300" noProof="0" dirty="0" err="1"/>
                        <a:t>управління</a:t>
                      </a:r>
                      <a:endParaRPr lang="ru-RU" sz="1300" noProof="0" dirty="0"/>
                    </a:p>
                    <a:p>
                      <a:r>
                        <a:rPr lang="ru-RU" sz="1300" noProof="0" dirty="0"/>
                        <a:t>8 </a:t>
                      </a:r>
                      <a:r>
                        <a:rPr lang="ru-RU" sz="1300" noProof="0" dirty="0" err="1"/>
                        <a:t>Управління</a:t>
                      </a:r>
                      <a:r>
                        <a:rPr lang="ru-RU" sz="1300" noProof="0" dirty="0"/>
                        <a:t> </a:t>
                      </a:r>
                      <a:r>
                        <a:rPr lang="ru-RU" sz="1300" noProof="0" dirty="0" err="1"/>
                        <a:t>процентним</a:t>
                      </a:r>
                      <a:r>
                        <a:rPr lang="ru-RU" sz="1300" noProof="0" dirty="0"/>
                        <a:t> </a:t>
                      </a:r>
                      <a:r>
                        <a:rPr lang="ru-RU" sz="1300" noProof="0" dirty="0" err="1"/>
                        <a:t>ризиком</a:t>
                      </a:r>
                      <a:endParaRPr lang="ru-RU" sz="1300" noProof="0" dirty="0"/>
                    </a:p>
                    <a:p>
                      <a:r>
                        <a:rPr lang="ru-RU" sz="1300" noProof="0" dirty="0"/>
                        <a:t>9 </a:t>
                      </a:r>
                      <a:r>
                        <a:rPr lang="ru-RU" sz="1300" noProof="0" dirty="0" err="1"/>
                        <a:t>Управління</a:t>
                      </a:r>
                      <a:r>
                        <a:rPr lang="ru-RU" sz="1300" noProof="0" dirty="0"/>
                        <a:t> </a:t>
                      </a:r>
                      <a:r>
                        <a:rPr lang="ru-RU" sz="1300" noProof="0" dirty="0" err="1"/>
                        <a:t>валютним</a:t>
                      </a:r>
                      <a:r>
                        <a:rPr lang="ru-RU" sz="1300" noProof="0" dirty="0"/>
                        <a:t> </a:t>
                      </a:r>
                      <a:r>
                        <a:rPr lang="ru-RU" sz="1300" noProof="0" dirty="0" err="1"/>
                        <a:t>ризиком</a:t>
                      </a:r>
                      <a:endParaRPr lang="ru-RU" sz="1300" noProof="0" dirty="0"/>
                    </a:p>
                    <a:p>
                      <a:r>
                        <a:rPr lang="ru-RU" sz="1300" noProof="0" dirty="0"/>
                        <a:t>10 </a:t>
                      </a:r>
                      <a:r>
                        <a:rPr lang="ru-RU" sz="1300" noProof="0" dirty="0" err="1"/>
                        <a:t>Управління</a:t>
                      </a:r>
                      <a:r>
                        <a:rPr lang="ru-RU" sz="1300" noProof="0" dirty="0"/>
                        <a:t> </a:t>
                      </a:r>
                      <a:r>
                        <a:rPr lang="ru-RU" sz="1300" noProof="0" dirty="0" err="1"/>
                        <a:t>операційними</a:t>
                      </a:r>
                      <a:r>
                        <a:rPr lang="ru-RU" sz="1300" noProof="0" dirty="0"/>
                        <a:t> </a:t>
                      </a:r>
                      <a:r>
                        <a:rPr lang="ru-RU" sz="1300" noProof="0" dirty="0" err="1"/>
                        <a:t>ризиками</a:t>
                      </a:r>
                      <a:endParaRPr lang="ru-RU" sz="1300" noProof="0" dirty="0"/>
                    </a:p>
                    <a:p>
                      <a:r>
                        <a:rPr lang="ru-RU" sz="1300" noProof="0" dirty="0"/>
                        <a:t>11 </a:t>
                      </a:r>
                      <a:r>
                        <a:rPr lang="ru-RU" sz="1300" noProof="0" dirty="0" err="1"/>
                        <a:t>Управління</a:t>
                      </a:r>
                      <a:r>
                        <a:rPr lang="ru-RU" sz="1300" noProof="0" dirty="0"/>
                        <a:t> </a:t>
                      </a:r>
                      <a:r>
                        <a:rPr lang="ru-RU" sz="1300" noProof="0" dirty="0" err="1"/>
                        <a:t>ринковими</a:t>
                      </a:r>
                      <a:r>
                        <a:rPr lang="ru-RU" sz="1300" noProof="0" dirty="0"/>
                        <a:t> </a:t>
                      </a:r>
                      <a:r>
                        <a:rPr lang="ru-RU" sz="1300" noProof="0" dirty="0" err="1"/>
                        <a:t>ризиками</a:t>
                      </a:r>
                      <a:endParaRPr lang="ru-RU" sz="1300" noProof="0" dirty="0"/>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2303965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 </a:t>
            </a:r>
            <a:r>
              <a:rPr lang="ru-RU" sz="2800" dirty="0" err="1"/>
              <a:t>Системи</a:t>
            </a:r>
            <a:r>
              <a:rPr lang="ru-RU" sz="2800" dirty="0"/>
              <a:t> </a:t>
            </a:r>
            <a:r>
              <a:rPr lang="ru-RU" sz="2800" dirty="0" err="1"/>
              <a:t>оподаткування</a:t>
            </a:r>
            <a:r>
              <a:rPr lang="ru-RU" sz="2800" dirty="0"/>
              <a:t> </a:t>
            </a:r>
            <a:r>
              <a:rPr lang="ru-RU" sz="2800" dirty="0" err="1"/>
              <a:t>міжнародних</a:t>
            </a:r>
            <a:r>
              <a:rPr lang="ru-RU" sz="2800" dirty="0"/>
              <a:t> </a:t>
            </a:r>
            <a:r>
              <a:rPr lang="ru-RU" sz="2800" dirty="0" err="1"/>
              <a:t>транзакцій</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780782304"/>
              </p:ext>
            </p:extLst>
          </p:nvPr>
        </p:nvGraphicFramePr>
        <p:xfrm>
          <a:off x="226980" y="1128410"/>
          <a:ext cx="5570706" cy="1753041"/>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84924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903795">
                <a:tc>
                  <a:txBody>
                    <a:bodyPr/>
                    <a:lstStyle/>
                    <a:p>
                      <a:pPr algn="ctr"/>
                      <a:r>
                        <a:rPr lang="uk-UA" sz="1400" noProof="0" dirty="0"/>
                        <a:t>Мета дисципліни</a:t>
                      </a:r>
                    </a:p>
                  </a:txBody>
                  <a:tcPr/>
                </a:tc>
                <a:tc>
                  <a:txBody>
                    <a:bodyPr/>
                    <a:lstStyle/>
                    <a:p>
                      <a:pPr algn="just"/>
                      <a:r>
                        <a:rPr lang="ru-RU" sz="1200" noProof="0" dirty="0" err="1"/>
                        <a:t>ознайомити</a:t>
                      </a:r>
                      <a:r>
                        <a:rPr lang="ru-RU" sz="1200" noProof="0" dirty="0"/>
                        <a:t> </a:t>
                      </a:r>
                      <a:r>
                        <a:rPr lang="ru-RU" sz="1200" noProof="0" dirty="0" err="1"/>
                        <a:t>студентів</a:t>
                      </a:r>
                      <a:r>
                        <a:rPr lang="ru-RU" sz="1200" noProof="0" dirty="0"/>
                        <a:t> </a:t>
                      </a:r>
                      <a:r>
                        <a:rPr lang="ru-RU" sz="1200" noProof="0" dirty="0" err="1"/>
                        <a:t>відділення</a:t>
                      </a:r>
                      <a:r>
                        <a:rPr lang="ru-RU" sz="1200" noProof="0" dirty="0"/>
                        <a:t> МЕВ з </a:t>
                      </a:r>
                      <a:r>
                        <a:rPr lang="ru-RU" sz="1200" noProof="0" dirty="0" err="1"/>
                        <a:t>основним</a:t>
                      </a:r>
                      <a:r>
                        <a:rPr lang="ru-RU" sz="1200" noProof="0" dirty="0"/>
                        <a:t> </a:t>
                      </a:r>
                      <a:r>
                        <a:rPr lang="ru-RU" sz="1200" noProof="0" dirty="0" err="1"/>
                        <a:t>змістом</a:t>
                      </a:r>
                      <a:r>
                        <a:rPr lang="ru-RU" sz="1200" noProof="0" dirty="0"/>
                        <a:t>, </a:t>
                      </a:r>
                      <a:r>
                        <a:rPr lang="ru-RU" sz="1200" noProof="0" dirty="0" err="1"/>
                        <a:t>особливостями</a:t>
                      </a:r>
                      <a:r>
                        <a:rPr lang="ru-RU" sz="1200" noProof="0" dirty="0"/>
                        <a:t> </a:t>
                      </a:r>
                      <a:r>
                        <a:rPr lang="ru-RU" sz="1200" noProof="0" dirty="0" err="1"/>
                        <a:t>механізмів</a:t>
                      </a:r>
                      <a:r>
                        <a:rPr lang="ru-RU" sz="1200" noProof="0" dirty="0"/>
                        <a:t> </a:t>
                      </a:r>
                      <a:r>
                        <a:rPr lang="ru-RU" sz="1200" noProof="0" dirty="0" err="1"/>
                        <a:t>оподаткування</a:t>
                      </a:r>
                      <a:r>
                        <a:rPr lang="ru-RU" sz="1200" noProof="0" dirty="0"/>
                        <a:t> </a:t>
                      </a:r>
                      <a:r>
                        <a:rPr lang="ru-RU" sz="1200" noProof="0" dirty="0" err="1"/>
                        <a:t>міжнародних</a:t>
                      </a:r>
                      <a:r>
                        <a:rPr lang="ru-RU" sz="1200" noProof="0" dirty="0"/>
                        <a:t> </a:t>
                      </a:r>
                      <a:r>
                        <a:rPr lang="ru-RU" sz="1200" noProof="0" dirty="0" err="1"/>
                        <a:t>трансакцій</a:t>
                      </a:r>
                      <a:r>
                        <a:rPr lang="ru-RU" sz="1200" noProof="0" dirty="0"/>
                        <a:t>, </a:t>
                      </a:r>
                      <a:r>
                        <a:rPr lang="ru-RU" sz="1200" noProof="0" dirty="0" err="1"/>
                        <a:t>здобуття</a:t>
                      </a:r>
                      <a:r>
                        <a:rPr lang="ru-RU" sz="1200" noProof="0" dirty="0"/>
                        <a:t> студентами </a:t>
                      </a:r>
                      <a:r>
                        <a:rPr lang="ru-RU" sz="1200" noProof="0" dirty="0" err="1"/>
                        <a:t>знань</a:t>
                      </a:r>
                      <a:r>
                        <a:rPr lang="ru-RU" sz="1200" noProof="0" dirty="0"/>
                        <a:t> і </a:t>
                      </a:r>
                      <a:r>
                        <a:rPr lang="ru-RU" sz="1200" noProof="0" dirty="0" err="1"/>
                        <a:t>навичок</a:t>
                      </a:r>
                      <a:r>
                        <a:rPr lang="ru-RU" sz="1200" noProof="0" dirty="0"/>
                        <a:t> у </a:t>
                      </a:r>
                      <a:r>
                        <a:rPr lang="ru-RU" sz="1200" noProof="0" dirty="0" err="1"/>
                        <a:t>сфері</a:t>
                      </a:r>
                      <a:r>
                        <a:rPr lang="ru-RU" sz="1200" noProof="0" dirty="0"/>
                        <a:t> </a:t>
                      </a:r>
                      <a:r>
                        <a:rPr lang="ru-RU" sz="1200" noProof="0" dirty="0" err="1"/>
                        <a:t>аналізу</a:t>
                      </a:r>
                      <a:r>
                        <a:rPr lang="ru-RU" sz="1200" noProof="0" dirty="0"/>
                        <a:t> </a:t>
                      </a:r>
                      <a:r>
                        <a:rPr lang="ru-RU" sz="1200" noProof="0" dirty="0" err="1"/>
                        <a:t>податкових</a:t>
                      </a:r>
                      <a:r>
                        <a:rPr lang="ru-RU" sz="1200" noProof="0" dirty="0"/>
                        <a:t> систем </a:t>
                      </a:r>
                      <a:r>
                        <a:rPr lang="ru-RU" sz="1200" noProof="0" dirty="0" err="1"/>
                        <a:t>зарубіжних</a:t>
                      </a:r>
                      <a:r>
                        <a:rPr lang="ru-RU" sz="1200" noProof="0" dirty="0"/>
                        <a:t> </a:t>
                      </a:r>
                      <a:r>
                        <a:rPr lang="ru-RU" sz="1200" noProof="0" dirty="0" err="1"/>
                        <a:t>країн</a:t>
                      </a:r>
                      <a:r>
                        <a:rPr lang="ru-RU" sz="1200" noProof="0" dirty="0"/>
                        <a:t>.</a:t>
                      </a:r>
                      <a:endParaRPr lang="uk-UA" sz="12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471949648"/>
              </p:ext>
            </p:extLst>
          </p:nvPr>
        </p:nvGraphicFramePr>
        <p:xfrm>
          <a:off x="5797685" y="1128409"/>
          <a:ext cx="6167335" cy="5315244"/>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15244">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економічну податків та основні їх види;</a:t>
                      </a:r>
                    </a:p>
                    <a:p>
                      <a:pPr algn="just"/>
                      <a:r>
                        <a:rPr lang="uk-UA" sz="1300" b="0" noProof="0" dirty="0"/>
                        <a:t>- </a:t>
                      </a:r>
                      <a:r>
                        <a:rPr lang="uk-UA" sz="1300" b="0" noProof="0" dirty="0" err="1"/>
                        <a:t>понятійно</a:t>
                      </a:r>
                      <a:r>
                        <a:rPr lang="uk-UA" sz="1300" b="0" noProof="0" dirty="0"/>
                        <a:t>-термінологічний апарат оподаткування міжнародних операцій;</a:t>
                      </a:r>
                    </a:p>
                    <a:p>
                      <a:pPr algn="just"/>
                      <a:r>
                        <a:rPr lang="uk-UA" sz="1300" b="0" noProof="0" dirty="0"/>
                        <a:t>- методи та механізми оподаткування міжнародних трансакцій;</a:t>
                      </a:r>
                    </a:p>
                    <a:p>
                      <a:pPr algn="just"/>
                      <a:r>
                        <a:rPr lang="uk-UA" sz="1300" b="0" noProof="0" dirty="0"/>
                        <a:t>- особливості систем оподаткування міжнародних трансакцій;</a:t>
                      </a:r>
                    </a:p>
                    <a:p>
                      <a:pPr marL="285750" indent="-285750" algn="just">
                        <a:buFontTx/>
                        <a:buChar char="-"/>
                      </a:pPr>
                      <a:r>
                        <a:rPr lang="uk-UA" sz="1300" b="0" noProof="0" dirty="0"/>
                        <a:t>сучасні тенденції та перспективи розвитку оподаткування міжнародних операцій.</a:t>
                      </a:r>
                    </a:p>
                    <a:p>
                      <a:pPr marL="285750" indent="-285750" algn="just">
                        <a:buFontTx/>
                        <a:buChar char="-"/>
                      </a:pPr>
                      <a:endParaRPr lang="uk-UA" sz="1300" b="0" noProof="0" dirty="0"/>
                    </a:p>
                    <a:p>
                      <a:pPr algn="just"/>
                      <a:r>
                        <a:rPr lang="uk-UA" sz="1300" b="0" noProof="0" dirty="0"/>
                        <a:t>Вміти:</a:t>
                      </a:r>
                    </a:p>
                    <a:p>
                      <a:pPr algn="just"/>
                      <a:r>
                        <a:rPr lang="uk-UA" sz="1300" b="0" noProof="0" dirty="0"/>
                        <a:t>- знаходити, оброблювати та аналізувати інформацію з різних джерел;</a:t>
                      </a:r>
                    </a:p>
                    <a:p>
                      <a:pPr algn="just"/>
                      <a:r>
                        <a:rPr lang="uk-UA" sz="1300" b="0" noProof="0" dirty="0"/>
                        <a:t>- проводити дослідження на високому рівні;</a:t>
                      </a:r>
                    </a:p>
                    <a:p>
                      <a:pPr algn="just"/>
                      <a:r>
                        <a:rPr lang="uk-UA" sz="1300" b="0" noProof="0" dirty="0"/>
                        <a:t>- оцінювати податкові системи зарубіжних країн та їх структуру, аналізувати зміни у податковому законодавстві; </a:t>
                      </a:r>
                    </a:p>
                    <a:p>
                      <a:pPr algn="just"/>
                      <a:r>
                        <a:rPr lang="uk-UA" sz="1300" b="0" noProof="0" dirty="0"/>
                        <a:t>орієнтуватись у нормативно-правовій базі з питань оподаткування міжнародних трансакцій;</a:t>
                      </a:r>
                    </a:p>
                    <a:p>
                      <a:pPr algn="just"/>
                      <a:r>
                        <a:rPr lang="uk-UA" sz="1300" b="0" noProof="0" dirty="0"/>
                        <a:t>- застосовувати кумулятивні знання, науково-технологічні досягнення, інформаційні технології для осягнення сутності оподаткування міжнародних операцій, виявлення закономірностей та тенденцій новітнього розвитку світового господарства у цій сфері </a:t>
                      </a:r>
                    </a:p>
                    <a:p>
                      <a:pPr algn="just"/>
                      <a:r>
                        <a:rPr lang="uk-UA" sz="1300" b="0" noProof="0" dirty="0"/>
                        <a:t>- проводити науково-практичні дослідження міжнародних економічних відносин та надавати відповідні практичні рекомендації.</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1E13048D-C88A-B4DD-BA7C-BF99030AC338}"/>
              </a:ext>
            </a:extLst>
          </p:cNvPr>
          <p:cNvGraphicFramePr>
            <a:graphicFrameLocks noGrp="1"/>
          </p:cNvGraphicFramePr>
          <p:nvPr>
            <p:extLst>
              <p:ext uri="{D42A27DB-BD31-4B8C-83A1-F6EECF244321}">
                <p14:modId xmlns:p14="http://schemas.microsoft.com/office/powerpoint/2010/main" val="626252050"/>
              </p:ext>
            </p:extLst>
          </p:nvPr>
        </p:nvGraphicFramePr>
        <p:xfrm>
          <a:off x="226981" y="3609013"/>
          <a:ext cx="5570703" cy="243840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861740396"/>
                    </a:ext>
                  </a:extLst>
                </a:gridCol>
                <a:gridCol w="4923318">
                  <a:extLst>
                    <a:ext uri="{9D8B030D-6E8A-4147-A177-3AD203B41FA5}">
                      <a16:colId xmlns:a16="http://schemas.microsoft.com/office/drawing/2014/main" val="1008942593"/>
                    </a:ext>
                  </a:extLst>
                </a:gridCol>
              </a:tblGrid>
              <a:tr h="2351859">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100" b="0" noProof="0" dirty="0"/>
                        <a:t>1.Міжнародна  </a:t>
                      </a:r>
                      <a:r>
                        <a:rPr lang="ru-RU" sz="1100" b="0" noProof="0" dirty="0" err="1"/>
                        <a:t>правова</a:t>
                      </a:r>
                      <a:r>
                        <a:rPr lang="ru-RU" sz="1100" b="0" noProof="0" dirty="0"/>
                        <a:t> база </a:t>
                      </a:r>
                      <a:r>
                        <a:rPr lang="ru-RU" sz="1100" b="0" noProof="0" dirty="0" err="1"/>
                        <a:t>оподаткування</a:t>
                      </a:r>
                      <a:r>
                        <a:rPr lang="ru-RU" sz="1100" b="0" noProof="0" dirty="0"/>
                        <a:t> </a:t>
                      </a:r>
                      <a:r>
                        <a:rPr lang="ru-RU" sz="1100" b="0" noProof="0" dirty="0" err="1"/>
                        <a:t>міжнародних</a:t>
                      </a:r>
                      <a:r>
                        <a:rPr lang="ru-RU" sz="1100" b="0" noProof="0" dirty="0"/>
                        <a:t> </a:t>
                      </a:r>
                      <a:r>
                        <a:rPr lang="ru-RU" sz="1100" b="0" noProof="0" dirty="0" err="1"/>
                        <a:t>трансакцій</a:t>
                      </a:r>
                      <a:r>
                        <a:rPr lang="ru-RU" sz="1100" b="0" noProof="0" dirty="0"/>
                        <a:t>. Роль ОЕСР у </a:t>
                      </a:r>
                      <a:r>
                        <a:rPr lang="ru-RU" sz="1100" b="0" noProof="0" dirty="0" err="1"/>
                        <a:t>розробці</a:t>
                      </a:r>
                      <a:r>
                        <a:rPr lang="ru-RU" sz="1100" b="0" noProof="0" dirty="0"/>
                        <a:t> </a:t>
                      </a:r>
                      <a:r>
                        <a:rPr lang="ru-RU" sz="1100" b="0" noProof="0" dirty="0" err="1"/>
                        <a:t>рекомендацій</a:t>
                      </a:r>
                      <a:r>
                        <a:rPr lang="ru-RU" sz="1100" b="0" noProof="0" dirty="0"/>
                        <a:t> у </a:t>
                      </a:r>
                      <a:r>
                        <a:rPr lang="ru-RU" sz="1100" b="0" noProof="0" dirty="0" err="1"/>
                        <a:t>сфері</a:t>
                      </a:r>
                      <a:r>
                        <a:rPr lang="ru-RU" sz="1100" b="0" noProof="0" dirty="0"/>
                        <a:t> </a:t>
                      </a:r>
                      <a:r>
                        <a:rPr lang="ru-RU" sz="1100" b="0" noProof="0" dirty="0" err="1"/>
                        <a:t>оподаткування</a:t>
                      </a:r>
                      <a:r>
                        <a:rPr lang="ru-RU" sz="1100" b="0" noProof="0" dirty="0"/>
                        <a:t>. </a:t>
                      </a:r>
                    </a:p>
                    <a:p>
                      <a:r>
                        <a:rPr lang="ru-RU" sz="1100" b="0" noProof="0" dirty="0"/>
                        <a:t>2.Види </a:t>
                      </a:r>
                      <a:r>
                        <a:rPr lang="ru-RU" sz="1100" b="0" noProof="0" dirty="0" err="1"/>
                        <a:t>податків</a:t>
                      </a:r>
                      <a:r>
                        <a:rPr lang="ru-RU" sz="1100" b="0" noProof="0" dirty="0"/>
                        <a:t> у </a:t>
                      </a:r>
                      <a:r>
                        <a:rPr lang="ru-RU" sz="1100" b="0" noProof="0" dirty="0" err="1"/>
                        <a:t>сфері</a:t>
                      </a:r>
                      <a:r>
                        <a:rPr lang="ru-RU" sz="1100" b="0" noProof="0" dirty="0"/>
                        <a:t> </a:t>
                      </a:r>
                      <a:r>
                        <a:rPr lang="ru-RU" sz="1100" b="0" noProof="0" dirty="0" err="1"/>
                        <a:t>міжнародних</a:t>
                      </a:r>
                      <a:r>
                        <a:rPr lang="ru-RU" sz="1100" b="0" noProof="0" dirty="0"/>
                        <a:t> </a:t>
                      </a:r>
                      <a:r>
                        <a:rPr lang="ru-RU" sz="1100" b="0" noProof="0" dirty="0" err="1"/>
                        <a:t>трансакцій</a:t>
                      </a:r>
                      <a:r>
                        <a:rPr lang="ru-RU" sz="1100" b="0" noProof="0" dirty="0"/>
                        <a:t>.</a:t>
                      </a:r>
                    </a:p>
                    <a:p>
                      <a:r>
                        <a:rPr lang="ru-RU" sz="1100" b="0" noProof="0" dirty="0"/>
                        <a:t>3.Поняття «</a:t>
                      </a:r>
                      <a:r>
                        <a:rPr lang="ru-RU" sz="1100" b="0" noProof="0" dirty="0" err="1"/>
                        <a:t>об'єкту</a:t>
                      </a:r>
                      <a:r>
                        <a:rPr lang="ru-RU" sz="1100" b="0" noProof="0" dirty="0"/>
                        <a:t> </a:t>
                      </a:r>
                      <a:r>
                        <a:rPr lang="ru-RU" sz="1100" b="0" noProof="0" dirty="0" err="1"/>
                        <a:t>оподаткування</a:t>
                      </a:r>
                      <a:r>
                        <a:rPr lang="ru-RU" sz="1100" b="0" noProof="0" dirty="0"/>
                        <a:t>», </a:t>
                      </a:r>
                      <a:r>
                        <a:rPr lang="ru-RU" sz="1100" b="0" noProof="0" dirty="0" err="1"/>
                        <a:t>загальні</a:t>
                      </a:r>
                      <a:r>
                        <a:rPr lang="ru-RU" sz="1100" b="0" noProof="0" dirty="0"/>
                        <a:t> правила </a:t>
                      </a:r>
                      <a:r>
                        <a:rPr lang="ru-RU" sz="1100" b="0" noProof="0" dirty="0" err="1"/>
                        <a:t>визначення</a:t>
                      </a:r>
                      <a:r>
                        <a:rPr lang="ru-RU" sz="1100" b="0" noProof="0" dirty="0"/>
                        <a:t> </a:t>
                      </a:r>
                      <a:r>
                        <a:rPr lang="ru-RU" sz="1100" b="0" noProof="0" dirty="0" err="1"/>
                        <a:t>об'єктів</a:t>
                      </a:r>
                      <a:r>
                        <a:rPr lang="ru-RU" sz="1100" b="0" noProof="0" dirty="0"/>
                        <a:t> </a:t>
                      </a:r>
                      <a:r>
                        <a:rPr lang="ru-RU" sz="1100" b="0" noProof="0" dirty="0" err="1"/>
                        <a:t>оподаткування</a:t>
                      </a:r>
                      <a:r>
                        <a:rPr lang="ru-RU" sz="1100" b="0" noProof="0" dirty="0"/>
                        <a:t> </a:t>
                      </a:r>
                      <a:r>
                        <a:rPr lang="ru-RU" sz="1100" b="0" noProof="0" dirty="0" err="1"/>
                        <a:t>під</a:t>
                      </a:r>
                      <a:r>
                        <a:rPr lang="ru-RU" sz="1100" b="0" noProof="0" dirty="0"/>
                        <a:t> час </a:t>
                      </a:r>
                      <a:r>
                        <a:rPr lang="ru-RU" sz="1100" b="0" noProof="0" dirty="0" err="1"/>
                        <a:t>здійснення</a:t>
                      </a:r>
                      <a:r>
                        <a:rPr lang="ru-RU" sz="1100" b="0" noProof="0" dirty="0"/>
                        <a:t> </a:t>
                      </a:r>
                      <a:r>
                        <a:rPr lang="ru-RU" sz="1100" b="0" noProof="0" dirty="0" err="1"/>
                        <a:t>міжнародних</a:t>
                      </a:r>
                      <a:r>
                        <a:rPr lang="ru-RU" sz="1100" b="0" noProof="0" dirty="0"/>
                        <a:t> </a:t>
                      </a:r>
                      <a:r>
                        <a:rPr lang="ru-RU" sz="1100" b="0" noProof="0" dirty="0" err="1"/>
                        <a:t>трансакцій</a:t>
                      </a:r>
                      <a:r>
                        <a:rPr lang="ru-RU" sz="1100" b="0" noProof="0" dirty="0"/>
                        <a:t>.</a:t>
                      </a:r>
                    </a:p>
                    <a:p>
                      <a:r>
                        <a:rPr lang="ru-RU" sz="1100" b="0" noProof="0" dirty="0"/>
                        <a:t>4.Податок на </a:t>
                      </a:r>
                      <a:r>
                        <a:rPr lang="ru-RU" sz="1100" b="0" noProof="0" dirty="0" err="1"/>
                        <a:t>прибуток</a:t>
                      </a:r>
                      <a:r>
                        <a:rPr lang="ru-RU" sz="1100" b="0" noProof="0" dirty="0"/>
                        <a:t> </a:t>
                      </a:r>
                      <a:r>
                        <a:rPr lang="ru-RU" sz="1100" b="0" noProof="0" dirty="0" err="1"/>
                        <a:t>підприємств</a:t>
                      </a:r>
                      <a:r>
                        <a:rPr lang="ru-RU" sz="1100" b="0" noProof="0" dirty="0"/>
                        <a:t> </a:t>
                      </a:r>
                      <a:r>
                        <a:rPr lang="ru-RU" sz="1100" b="0" noProof="0" dirty="0" err="1"/>
                        <a:t>чи</a:t>
                      </a:r>
                      <a:r>
                        <a:rPr lang="ru-RU" sz="1100" b="0" noProof="0" dirty="0"/>
                        <a:t> </a:t>
                      </a:r>
                      <a:r>
                        <a:rPr lang="ru-RU" sz="1100" b="0" noProof="0" dirty="0" err="1"/>
                        <a:t>податок</a:t>
                      </a:r>
                      <a:r>
                        <a:rPr lang="ru-RU" sz="1100" b="0" noProof="0" dirty="0"/>
                        <a:t> на </a:t>
                      </a:r>
                      <a:r>
                        <a:rPr lang="ru-RU" sz="1100" b="0" noProof="0" dirty="0" err="1"/>
                        <a:t>виведений</a:t>
                      </a:r>
                      <a:r>
                        <a:rPr lang="ru-RU" sz="1100" b="0" noProof="0" dirty="0"/>
                        <a:t> </a:t>
                      </a:r>
                      <a:r>
                        <a:rPr lang="ru-RU" sz="1100" b="0" noProof="0" dirty="0" err="1"/>
                        <a:t>капітал</a:t>
                      </a:r>
                      <a:r>
                        <a:rPr lang="ru-RU" sz="1100" b="0" noProof="0" dirty="0"/>
                        <a:t>. </a:t>
                      </a:r>
                    </a:p>
                    <a:p>
                      <a:r>
                        <a:rPr lang="ru-RU" sz="1100" b="0" noProof="0" dirty="0"/>
                        <a:t>5.Поняття «</a:t>
                      </a:r>
                      <a:r>
                        <a:rPr lang="ru-RU" sz="1100" b="0" noProof="0" dirty="0" err="1"/>
                        <a:t>трансфертне</a:t>
                      </a:r>
                      <a:r>
                        <a:rPr lang="ru-RU" sz="1100" b="0" noProof="0" dirty="0"/>
                        <a:t> </a:t>
                      </a:r>
                      <a:r>
                        <a:rPr lang="ru-RU" sz="1100" b="0" noProof="0" dirty="0" err="1"/>
                        <a:t>ціноутворення</a:t>
                      </a:r>
                      <a:r>
                        <a:rPr lang="ru-RU" sz="1100" b="0" noProof="0" dirty="0"/>
                        <a:t>» та порядок </a:t>
                      </a:r>
                      <a:r>
                        <a:rPr lang="ru-RU" sz="1100" b="0" noProof="0" dirty="0" err="1"/>
                        <a:t>оподаткування</a:t>
                      </a:r>
                      <a:r>
                        <a:rPr lang="ru-RU" sz="1100" b="0" noProof="0" dirty="0"/>
                        <a:t> </a:t>
                      </a:r>
                      <a:r>
                        <a:rPr lang="ru-RU" sz="1100" b="0" noProof="0" dirty="0" err="1"/>
                        <a:t>контрольованих</a:t>
                      </a:r>
                      <a:r>
                        <a:rPr lang="ru-RU" sz="1100" b="0" noProof="0" dirty="0"/>
                        <a:t> </a:t>
                      </a:r>
                      <a:r>
                        <a:rPr lang="ru-RU" sz="1100" b="0" noProof="0" dirty="0" err="1"/>
                        <a:t>операцій</a:t>
                      </a:r>
                      <a:r>
                        <a:rPr lang="ru-RU" sz="1100" b="0" noProof="0" dirty="0"/>
                        <a:t>. Глобальна </a:t>
                      </a:r>
                      <a:r>
                        <a:rPr lang="ru-RU" sz="1100" b="0" noProof="0" dirty="0" err="1"/>
                        <a:t>документація</a:t>
                      </a:r>
                      <a:r>
                        <a:rPr lang="ru-RU" sz="1100" b="0" noProof="0" dirty="0"/>
                        <a:t> (</a:t>
                      </a:r>
                      <a:r>
                        <a:rPr lang="ru-RU" sz="1100" b="0" noProof="0" dirty="0" err="1"/>
                        <a:t>майстер</a:t>
                      </a:r>
                      <a:r>
                        <a:rPr lang="ru-RU" sz="1100" b="0" noProof="0" dirty="0"/>
                        <a:t>-файл). </a:t>
                      </a:r>
                    </a:p>
                    <a:p>
                      <a:r>
                        <a:rPr lang="ru-RU" sz="1100" b="0" noProof="0" dirty="0"/>
                        <a:t>6.Оподаткування </a:t>
                      </a:r>
                      <a:r>
                        <a:rPr lang="ru-RU" sz="1100" b="0" noProof="0" dirty="0" err="1"/>
                        <a:t>контрольованих</a:t>
                      </a:r>
                      <a:r>
                        <a:rPr lang="ru-RU" sz="1100" b="0" noProof="0" dirty="0"/>
                        <a:t> </a:t>
                      </a:r>
                      <a:r>
                        <a:rPr lang="ru-RU" sz="1100" b="0" noProof="0" dirty="0" err="1"/>
                        <a:t>іноземних</a:t>
                      </a:r>
                      <a:r>
                        <a:rPr lang="ru-RU" sz="1100" b="0" noProof="0" dirty="0"/>
                        <a:t> </a:t>
                      </a:r>
                      <a:r>
                        <a:rPr lang="ru-RU" sz="1100" b="0" noProof="0" dirty="0" err="1"/>
                        <a:t>компаній</a:t>
                      </a:r>
                      <a:r>
                        <a:rPr lang="ru-RU" sz="1100" b="0" noProof="0" dirty="0"/>
                        <a:t>.</a:t>
                      </a:r>
                    </a:p>
                    <a:p>
                      <a:r>
                        <a:rPr lang="ru-RU" sz="1100" b="0" noProof="0" dirty="0"/>
                        <a:t>7.Сутність та структура </a:t>
                      </a:r>
                      <a:r>
                        <a:rPr lang="ru-RU" sz="1100" b="0" noProof="0" dirty="0" err="1"/>
                        <a:t>конвенцій</a:t>
                      </a:r>
                      <a:r>
                        <a:rPr lang="ru-RU" sz="1100" b="0" noProof="0" dirty="0"/>
                        <a:t> про </a:t>
                      </a:r>
                      <a:r>
                        <a:rPr lang="ru-RU" sz="1100" b="0" noProof="0" dirty="0" err="1"/>
                        <a:t>уникнення</a:t>
                      </a:r>
                      <a:r>
                        <a:rPr lang="ru-RU" sz="1100" b="0" noProof="0" dirty="0"/>
                        <a:t> </a:t>
                      </a:r>
                      <a:r>
                        <a:rPr lang="ru-RU" sz="1100" b="0" noProof="0" dirty="0" err="1"/>
                        <a:t>подвійного</a:t>
                      </a:r>
                      <a:r>
                        <a:rPr lang="ru-RU" sz="1100" b="0" noProof="0" dirty="0"/>
                        <a:t> </a:t>
                      </a:r>
                      <a:r>
                        <a:rPr lang="ru-RU" sz="1100" b="0" noProof="0" dirty="0" err="1"/>
                        <a:t>оподаткування</a:t>
                      </a:r>
                      <a:r>
                        <a:rPr lang="ru-RU" sz="1100" b="0" noProof="0" dirty="0"/>
                        <a:t>;</a:t>
                      </a:r>
                    </a:p>
                    <a:p>
                      <a:r>
                        <a:rPr lang="ru-RU" sz="1100" b="0" noProof="0" dirty="0"/>
                        <a:t>8.Податок на </a:t>
                      </a:r>
                      <a:r>
                        <a:rPr lang="ru-RU" sz="1100" b="0" noProof="0" dirty="0" err="1"/>
                        <a:t>додану</a:t>
                      </a:r>
                      <a:r>
                        <a:rPr lang="ru-RU" sz="1100" b="0" noProof="0" dirty="0"/>
                        <a:t> </a:t>
                      </a:r>
                      <a:r>
                        <a:rPr lang="ru-RU" sz="1100" b="0" noProof="0" dirty="0" err="1"/>
                        <a:t>вартість</a:t>
                      </a:r>
                      <a:r>
                        <a:rPr lang="ru-RU" sz="1100" b="0" noProof="0" dirty="0"/>
                        <a:t> у </a:t>
                      </a:r>
                      <a:r>
                        <a:rPr lang="ru-RU" sz="1100" b="0" noProof="0" dirty="0" err="1"/>
                        <a:t>міжнародній</a:t>
                      </a:r>
                      <a:r>
                        <a:rPr lang="ru-RU" sz="1100" b="0" noProof="0" dirty="0"/>
                        <a:t> </a:t>
                      </a:r>
                      <a:r>
                        <a:rPr lang="ru-RU" sz="1100" b="0" noProof="0" dirty="0" err="1"/>
                        <a:t>торгівлі</a:t>
                      </a:r>
                      <a:r>
                        <a:rPr lang="ru-RU" sz="1100" b="0" noProof="0" dirty="0"/>
                        <a:t>. </a:t>
                      </a:r>
                    </a:p>
                    <a:p>
                      <a:r>
                        <a:rPr lang="ru-RU" sz="1100" b="0" noProof="0" dirty="0"/>
                        <a:t>9.Особливості систем </a:t>
                      </a:r>
                      <a:r>
                        <a:rPr lang="ru-RU" sz="1100" b="0" noProof="0" dirty="0" err="1"/>
                        <a:t>оподаткування</a:t>
                      </a:r>
                      <a:r>
                        <a:rPr lang="ru-RU" sz="1100" b="0" noProof="0" dirty="0"/>
                        <a:t> </a:t>
                      </a:r>
                      <a:r>
                        <a:rPr lang="ru-RU" sz="1100" b="0" noProof="0" dirty="0" err="1"/>
                        <a:t>міжнародних</a:t>
                      </a:r>
                      <a:r>
                        <a:rPr lang="ru-RU" sz="1100" b="0" noProof="0" dirty="0"/>
                        <a:t> </a:t>
                      </a:r>
                      <a:r>
                        <a:rPr lang="ru-RU" sz="1100" b="0" noProof="0" dirty="0" err="1"/>
                        <a:t>операцій</a:t>
                      </a:r>
                      <a:r>
                        <a:rPr lang="ru-RU" sz="1100" b="0" noProof="0" dirty="0"/>
                        <a:t> у </a:t>
                      </a:r>
                      <a:r>
                        <a:rPr lang="ru-RU" sz="1100" b="0" noProof="0" dirty="0" err="1"/>
                        <a:t>зарубіжних</a:t>
                      </a:r>
                      <a:r>
                        <a:rPr lang="ru-RU" sz="1100" b="0" noProof="0" dirty="0"/>
                        <a:t> </a:t>
                      </a:r>
                      <a:r>
                        <a:rPr lang="ru-RU" sz="1100" b="0" noProof="0" dirty="0" err="1"/>
                        <a:t>країнах</a:t>
                      </a:r>
                      <a:r>
                        <a:rPr lang="ru-RU" sz="1100" b="0" noProof="0" dirty="0"/>
                        <a:t>.</a:t>
                      </a:r>
                    </a:p>
                    <a:p>
                      <a:r>
                        <a:rPr lang="ru-RU" sz="1100" b="0" noProof="0" dirty="0"/>
                        <a:t>10.Система </a:t>
                      </a:r>
                      <a:r>
                        <a:rPr lang="ru-RU" sz="1100" b="0" noProof="0" dirty="0" err="1"/>
                        <a:t>оподаткування</a:t>
                      </a:r>
                      <a:r>
                        <a:rPr lang="ru-RU" sz="1100" b="0" noProof="0" dirty="0"/>
                        <a:t> </a:t>
                      </a:r>
                      <a:r>
                        <a:rPr lang="ru-RU" sz="1100" b="0" noProof="0" dirty="0" err="1"/>
                        <a:t>країн</a:t>
                      </a:r>
                      <a:r>
                        <a:rPr lang="ru-RU" sz="1100" b="0" noProof="0" dirty="0"/>
                        <a:t> ЄС.</a:t>
                      </a:r>
                    </a:p>
                  </a:txBody>
                  <a:tcPr/>
                </a:tc>
                <a:extLst>
                  <a:ext uri="{0D108BD9-81ED-4DB2-BD59-A6C34878D82A}">
                    <a16:rowId xmlns:a16="http://schemas.microsoft.com/office/drawing/2014/main" val="1797216733"/>
                  </a:ext>
                </a:extLst>
              </a:tr>
            </a:tbl>
          </a:graphicData>
        </a:graphic>
      </p:graphicFrame>
    </p:spTree>
    <p:extLst>
      <p:ext uri="{BB962C8B-B14F-4D97-AF65-F5344CB8AC3E}">
        <p14:creationId xmlns:p14="http://schemas.microsoft.com/office/powerpoint/2010/main" val="2527573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 Міжнародна </a:t>
            </a:r>
            <a:r>
              <a:rPr lang="ru-RU" sz="2800" dirty="0" err="1"/>
              <a:t>сервісна</a:t>
            </a:r>
            <a:r>
              <a:rPr lang="ru-RU" sz="2800" dirty="0"/>
              <a:t> </a:t>
            </a:r>
            <a:r>
              <a:rPr lang="ru-RU" sz="2800" dirty="0" err="1"/>
              <a:t>економіка</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035326834"/>
              </p:ext>
            </p:extLst>
          </p:nvPr>
        </p:nvGraphicFramePr>
        <p:xfrm>
          <a:off x="226980" y="1128411"/>
          <a:ext cx="5570706" cy="2684688"/>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130208">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1507470">
                <a:tc>
                  <a:txBody>
                    <a:bodyPr/>
                    <a:lstStyle/>
                    <a:p>
                      <a:pPr algn="ctr"/>
                      <a:r>
                        <a:rPr lang="uk-UA" sz="1300" noProof="0" dirty="0"/>
                        <a:t>Мета дисципліни</a:t>
                      </a:r>
                    </a:p>
                  </a:txBody>
                  <a:tcPr/>
                </a:tc>
                <a:tc>
                  <a:txBody>
                    <a:bodyPr/>
                    <a:lstStyle/>
                    <a:p>
                      <a:pPr algn="just"/>
                      <a:r>
                        <a:rPr lang="uk-UA" sz="1200" noProof="0" dirty="0"/>
                        <a:t>Комплексне вивчення, аналіз та узагальнення сучасних напрямків розвитку сервісної економіки в теоретичному і практичному аспектах з виокремленням актуальних проблем розвитку сфери послуг, що під час навчання формуватиме здатність виявляти та розв’язувати складні задачі і проблеми, проводити дослідження й генерувати нові ідеї у сфері міжнародних економічних відносин в умовах посилення процесів </a:t>
                      </a:r>
                      <a:r>
                        <a:rPr lang="uk-UA" sz="1200" noProof="0" dirty="0" err="1"/>
                        <a:t>сервісифікації</a:t>
                      </a:r>
                      <a:r>
                        <a:rPr lang="uk-UA" sz="1200" noProof="0" dirty="0"/>
                        <a:t>.</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876621971"/>
              </p:ext>
            </p:extLst>
          </p:nvPr>
        </p:nvGraphicFramePr>
        <p:xfrm>
          <a:off x="5797685" y="1128409"/>
          <a:ext cx="6167335" cy="544068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413068">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900" b="0" noProof="0" dirty="0"/>
                        <a:t>Знати:</a:t>
                      </a:r>
                    </a:p>
                    <a:p>
                      <a:pPr algn="just"/>
                      <a:r>
                        <a:rPr lang="uk-UA" sz="900" b="0" noProof="0" dirty="0"/>
                        <a:t>- поняття «сервісна економіка»  та способи  інтерпретації закономірностей, суперечностей і процесів розвитку  з позицій різних наукових шкіл та міжнародних інститутів;</a:t>
                      </a:r>
                    </a:p>
                    <a:p>
                      <a:pPr algn="just"/>
                      <a:r>
                        <a:rPr lang="uk-UA" sz="900" b="0" noProof="0" dirty="0"/>
                        <a:t>-  аналітичні моделі економічного зростання на основі розвитку сфери послуг; </a:t>
                      </a:r>
                    </a:p>
                    <a:p>
                      <a:pPr algn="just"/>
                      <a:r>
                        <a:rPr lang="uk-UA" sz="900" b="0" noProof="0" dirty="0"/>
                        <a:t>- зміст сучасних наукових поглядів на характер економічної політики на глобалізованих ринках послуг, як системи відносин між основними суб’єктами, провідними економічними організаціями, які діють на світовій арені, основні тенденції та проблеми, які їм притаманні;</a:t>
                      </a:r>
                    </a:p>
                    <a:p>
                      <a:pPr algn="just"/>
                      <a:r>
                        <a:rPr lang="uk-UA" sz="900" b="0" noProof="0" dirty="0"/>
                        <a:t>- інституційні важелі впливу на розвиток  сервісної економіки на різних рівнях; </a:t>
                      </a:r>
                    </a:p>
                    <a:p>
                      <a:pPr algn="just"/>
                      <a:r>
                        <a:rPr lang="uk-UA" sz="900" b="0" noProof="0" dirty="0"/>
                        <a:t>- технологічну, цифрову, інформаційну складову розвитку сервісної економіки;</a:t>
                      </a:r>
                    </a:p>
                    <a:p>
                      <a:pPr algn="just"/>
                      <a:r>
                        <a:rPr lang="uk-UA" sz="900" b="0" noProof="0" dirty="0"/>
                        <a:t>- показники розвитку глобального і регіональних ринків  послуг, основні тенденції та  динаміку їх розвитку;</a:t>
                      </a:r>
                    </a:p>
                    <a:p>
                      <a:pPr algn="just"/>
                      <a:r>
                        <a:rPr lang="uk-UA" sz="900" b="0" noProof="0" dirty="0"/>
                        <a:t>- причини розвитку, економічні  ефекти, риси і напрямки сучасних міжнародних туристичних і транспортних послуг.</a:t>
                      </a:r>
                    </a:p>
                    <a:p>
                      <a:pPr algn="just"/>
                      <a:r>
                        <a:rPr lang="uk-UA" sz="900" b="0" noProof="0" dirty="0"/>
                        <a:t>- структуру, детермінанти і тенденції розвитку міжнародного ринку фінансових і консалтингових послуг:</a:t>
                      </a:r>
                    </a:p>
                    <a:p>
                      <a:pPr algn="just"/>
                      <a:r>
                        <a:rPr lang="uk-UA" sz="900" b="0" noProof="0" dirty="0"/>
                        <a:t>- масштаби і структуру, детермінанти формування  світового ринку інжинірингових і лізингових послуг; </a:t>
                      </a:r>
                    </a:p>
                    <a:p>
                      <a:pPr algn="just"/>
                      <a:r>
                        <a:rPr lang="uk-UA" sz="900" b="0" noProof="0" dirty="0"/>
                        <a:t>- основи і принципи розвитку міжнародного  ринку телекомунікаційних послуг.</a:t>
                      </a:r>
                    </a:p>
                    <a:p>
                      <a:pPr algn="just"/>
                      <a:r>
                        <a:rPr lang="uk-UA" sz="900" b="0" noProof="0" dirty="0"/>
                        <a:t>Вміти:</a:t>
                      </a:r>
                    </a:p>
                    <a:p>
                      <a:pPr algn="just"/>
                      <a:r>
                        <a:rPr lang="uk-UA" sz="900" b="0" noProof="0" dirty="0"/>
                        <a:t>- оперувати теоретичним інструментарієм міжнародної сервісної економіки; </a:t>
                      </a:r>
                    </a:p>
                    <a:p>
                      <a:pPr algn="just"/>
                      <a:r>
                        <a:rPr lang="uk-UA" sz="900" b="0" noProof="0" dirty="0"/>
                        <a:t>- використовувати аналітичні моделі економічного розвитку і зростання при розробці інструментарію врегулювання глобального ринку послуг й фахово обґрунтовувати варіанти вирішення проблем за результатами досліджень;</a:t>
                      </a:r>
                    </a:p>
                    <a:p>
                      <a:pPr algn="just"/>
                      <a:r>
                        <a:rPr lang="uk-UA" sz="900" b="0" noProof="0" dirty="0"/>
                        <a:t>- досліджувати й аналізувати макроекономічне  середовище національних економік в міжнародному контексті розвитку сервісної економіки; </a:t>
                      </a:r>
                    </a:p>
                    <a:p>
                      <a:pPr algn="just"/>
                      <a:r>
                        <a:rPr lang="uk-UA" sz="900" b="0" noProof="0" dirty="0"/>
                        <a:t>- ідентифікувати взаємозалежність глобальних, регіональних і національних ринків послуг;</a:t>
                      </a:r>
                    </a:p>
                    <a:p>
                      <a:pPr algn="just"/>
                      <a:r>
                        <a:rPr lang="uk-UA" sz="900" b="0" noProof="0" dirty="0"/>
                        <a:t>- моделювати сценарії міжнародної координації стратегій розвитку і лібералізації ринків послуг і на цій основі приймати обґрунтовані рішення з проблем міжнародних економічних відносин в умовах </a:t>
                      </a:r>
                      <a:r>
                        <a:rPr lang="uk-UA" sz="900" b="0" noProof="0" dirty="0" err="1"/>
                        <a:t>сервісифікації</a:t>
                      </a:r>
                      <a:r>
                        <a:rPr lang="uk-UA" sz="900" b="0" noProof="0" dirty="0"/>
                        <a:t> економічних систем, підвищуючи результативність економічної діяльності суб’єктів глобального ринку послуг; </a:t>
                      </a:r>
                    </a:p>
                    <a:p>
                      <a:pPr algn="just"/>
                      <a:r>
                        <a:rPr lang="uk-UA" sz="900" b="0" noProof="0" dirty="0"/>
                        <a:t>- постійно підвищувати теоретичний рівень знань, генерувати й ефективно використовувати їх в практичній діяльності при написанні аналітичних оглядів, що передбачають проведення ретроспективного й </a:t>
                      </a:r>
                      <a:r>
                        <a:rPr lang="uk-UA" sz="900" b="0" noProof="0" dirty="0" err="1"/>
                        <a:t>форсайт</a:t>
                      </a:r>
                      <a:r>
                        <a:rPr lang="uk-UA" sz="900" b="0" noProof="0" dirty="0"/>
                        <a:t> аналізу, що є необхідною передумовою роботи в міжнародному середовищі;</a:t>
                      </a:r>
                    </a:p>
                    <a:p>
                      <a:pPr algn="just"/>
                      <a:r>
                        <a:rPr lang="uk-UA" sz="900" b="0" noProof="0" dirty="0"/>
                        <a:t>- розробляти та аналізувати моделі розвитку національних політик регулювання сфери послуг і визначати їхню роль у сучасній світогосподарській системі з позицій оцінки потенціалу їхнього міжнародного впливу;</a:t>
                      </a:r>
                    </a:p>
                    <a:p>
                      <a:pPr algn="just"/>
                      <a:r>
                        <a:rPr lang="uk-UA" sz="900" b="0" noProof="0" dirty="0"/>
                        <a:t>-  </a:t>
                      </a:r>
                      <a:r>
                        <a:rPr lang="uk-UA" sz="900" b="0" noProof="0" dirty="0" err="1"/>
                        <a:t>структуризовувати</a:t>
                      </a:r>
                      <a:r>
                        <a:rPr lang="uk-UA" sz="900" b="0" noProof="0" dirty="0"/>
                        <a:t> основні детермінанти формування і розвитку світового ринку послуг в умовах економічної глобалізації; </a:t>
                      </a:r>
                    </a:p>
                    <a:p>
                      <a:pPr algn="just"/>
                      <a:r>
                        <a:rPr lang="uk-UA" sz="900" b="0" noProof="0" dirty="0"/>
                        <a:t>-  орієнтуватися у головних параметрах і показниках стану і розвитку  окремих міжнародних ринків послуг;  </a:t>
                      </a:r>
                    </a:p>
                    <a:p>
                      <a:pPr algn="just"/>
                      <a:r>
                        <a:rPr lang="uk-UA" sz="900" b="0" noProof="0" dirty="0"/>
                        <a:t>-  проводити науково-практичні дослідження міжнародних економічних відносин та надавати відповідні практичні рекомендації;</a:t>
                      </a:r>
                    </a:p>
                    <a:p>
                      <a:pPr algn="just"/>
                      <a:r>
                        <a:rPr lang="uk-UA" sz="900" b="0" noProof="0" dirty="0"/>
                        <a:t>- аналізувати і оцінювати потенціал та позиції України в міжнародній торгівлі послугами.</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B4A4FE94-9634-27F8-8980-6D470EEBF766}"/>
              </a:ext>
            </a:extLst>
          </p:cNvPr>
          <p:cNvGraphicFramePr>
            <a:graphicFrameLocks noGrp="1"/>
          </p:cNvGraphicFramePr>
          <p:nvPr>
            <p:extLst>
              <p:ext uri="{D42A27DB-BD31-4B8C-83A1-F6EECF244321}">
                <p14:modId xmlns:p14="http://schemas.microsoft.com/office/powerpoint/2010/main" val="2497774056"/>
              </p:ext>
            </p:extLst>
          </p:nvPr>
        </p:nvGraphicFramePr>
        <p:xfrm>
          <a:off x="226980" y="4191649"/>
          <a:ext cx="5570705" cy="2373274"/>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1801735753"/>
                    </a:ext>
                  </a:extLst>
                </a:gridCol>
                <a:gridCol w="4923320">
                  <a:extLst>
                    <a:ext uri="{9D8B030D-6E8A-4147-A177-3AD203B41FA5}">
                      <a16:colId xmlns:a16="http://schemas.microsoft.com/office/drawing/2014/main" val="2121459312"/>
                    </a:ext>
                  </a:extLst>
                </a:gridCol>
              </a:tblGrid>
              <a:tr h="2373274">
                <a:tc>
                  <a:txBody>
                    <a:bodyPr/>
                    <a:lstStyle/>
                    <a:p>
                      <a:pPr algn="ctr"/>
                      <a:r>
                        <a:rPr lang="uk-UA" sz="1050" b="0" noProof="0" dirty="0"/>
                        <a:t>Основні теми </a:t>
                      </a:r>
                      <a:r>
                        <a:rPr lang="uk-UA" sz="1050" b="0" noProof="0" dirty="0" err="1"/>
                        <a:t>зміс-тових</a:t>
                      </a:r>
                      <a:r>
                        <a:rPr lang="uk-UA" sz="1050" b="0" noProof="0" dirty="0"/>
                        <a:t> моду-лей:</a:t>
                      </a:r>
                      <a:endParaRPr lang="uk-UA" sz="1050" b="0" noProof="0" dirty="0">
                        <a:latin typeface="Abadi" panose="020B0604020202020204" pitchFamily="34" charset="0"/>
                      </a:endParaRPr>
                    </a:p>
                  </a:txBody>
                  <a:tcPr/>
                </a:tc>
                <a:tc>
                  <a:txBody>
                    <a:bodyPr/>
                    <a:lstStyle/>
                    <a:p>
                      <a:r>
                        <a:rPr lang="ru-RU" sz="1050" b="0" noProof="0" dirty="0"/>
                        <a:t>1.Сутність, </a:t>
                      </a:r>
                      <a:r>
                        <a:rPr lang="ru-RU" sz="1050" b="0" noProof="0" dirty="0" err="1"/>
                        <a:t>риси</a:t>
                      </a:r>
                      <a:r>
                        <a:rPr lang="ru-RU" sz="1050" b="0" noProof="0" dirty="0"/>
                        <a:t> і </a:t>
                      </a:r>
                      <a:r>
                        <a:rPr lang="ru-RU" sz="1050" b="0" noProof="0" dirty="0" err="1"/>
                        <a:t>детермінанти</a:t>
                      </a:r>
                      <a:r>
                        <a:rPr lang="ru-RU" sz="1050" b="0" noProof="0" dirty="0"/>
                        <a:t> </a:t>
                      </a:r>
                      <a:r>
                        <a:rPr lang="ru-RU" sz="1050" b="0" noProof="0" dirty="0" err="1"/>
                        <a:t>розвитку</a:t>
                      </a:r>
                      <a:r>
                        <a:rPr lang="ru-RU" sz="1050" b="0" noProof="0" dirty="0"/>
                        <a:t> </a:t>
                      </a:r>
                      <a:r>
                        <a:rPr lang="ru-RU" sz="1050" b="0" noProof="0" dirty="0" err="1"/>
                        <a:t>міжнародної</a:t>
                      </a:r>
                      <a:r>
                        <a:rPr lang="ru-RU" sz="1050" b="0" noProof="0" dirty="0"/>
                        <a:t> </a:t>
                      </a:r>
                      <a:r>
                        <a:rPr lang="ru-RU" sz="1050" b="0" noProof="0" dirty="0" err="1"/>
                        <a:t>сервісної</a:t>
                      </a:r>
                      <a:r>
                        <a:rPr lang="ru-RU" sz="1050" b="0" noProof="0" dirty="0"/>
                        <a:t> </a:t>
                      </a:r>
                      <a:r>
                        <a:rPr lang="ru-RU" sz="1050" b="0" noProof="0" dirty="0" err="1"/>
                        <a:t>економіки</a:t>
                      </a:r>
                      <a:r>
                        <a:rPr lang="ru-RU" sz="1050" b="0" noProof="0" dirty="0"/>
                        <a:t>;</a:t>
                      </a:r>
                    </a:p>
                    <a:p>
                      <a:r>
                        <a:rPr lang="ru-RU" sz="1050" b="0" noProof="0" dirty="0"/>
                        <a:t>2.Моделі </a:t>
                      </a:r>
                      <a:r>
                        <a:rPr lang="ru-RU" sz="1050" b="0" noProof="0" dirty="0" err="1"/>
                        <a:t>сервісифікації</a:t>
                      </a:r>
                      <a:r>
                        <a:rPr lang="ru-RU" sz="1050" b="0" noProof="0" dirty="0"/>
                        <a:t> </a:t>
                      </a:r>
                      <a:r>
                        <a:rPr lang="ru-RU" sz="1050" b="0" noProof="0" dirty="0" err="1"/>
                        <a:t>економічних</a:t>
                      </a:r>
                      <a:r>
                        <a:rPr lang="ru-RU" sz="1050" b="0" noProof="0" dirty="0"/>
                        <a:t> систем;</a:t>
                      </a:r>
                    </a:p>
                    <a:p>
                      <a:r>
                        <a:rPr lang="ru-RU" sz="1050" b="0" noProof="0" dirty="0"/>
                        <a:t>3.Соціально-економічні прояви </a:t>
                      </a:r>
                      <a:r>
                        <a:rPr lang="ru-RU" sz="1050" b="0" noProof="0" dirty="0" err="1"/>
                        <a:t>процесів</a:t>
                      </a:r>
                      <a:r>
                        <a:rPr lang="ru-RU" sz="1050" b="0" noProof="0" dirty="0"/>
                        <a:t> </a:t>
                      </a:r>
                      <a:r>
                        <a:rPr lang="ru-RU" sz="1050" b="0" noProof="0" dirty="0" err="1"/>
                        <a:t>міжнародної</a:t>
                      </a:r>
                      <a:r>
                        <a:rPr lang="ru-RU" sz="1050" b="0" noProof="0" dirty="0"/>
                        <a:t> </a:t>
                      </a:r>
                      <a:r>
                        <a:rPr lang="ru-RU" sz="1050" b="0" noProof="0" dirty="0" err="1"/>
                        <a:t>сервісифікації</a:t>
                      </a:r>
                      <a:r>
                        <a:rPr lang="ru-RU" sz="1050" b="0" noProof="0" dirty="0"/>
                        <a:t>;</a:t>
                      </a:r>
                    </a:p>
                    <a:p>
                      <a:r>
                        <a:rPr lang="ru-RU" sz="1050" b="0" noProof="0" dirty="0"/>
                        <a:t>4.Основи </a:t>
                      </a:r>
                      <a:r>
                        <a:rPr lang="ru-RU" sz="1050" b="0" noProof="0" dirty="0" err="1"/>
                        <a:t>економічної</a:t>
                      </a:r>
                      <a:r>
                        <a:rPr lang="ru-RU" sz="1050" b="0" noProof="0" dirty="0"/>
                        <a:t> </a:t>
                      </a:r>
                      <a:r>
                        <a:rPr lang="ru-RU" sz="1050" b="0" noProof="0" dirty="0" err="1"/>
                        <a:t>політики</a:t>
                      </a:r>
                      <a:r>
                        <a:rPr lang="ru-RU" sz="1050" b="0" noProof="0" dirty="0"/>
                        <a:t> на глобальному ринку </a:t>
                      </a:r>
                      <a:r>
                        <a:rPr lang="ru-RU" sz="1050" b="0" noProof="0" dirty="0" err="1"/>
                        <a:t>послуг</a:t>
                      </a:r>
                      <a:r>
                        <a:rPr lang="ru-RU" sz="1050" b="0" noProof="0" dirty="0"/>
                        <a:t>; </a:t>
                      </a:r>
                    </a:p>
                    <a:p>
                      <a:r>
                        <a:rPr lang="ru-RU" sz="1050" b="0" noProof="0" dirty="0"/>
                        <a:t>5.Роль </a:t>
                      </a:r>
                      <a:r>
                        <a:rPr lang="ru-RU" sz="1050" b="0" noProof="0" dirty="0" err="1"/>
                        <a:t>міжнародних</a:t>
                      </a:r>
                      <a:r>
                        <a:rPr lang="ru-RU" sz="1050" b="0" noProof="0" dirty="0"/>
                        <a:t> </a:t>
                      </a:r>
                      <a:r>
                        <a:rPr lang="ru-RU" sz="1050" b="0" noProof="0" dirty="0" err="1"/>
                        <a:t>інституцій</a:t>
                      </a:r>
                      <a:r>
                        <a:rPr lang="ru-RU" sz="1050" b="0" noProof="0" dirty="0"/>
                        <a:t> у </a:t>
                      </a:r>
                      <a:r>
                        <a:rPr lang="ru-RU" sz="1050" b="0" noProof="0" dirty="0" err="1"/>
                        <a:t>розвитку</a:t>
                      </a:r>
                      <a:r>
                        <a:rPr lang="ru-RU" sz="1050" b="0" noProof="0" dirty="0"/>
                        <a:t> і </a:t>
                      </a:r>
                      <a:r>
                        <a:rPr lang="ru-RU" sz="1050" b="0" noProof="0" dirty="0" err="1"/>
                        <a:t>лібералізації</a:t>
                      </a:r>
                      <a:r>
                        <a:rPr lang="ru-RU" sz="1050" b="0" noProof="0" dirty="0"/>
                        <a:t> </a:t>
                      </a:r>
                      <a:r>
                        <a:rPr lang="ru-RU" sz="1050" b="0" noProof="0" dirty="0" err="1"/>
                        <a:t>торгівлі</a:t>
                      </a:r>
                      <a:r>
                        <a:rPr lang="ru-RU" sz="1050" b="0" noProof="0" dirty="0"/>
                        <a:t> </a:t>
                      </a:r>
                      <a:r>
                        <a:rPr lang="ru-RU" sz="1050" b="0" noProof="0" dirty="0" err="1"/>
                        <a:t>послугами</a:t>
                      </a:r>
                      <a:r>
                        <a:rPr lang="ru-RU" sz="1050" b="0" noProof="0" dirty="0"/>
                        <a:t>;  </a:t>
                      </a:r>
                    </a:p>
                    <a:p>
                      <a:r>
                        <a:rPr lang="ru-RU" sz="1050" b="0" noProof="0" dirty="0"/>
                        <a:t>6.Детермінанти </a:t>
                      </a:r>
                      <a:r>
                        <a:rPr lang="ru-RU" sz="1050" b="0" noProof="0" dirty="0" err="1"/>
                        <a:t>асиметрії</a:t>
                      </a:r>
                      <a:r>
                        <a:rPr lang="ru-RU" sz="1050" b="0" noProof="0" dirty="0"/>
                        <a:t> </a:t>
                      </a:r>
                      <a:r>
                        <a:rPr lang="ru-RU" sz="1050" b="0" noProof="0" dirty="0" err="1"/>
                        <a:t>розвитку</a:t>
                      </a:r>
                      <a:r>
                        <a:rPr lang="ru-RU" sz="1050" b="0" noProof="0" dirty="0"/>
                        <a:t> </a:t>
                      </a:r>
                      <a:r>
                        <a:rPr lang="ru-RU" sz="1050" b="0" noProof="0" dirty="0" err="1"/>
                        <a:t>міжнародної</a:t>
                      </a:r>
                      <a:r>
                        <a:rPr lang="ru-RU" sz="1050" b="0" noProof="0" dirty="0"/>
                        <a:t> </a:t>
                      </a:r>
                      <a:r>
                        <a:rPr lang="ru-RU" sz="1050" b="0" noProof="0" dirty="0" err="1"/>
                        <a:t>сервісної</a:t>
                      </a:r>
                      <a:r>
                        <a:rPr lang="ru-RU" sz="1050" b="0" noProof="0" dirty="0"/>
                        <a:t> </a:t>
                      </a:r>
                      <a:r>
                        <a:rPr lang="ru-RU" sz="1050" b="0" noProof="0" dirty="0" err="1"/>
                        <a:t>економіки</a:t>
                      </a:r>
                      <a:r>
                        <a:rPr lang="ru-RU" sz="1050" b="0" noProof="0" dirty="0"/>
                        <a:t>;. </a:t>
                      </a:r>
                    </a:p>
                    <a:p>
                      <a:r>
                        <a:rPr lang="ru-RU" sz="1050" b="0" noProof="0" dirty="0"/>
                        <a:t>7. </a:t>
                      </a:r>
                      <a:r>
                        <a:rPr lang="ru-RU" sz="1050" b="0" noProof="0" dirty="0" err="1"/>
                        <a:t>Аналіз</a:t>
                      </a:r>
                      <a:r>
                        <a:rPr lang="ru-RU" sz="1050" b="0" noProof="0" dirty="0"/>
                        <a:t> </a:t>
                      </a:r>
                      <a:r>
                        <a:rPr lang="ru-RU" sz="1050" b="0" noProof="0" dirty="0" err="1"/>
                        <a:t>світового</a:t>
                      </a:r>
                      <a:r>
                        <a:rPr lang="ru-RU" sz="1050" b="0" noProof="0" dirty="0"/>
                        <a:t>  ринку  </a:t>
                      </a:r>
                      <a:r>
                        <a:rPr lang="ru-RU" sz="1050" b="0" noProof="0" dirty="0" err="1"/>
                        <a:t>туристичних</a:t>
                      </a:r>
                      <a:r>
                        <a:rPr lang="ru-RU" sz="1050" b="0" noProof="0" dirty="0"/>
                        <a:t> та </a:t>
                      </a:r>
                      <a:r>
                        <a:rPr lang="ru-RU" sz="1050" b="0" noProof="0" dirty="0" err="1"/>
                        <a:t>транспортних</a:t>
                      </a:r>
                      <a:r>
                        <a:rPr lang="ru-RU" sz="1050" b="0" noProof="0" dirty="0"/>
                        <a:t> </a:t>
                      </a:r>
                      <a:r>
                        <a:rPr lang="ru-RU" sz="1050" b="0" noProof="0" dirty="0" err="1"/>
                        <a:t>послуг</a:t>
                      </a:r>
                      <a:r>
                        <a:rPr lang="ru-RU" sz="1050" b="0" noProof="0" dirty="0"/>
                        <a:t>;</a:t>
                      </a:r>
                    </a:p>
                    <a:p>
                      <a:r>
                        <a:rPr lang="ru-RU" sz="1050" b="0" noProof="0" dirty="0"/>
                        <a:t>8.Міжнародна </a:t>
                      </a:r>
                      <a:r>
                        <a:rPr lang="ru-RU" sz="1050" b="0" noProof="0" dirty="0" err="1"/>
                        <a:t>торгівля</a:t>
                      </a:r>
                      <a:r>
                        <a:rPr lang="ru-RU" sz="1050" b="0" noProof="0" dirty="0"/>
                        <a:t> </a:t>
                      </a:r>
                      <a:r>
                        <a:rPr lang="ru-RU" sz="1050" b="0" noProof="0" dirty="0" err="1"/>
                        <a:t>фінансовими</a:t>
                      </a:r>
                      <a:r>
                        <a:rPr lang="ru-RU" sz="1050" b="0" noProof="0" dirty="0"/>
                        <a:t> </a:t>
                      </a:r>
                      <a:r>
                        <a:rPr lang="ru-RU" sz="1050" b="0" noProof="0" dirty="0" err="1"/>
                        <a:t>послугами</a:t>
                      </a:r>
                      <a:r>
                        <a:rPr lang="ru-RU" sz="1050" b="0" noProof="0" dirty="0"/>
                        <a:t>;</a:t>
                      </a:r>
                    </a:p>
                    <a:p>
                      <a:r>
                        <a:rPr lang="ru-RU" sz="1050" b="0" noProof="0" dirty="0"/>
                        <a:t>9.Особливості і </a:t>
                      </a:r>
                      <a:r>
                        <a:rPr lang="ru-RU" sz="1050" b="0" noProof="0" dirty="0" err="1"/>
                        <a:t>фактори</a:t>
                      </a:r>
                      <a:r>
                        <a:rPr lang="ru-RU" sz="1050" b="0" noProof="0" dirty="0"/>
                        <a:t> </a:t>
                      </a:r>
                      <a:r>
                        <a:rPr lang="ru-RU" sz="1050" b="0" noProof="0" dirty="0" err="1"/>
                        <a:t>розвитку</a:t>
                      </a:r>
                      <a:r>
                        <a:rPr lang="ru-RU" sz="1050" b="0" noProof="0" dirty="0"/>
                        <a:t> </a:t>
                      </a:r>
                      <a:r>
                        <a:rPr lang="ru-RU" sz="1050" b="0" noProof="0" dirty="0" err="1"/>
                        <a:t>міжнародного</a:t>
                      </a:r>
                      <a:r>
                        <a:rPr lang="ru-RU" sz="1050" b="0" noProof="0" dirty="0"/>
                        <a:t> ринку </a:t>
                      </a:r>
                      <a:r>
                        <a:rPr lang="ru-RU" sz="1050" b="0" noProof="0" dirty="0" err="1"/>
                        <a:t>консалтингових</a:t>
                      </a:r>
                      <a:r>
                        <a:rPr lang="ru-RU" sz="1050" b="0" noProof="0" dirty="0"/>
                        <a:t> </a:t>
                      </a:r>
                      <a:r>
                        <a:rPr lang="ru-RU" sz="1050" b="0" noProof="0" dirty="0" err="1"/>
                        <a:t>послуг</a:t>
                      </a:r>
                      <a:r>
                        <a:rPr lang="ru-RU" sz="1050" b="0" noProof="0" dirty="0"/>
                        <a:t>;</a:t>
                      </a:r>
                    </a:p>
                    <a:p>
                      <a:r>
                        <a:rPr lang="ru-RU" sz="1050" b="0" noProof="0" dirty="0"/>
                        <a:t>10.Організація і </a:t>
                      </a:r>
                      <a:r>
                        <a:rPr lang="ru-RU" sz="1050" b="0" noProof="0" dirty="0" err="1"/>
                        <a:t>техніка</a:t>
                      </a:r>
                      <a:r>
                        <a:rPr lang="ru-RU" sz="1050" b="0" noProof="0" dirty="0"/>
                        <a:t> </a:t>
                      </a:r>
                      <a:r>
                        <a:rPr lang="ru-RU" sz="1050" b="0" noProof="0" dirty="0" err="1"/>
                        <a:t>міжнародної</a:t>
                      </a:r>
                      <a:r>
                        <a:rPr lang="ru-RU" sz="1050" b="0" noProof="0" dirty="0"/>
                        <a:t> </a:t>
                      </a:r>
                      <a:r>
                        <a:rPr lang="ru-RU" sz="1050" b="0" noProof="0" dirty="0" err="1"/>
                        <a:t>торгівлі</a:t>
                      </a:r>
                      <a:r>
                        <a:rPr lang="ru-RU" sz="1050" b="0" noProof="0" dirty="0"/>
                        <a:t>  </a:t>
                      </a:r>
                      <a:r>
                        <a:rPr lang="ru-RU" sz="1050" b="0" noProof="0" dirty="0" err="1"/>
                        <a:t>лізинговими</a:t>
                      </a:r>
                      <a:r>
                        <a:rPr lang="ru-RU" sz="1050" b="0" noProof="0" dirty="0"/>
                        <a:t>  </a:t>
                      </a:r>
                      <a:r>
                        <a:rPr lang="ru-RU" sz="1050" b="0" noProof="0" dirty="0" err="1"/>
                        <a:t>послугами</a:t>
                      </a:r>
                      <a:r>
                        <a:rPr lang="ru-RU" sz="1050" b="0" noProof="0" dirty="0"/>
                        <a:t>;</a:t>
                      </a:r>
                    </a:p>
                    <a:p>
                      <a:r>
                        <a:rPr lang="ru-RU" sz="1050" b="0" noProof="0" dirty="0"/>
                        <a:t>11.Риси і </a:t>
                      </a:r>
                      <a:r>
                        <a:rPr lang="ru-RU" sz="1050" b="0" noProof="0" dirty="0" err="1"/>
                        <a:t>детермінанти</a:t>
                      </a:r>
                      <a:r>
                        <a:rPr lang="ru-RU" sz="1050" b="0" noProof="0" dirty="0"/>
                        <a:t> </a:t>
                      </a:r>
                      <a:r>
                        <a:rPr lang="ru-RU" sz="1050" b="0" noProof="0" dirty="0" err="1"/>
                        <a:t>розвитку</a:t>
                      </a:r>
                      <a:r>
                        <a:rPr lang="ru-RU" sz="1050" b="0" noProof="0" dirty="0"/>
                        <a:t>  </a:t>
                      </a:r>
                      <a:r>
                        <a:rPr lang="ru-RU" sz="1050" b="0" noProof="0" dirty="0" err="1"/>
                        <a:t>інжинірингових</a:t>
                      </a:r>
                      <a:r>
                        <a:rPr lang="ru-RU" sz="1050" b="0" noProof="0" dirty="0"/>
                        <a:t>  </a:t>
                      </a:r>
                      <a:r>
                        <a:rPr lang="ru-RU" sz="1050" b="0" noProof="0" dirty="0" err="1"/>
                        <a:t>послуг</a:t>
                      </a:r>
                      <a:r>
                        <a:rPr lang="ru-RU" sz="1050" b="0" noProof="0" dirty="0"/>
                        <a:t> в </a:t>
                      </a:r>
                      <a:r>
                        <a:rPr lang="ru-RU" sz="1050" b="0" noProof="0" dirty="0" err="1"/>
                        <a:t>міжнародній</a:t>
                      </a:r>
                      <a:r>
                        <a:rPr lang="ru-RU" sz="1050" b="0" noProof="0" dirty="0"/>
                        <a:t> </a:t>
                      </a:r>
                      <a:r>
                        <a:rPr lang="ru-RU" sz="1050" b="0" noProof="0" dirty="0" err="1"/>
                        <a:t>торгівлі</a:t>
                      </a:r>
                      <a:endParaRPr lang="ru-RU" sz="1050" b="0" noProof="0" dirty="0"/>
                    </a:p>
                    <a:p>
                      <a:r>
                        <a:rPr lang="ru-RU" sz="1050" b="0" noProof="0" dirty="0"/>
                        <a:t>12.Риси  ринку ІТ </a:t>
                      </a:r>
                      <a:r>
                        <a:rPr lang="ru-RU" sz="1050" b="0" noProof="0" dirty="0" err="1"/>
                        <a:t>послуг</a:t>
                      </a:r>
                      <a:r>
                        <a:rPr lang="ru-RU" sz="1050" b="0" noProof="0" dirty="0"/>
                        <a:t> та </a:t>
                      </a:r>
                      <a:r>
                        <a:rPr lang="ru-RU" sz="1050" b="0" noProof="0" dirty="0" err="1"/>
                        <a:t>їх</a:t>
                      </a:r>
                      <a:r>
                        <a:rPr lang="ru-RU" sz="1050" b="0" noProof="0" dirty="0"/>
                        <a:t> </a:t>
                      </a:r>
                      <a:r>
                        <a:rPr lang="ru-RU" sz="1050" b="0" noProof="0" dirty="0" err="1"/>
                        <a:t>вплив</a:t>
                      </a:r>
                      <a:r>
                        <a:rPr lang="ru-RU" sz="1050" b="0" noProof="0" dirty="0"/>
                        <a:t> на </a:t>
                      </a:r>
                      <a:r>
                        <a:rPr lang="ru-RU" sz="1050" b="0" noProof="0" dirty="0" err="1"/>
                        <a:t>процеси</a:t>
                      </a:r>
                      <a:r>
                        <a:rPr lang="ru-RU" sz="1050" b="0" noProof="0" dirty="0"/>
                        <a:t> </a:t>
                      </a:r>
                      <a:r>
                        <a:rPr lang="ru-RU" sz="1050" b="0" noProof="0" dirty="0" err="1"/>
                        <a:t>сервісифікації</a:t>
                      </a:r>
                      <a:r>
                        <a:rPr lang="ru-RU" sz="1050" b="0" noProof="0" dirty="0"/>
                        <a:t> </a:t>
                      </a:r>
                      <a:r>
                        <a:rPr lang="ru-RU" sz="1050" b="0" noProof="0" dirty="0" err="1"/>
                        <a:t>міжнародної</a:t>
                      </a:r>
                      <a:r>
                        <a:rPr lang="ru-RU" sz="1050" b="0" noProof="0" dirty="0"/>
                        <a:t> </a:t>
                      </a:r>
                      <a:r>
                        <a:rPr lang="ru-RU" sz="1050" b="0" noProof="0" dirty="0" err="1"/>
                        <a:t>економіки</a:t>
                      </a:r>
                      <a:r>
                        <a:rPr lang="ru-RU" sz="1050" b="0" noProof="0" dirty="0"/>
                        <a:t>.</a:t>
                      </a:r>
                    </a:p>
                    <a:p>
                      <a:r>
                        <a:rPr lang="ru-RU" sz="1050" b="0" noProof="0" dirty="0"/>
                        <a:t>13.Проблема глобального </a:t>
                      </a:r>
                      <a:r>
                        <a:rPr lang="ru-RU" sz="1050" b="0" noProof="0" dirty="0" err="1"/>
                        <a:t>регулювання</a:t>
                      </a:r>
                      <a:r>
                        <a:rPr lang="ru-RU" sz="1050" b="0" noProof="0" dirty="0"/>
                        <a:t> </a:t>
                      </a:r>
                      <a:r>
                        <a:rPr lang="ru-RU" sz="1050" b="0" noProof="0" dirty="0" err="1"/>
                        <a:t>міжнародної</a:t>
                      </a:r>
                      <a:r>
                        <a:rPr lang="ru-RU" sz="1050" b="0" noProof="0" dirty="0"/>
                        <a:t> </a:t>
                      </a:r>
                      <a:r>
                        <a:rPr lang="ru-RU" sz="1050" b="0" noProof="0" dirty="0" err="1"/>
                        <a:t>торгівлі</a:t>
                      </a:r>
                      <a:r>
                        <a:rPr lang="ru-RU" sz="1050" b="0" noProof="0" dirty="0"/>
                        <a:t> </a:t>
                      </a:r>
                      <a:r>
                        <a:rPr lang="ru-RU" sz="1050" b="0" noProof="0" dirty="0" err="1"/>
                        <a:t>послугами</a:t>
                      </a:r>
                      <a:r>
                        <a:rPr lang="ru-RU" sz="1050" b="0" noProof="0" dirty="0"/>
                        <a:t>. </a:t>
                      </a:r>
                    </a:p>
                  </a:txBody>
                  <a:tcPr/>
                </a:tc>
                <a:extLst>
                  <a:ext uri="{0D108BD9-81ED-4DB2-BD59-A6C34878D82A}">
                    <a16:rowId xmlns:a16="http://schemas.microsoft.com/office/drawing/2014/main" val="2596934271"/>
                  </a:ext>
                </a:extLst>
              </a:tr>
            </a:tbl>
          </a:graphicData>
        </a:graphic>
      </p:graphicFrame>
    </p:spTree>
    <p:extLst>
      <p:ext uri="{BB962C8B-B14F-4D97-AF65-F5344CB8AC3E}">
        <p14:creationId xmlns:p14="http://schemas.microsoft.com/office/powerpoint/2010/main" val="3187067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Послуги з </a:t>
            </a:r>
            <a:r>
              <a:rPr lang="ru-RU" sz="2800" dirty="0" err="1"/>
              <a:t>міжнародного</a:t>
            </a:r>
            <a:r>
              <a:rPr lang="ru-RU" sz="2800" dirty="0"/>
              <a:t> </a:t>
            </a:r>
            <a:r>
              <a:rPr lang="ru-RU" sz="2800" dirty="0" err="1"/>
              <a:t>інтернет</a:t>
            </a:r>
            <a:r>
              <a:rPr lang="ru-RU" sz="2800" dirty="0"/>
              <a:t>-маркетингу </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926310458"/>
              </p:ext>
            </p:extLst>
          </p:nvPr>
        </p:nvGraphicFramePr>
        <p:xfrm>
          <a:off x="226980" y="1128409"/>
          <a:ext cx="5570706" cy="2042562"/>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849247">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1193315">
                <a:tc>
                  <a:txBody>
                    <a:bodyPr/>
                    <a:lstStyle/>
                    <a:p>
                      <a:pPr algn="ctr"/>
                      <a:r>
                        <a:rPr lang="uk-UA" noProof="0" dirty="0"/>
                        <a:t>Мета дисципліни</a:t>
                      </a:r>
                    </a:p>
                  </a:txBody>
                  <a:tcPr/>
                </a:tc>
                <a:tc>
                  <a:txBody>
                    <a:bodyPr/>
                    <a:lstStyle/>
                    <a:p>
                      <a:pPr algn="just"/>
                      <a:r>
                        <a:rPr lang="ru-RU" sz="1600" noProof="0" dirty="0" err="1"/>
                        <a:t>здобуття</a:t>
                      </a:r>
                      <a:r>
                        <a:rPr lang="ru-RU" sz="1600" noProof="0" dirty="0"/>
                        <a:t> студентами </a:t>
                      </a:r>
                      <a:r>
                        <a:rPr lang="ru-RU" sz="1600" noProof="0" dirty="0" err="1"/>
                        <a:t>знань</a:t>
                      </a:r>
                      <a:r>
                        <a:rPr lang="ru-RU" sz="1600" noProof="0" dirty="0"/>
                        <a:t> і </a:t>
                      </a:r>
                      <a:r>
                        <a:rPr lang="ru-RU" sz="1600" noProof="0" dirty="0" err="1"/>
                        <a:t>навичок</a:t>
                      </a:r>
                      <a:r>
                        <a:rPr lang="ru-RU" sz="1600" noProof="0" dirty="0"/>
                        <a:t> у </a:t>
                      </a:r>
                      <a:r>
                        <a:rPr lang="ru-RU" sz="1600" noProof="0" dirty="0" err="1"/>
                        <a:t>сфері</a:t>
                      </a:r>
                      <a:r>
                        <a:rPr lang="ru-RU" sz="1600" noProof="0" dirty="0"/>
                        <a:t> </a:t>
                      </a:r>
                      <a:r>
                        <a:rPr lang="ru-RU" sz="1600" noProof="0" dirty="0" err="1"/>
                        <a:t>послуг</a:t>
                      </a:r>
                      <a:r>
                        <a:rPr lang="ru-RU" sz="1600" noProof="0" dirty="0"/>
                        <a:t> з </a:t>
                      </a:r>
                      <a:r>
                        <a:rPr lang="ru-RU" sz="1600" noProof="0" dirty="0" err="1"/>
                        <a:t>міжнародного</a:t>
                      </a:r>
                      <a:r>
                        <a:rPr lang="ru-RU" sz="1600" noProof="0" dirty="0"/>
                        <a:t> </a:t>
                      </a:r>
                      <a:r>
                        <a:rPr lang="ru-RU" sz="1600" noProof="0" dirty="0" err="1"/>
                        <a:t>інтернет</a:t>
                      </a:r>
                      <a:r>
                        <a:rPr lang="ru-RU" sz="1600" noProof="0" dirty="0"/>
                        <a:t>-маркетингу для </a:t>
                      </a:r>
                      <a:r>
                        <a:rPr lang="ru-RU" sz="1600" noProof="0" dirty="0" err="1"/>
                        <a:t>ефективного</a:t>
                      </a:r>
                      <a:r>
                        <a:rPr lang="ru-RU" sz="1600" noProof="0" dirty="0"/>
                        <a:t> </a:t>
                      </a:r>
                      <a:r>
                        <a:rPr lang="ru-RU" sz="1600" noProof="0" dirty="0" err="1"/>
                        <a:t>застосування</a:t>
                      </a:r>
                      <a:r>
                        <a:rPr lang="ru-RU" sz="1600" noProof="0" dirty="0"/>
                        <a:t> у </a:t>
                      </a:r>
                      <a:r>
                        <a:rPr lang="ru-RU" sz="1600" noProof="0" dirty="0" err="1"/>
                        <a:t>своїй</a:t>
                      </a:r>
                      <a:r>
                        <a:rPr lang="ru-RU" sz="1600" noProof="0" dirty="0"/>
                        <a:t> </a:t>
                      </a:r>
                      <a:r>
                        <a:rPr lang="ru-RU" sz="1600" noProof="0" dirty="0" err="1"/>
                        <a:t>майбутній</a:t>
                      </a:r>
                      <a:r>
                        <a:rPr lang="ru-RU" sz="1600" noProof="0" dirty="0"/>
                        <a:t> </a:t>
                      </a:r>
                      <a:r>
                        <a:rPr lang="ru-RU" sz="1600" noProof="0" dirty="0" err="1"/>
                        <a:t>професійній</a:t>
                      </a:r>
                      <a:r>
                        <a:rPr lang="ru-RU" sz="1600" noProof="0" dirty="0"/>
                        <a:t> </a:t>
                      </a:r>
                      <a:r>
                        <a:rPr lang="ru-RU" sz="1600" noProof="0" dirty="0" err="1"/>
                        <a:t>діяльності</a:t>
                      </a:r>
                      <a:endParaRPr lang="uk-UA" sz="16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915411978"/>
              </p:ext>
            </p:extLst>
          </p:nvPr>
        </p:nvGraphicFramePr>
        <p:xfrm>
          <a:off x="5797685" y="1128408"/>
          <a:ext cx="6167335" cy="5321029"/>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29">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a:t>
                      </a:r>
                      <a:r>
                        <a:rPr lang="uk-UA" sz="1300" b="0" noProof="0" dirty="0" err="1"/>
                        <a:t>понятійно</a:t>
                      </a:r>
                      <a:r>
                        <a:rPr lang="uk-UA" sz="1300" b="0" noProof="0" dirty="0"/>
                        <a:t>-термінологічний апарат міжнародного інтернет-маркетингу;</a:t>
                      </a:r>
                    </a:p>
                    <a:p>
                      <a:pPr algn="just"/>
                      <a:r>
                        <a:rPr lang="uk-UA" sz="1300" b="0" noProof="0" dirty="0"/>
                        <a:t>- особливості послуг з міжнародного інтернет-маркетингу;</a:t>
                      </a:r>
                    </a:p>
                    <a:p>
                      <a:pPr marL="285750" indent="-285750" algn="just">
                        <a:buFontTx/>
                        <a:buChar char="-"/>
                      </a:pPr>
                      <a:r>
                        <a:rPr lang="uk-UA" sz="1300" b="0" noProof="0" dirty="0"/>
                        <a:t>сучасні тенденції та перспективи розвитку міжнародного інтернет-маркетингу.</a:t>
                      </a:r>
                    </a:p>
                    <a:p>
                      <a:pPr marL="285750" indent="-285750" algn="just">
                        <a:buFontTx/>
                        <a:buChar char="-"/>
                      </a:pPr>
                      <a:endParaRPr lang="uk-UA" sz="1300" b="0" noProof="0" dirty="0"/>
                    </a:p>
                    <a:p>
                      <a:pPr algn="just"/>
                      <a:r>
                        <a:rPr lang="uk-UA" sz="1300" b="0" noProof="0" dirty="0"/>
                        <a:t>Вміти:</a:t>
                      </a:r>
                    </a:p>
                    <a:p>
                      <a:pPr algn="just"/>
                      <a:r>
                        <a:rPr lang="uk-UA" sz="1300" b="0" noProof="0" dirty="0"/>
                        <a:t>- знаходити, оброблювати та аналізувати інформацію з різних джерел;</a:t>
                      </a:r>
                    </a:p>
                    <a:p>
                      <a:pPr algn="just"/>
                      <a:r>
                        <a:rPr lang="uk-UA" sz="1300" b="0" noProof="0" dirty="0"/>
                        <a:t>- проводити дослідження на високому рівні;</a:t>
                      </a:r>
                    </a:p>
                    <a:p>
                      <a:pPr algn="just"/>
                      <a:r>
                        <a:rPr lang="uk-UA" sz="1300" b="0" noProof="0" dirty="0"/>
                        <a:t>- оцінювати масштаби діяльності глобальних фірм та їхні позиції на світових ринках;</a:t>
                      </a:r>
                    </a:p>
                    <a:p>
                      <a:pPr algn="just"/>
                      <a:r>
                        <a:rPr lang="uk-UA" sz="1300" b="0" noProof="0" dirty="0"/>
                        <a:t>- застосовувати кумулятивні знання, науково-технологічні досягнення, інформаційні технології для осягнення сутності феномену нової економіки, виявлення закономірностей та тенденцій новітнього розвитку світового господарства;</a:t>
                      </a:r>
                    </a:p>
                    <a:p>
                      <a:pPr algn="just"/>
                      <a:r>
                        <a:rPr lang="uk-UA" sz="1300" b="0" noProof="0" dirty="0"/>
                        <a:t>- прогнозувати тенденції розвитку міжнародних ринків з урахуванням кон’юнктурних змін.</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1763952719"/>
              </p:ext>
            </p:extLst>
          </p:nvPr>
        </p:nvGraphicFramePr>
        <p:xfrm>
          <a:off x="226982" y="4067402"/>
          <a:ext cx="5570703" cy="2382035"/>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382035">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300" b="0" noProof="0" dirty="0"/>
                        <a:t>1. </a:t>
                      </a:r>
                      <a:r>
                        <a:rPr lang="ru-RU" sz="1300" b="0" noProof="0" dirty="0" err="1"/>
                        <a:t>Сутність</a:t>
                      </a:r>
                      <a:r>
                        <a:rPr lang="ru-RU" sz="1300" b="0" noProof="0" dirty="0"/>
                        <a:t> </a:t>
                      </a:r>
                      <a:r>
                        <a:rPr lang="ru-RU" sz="1300" b="0" noProof="0" dirty="0" err="1"/>
                        <a:t>послуг</a:t>
                      </a:r>
                      <a:r>
                        <a:rPr lang="ru-RU" sz="1300" b="0" noProof="0" dirty="0"/>
                        <a:t> з </a:t>
                      </a:r>
                      <a:r>
                        <a:rPr lang="ru-RU" sz="1300" b="0" noProof="0" dirty="0" err="1"/>
                        <a:t>міжнародного</a:t>
                      </a:r>
                      <a:r>
                        <a:rPr lang="ru-RU" sz="1300" b="0" noProof="0" dirty="0"/>
                        <a:t> </a:t>
                      </a:r>
                      <a:r>
                        <a:rPr lang="ru-RU" sz="1300" b="0" noProof="0" dirty="0" err="1"/>
                        <a:t>інтернет</a:t>
                      </a:r>
                      <a:r>
                        <a:rPr lang="ru-RU" sz="1300" b="0" noProof="0" dirty="0"/>
                        <a:t>-маркетингу</a:t>
                      </a:r>
                    </a:p>
                    <a:p>
                      <a:r>
                        <a:rPr lang="ru-RU" sz="1300" b="0" noProof="0" dirty="0"/>
                        <a:t>2. </a:t>
                      </a:r>
                      <a:r>
                        <a:rPr lang="ru-RU" sz="1300" b="0" noProof="0" dirty="0" err="1"/>
                        <a:t>Галузі</a:t>
                      </a:r>
                      <a:r>
                        <a:rPr lang="ru-RU" sz="1300" b="0" noProof="0" dirty="0"/>
                        <a:t> </a:t>
                      </a:r>
                      <a:r>
                        <a:rPr lang="ru-RU" sz="1300" b="0" noProof="0" dirty="0" err="1"/>
                        <a:t>економіки</a:t>
                      </a:r>
                      <a:r>
                        <a:rPr lang="ru-RU" sz="1300" b="0" noProof="0" dirty="0"/>
                        <a:t> з </a:t>
                      </a:r>
                      <a:r>
                        <a:rPr lang="ru-RU" sz="1300" b="0" noProof="0" dirty="0" err="1"/>
                        <a:t>найвищим</a:t>
                      </a:r>
                      <a:r>
                        <a:rPr lang="ru-RU" sz="1300" b="0" noProof="0" dirty="0"/>
                        <a:t> попитом на </a:t>
                      </a:r>
                      <a:r>
                        <a:rPr lang="ru-RU" sz="1300" b="0" noProof="0" dirty="0" err="1"/>
                        <a:t>послуги</a:t>
                      </a:r>
                      <a:r>
                        <a:rPr lang="ru-RU" sz="1300" b="0" noProof="0" dirty="0"/>
                        <a:t> з </a:t>
                      </a:r>
                      <a:r>
                        <a:rPr lang="ru-RU" sz="1300" b="0" noProof="0" dirty="0" err="1"/>
                        <a:t>міжнародного</a:t>
                      </a:r>
                      <a:r>
                        <a:rPr lang="ru-RU" sz="1300" b="0" noProof="0" dirty="0"/>
                        <a:t> </a:t>
                      </a:r>
                      <a:r>
                        <a:rPr lang="ru-RU" sz="1300" b="0" noProof="0" dirty="0" err="1"/>
                        <a:t>інтернет</a:t>
                      </a:r>
                      <a:r>
                        <a:rPr lang="ru-RU" sz="1300" b="0" noProof="0" dirty="0"/>
                        <a:t>-маркетингу</a:t>
                      </a:r>
                    </a:p>
                    <a:p>
                      <a:r>
                        <a:rPr lang="ru-RU" sz="1300" b="0" noProof="0" dirty="0"/>
                        <a:t>3. </a:t>
                      </a:r>
                      <a:r>
                        <a:rPr lang="ru-RU" sz="1300" b="0" noProof="0" dirty="0" err="1"/>
                        <a:t>Сервіси</a:t>
                      </a:r>
                      <a:r>
                        <a:rPr lang="ru-RU" sz="1300" b="0" noProof="0" dirty="0"/>
                        <a:t> «</a:t>
                      </a:r>
                      <a:r>
                        <a:rPr lang="en-US" sz="1300" b="0" noProof="0" dirty="0"/>
                        <a:t>Alphabet Inc.» </a:t>
                      </a:r>
                      <a:r>
                        <a:rPr lang="ru-RU" sz="1300" b="0" noProof="0" dirty="0"/>
                        <a:t>для </a:t>
                      </a:r>
                      <a:r>
                        <a:rPr lang="ru-RU" sz="1300" b="0" noProof="0" dirty="0" err="1"/>
                        <a:t>міжнародного</a:t>
                      </a:r>
                      <a:r>
                        <a:rPr lang="ru-RU" sz="1300" b="0" noProof="0" dirty="0"/>
                        <a:t> маркетингу </a:t>
                      </a:r>
                      <a:r>
                        <a:rPr lang="ru-RU" sz="1300" b="0" noProof="0" dirty="0" err="1"/>
                        <a:t>багатонаціональних</a:t>
                      </a:r>
                      <a:r>
                        <a:rPr lang="ru-RU" sz="1300" b="0" noProof="0" dirty="0"/>
                        <a:t> </a:t>
                      </a:r>
                      <a:r>
                        <a:rPr lang="ru-RU" sz="1300" b="0" noProof="0" dirty="0" err="1"/>
                        <a:t>підприємств</a:t>
                      </a:r>
                      <a:endParaRPr lang="ru-RU" sz="1300" b="0" noProof="0" dirty="0"/>
                    </a:p>
                    <a:p>
                      <a:r>
                        <a:rPr lang="ru-RU" sz="1300" b="0" noProof="0" dirty="0"/>
                        <a:t>4. Міжнародний маркетинг </a:t>
                      </a:r>
                      <a:r>
                        <a:rPr lang="ru-RU" sz="1300" b="0" noProof="0" dirty="0" err="1"/>
                        <a:t>багатонаціональних</a:t>
                      </a:r>
                      <a:r>
                        <a:rPr lang="ru-RU" sz="1300" b="0" noProof="0" dirty="0"/>
                        <a:t> </a:t>
                      </a:r>
                      <a:r>
                        <a:rPr lang="ru-RU" sz="1300" b="0" noProof="0" dirty="0" err="1"/>
                        <a:t>підприємств</a:t>
                      </a:r>
                      <a:r>
                        <a:rPr lang="ru-RU" sz="1300" b="0" noProof="0" dirty="0"/>
                        <a:t> у </a:t>
                      </a:r>
                      <a:r>
                        <a:rPr lang="ru-RU" sz="1300" b="0" noProof="0" dirty="0" err="1"/>
                        <a:t>соціальних</a:t>
                      </a:r>
                      <a:r>
                        <a:rPr lang="ru-RU" sz="1300" b="0" noProof="0" dirty="0"/>
                        <a:t> мережах</a:t>
                      </a:r>
                    </a:p>
                    <a:p>
                      <a:r>
                        <a:rPr lang="ru-RU" sz="1300" b="0" noProof="0" dirty="0"/>
                        <a:t>5. </a:t>
                      </a:r>
                      <a:r>
                        <a:rPr lang="ru-RU" sz="1300" b="0" noProof="0" dirty="0" err="1"/>
                        <a:t>Регулювання</a:t>
                      </a:r>
                      <a:r>
                        <a:rPr lang="ru-RU" sz="1300" b="0" noProof="0" dirty="0"/>
                        <a:t> </a:t>
                      </a:r>
                      <a:r>
                        <a:rPr lang="ru-RU" sz="1300" b="0" noProof="0" dirty="0" err="1"/>
                        <a:t>сфери</a:t>
                      </a:r>
                      <a:r>
                        <a:rPr lang="ru-RU" sz="1300" b="0" noProof="0" dirty="0"/>
                        <a:t> </a:t>
                      </a:r>
                      <a:r>
                        <a:rPr lang="ru-RU" sz="1300" b="0" noProof="0" dirty="0" err="1"/>
                        <a:t>інтернет</a:t>
                      </a:r>
                      <a:r>
                        <a:rPr lang="ru-RU" sz="1300" b="0" noProof="0" dirty="0"/>
                        <a:t>-маркетингу в </a:t>
                      </a:r>
                      <a:r>
                        <a:rPr lang="ru-RU" sz="1300" b="0" noProof="0" dirty="0" err="1"/>
                        <a:t>різних</a:t>
                      </a:r>
                      <a:r>
                        <a:rPr lang="ru-RU" sz="1300" b="0" noProof="0" dirty="0"/>
                        <a:t> </a:t>
                      </a:r>
                      <a:r>
                        <a:rPr lang="ru-RU" sz="1300" b="0" noProof="0" dirty="0" err="1"/>
                        <a:t>країнах</a:t>
                      </a:r>
                      <a:endParaRPr lang="ru-RU" sz="1300" b="0" noProof="0" dirty="0"/>
                    </a:p>
                    <a:p>
                      <a:r>
                        <a:rPr lang="ru-RU" sz="1300" b="0" noProof="0" dirty="0"/>
                        <a:t>6. </a:t>
                      </a:r>
                      <a:r>
                        <a:rPr lang="ru-RU" sz="1300" b="0" noProof="0" dirty="0" err="1"/>
                        <a:t>Сучасні</a:t>
                      </a:r>
                      <a:r>
                        <a:rPr lang="ru-RU" sz="1300" b="0" noProof="0" dirty="0"/>
                        <a:t> </a:t>
                      </a:r>
                      <a:r>
                        <a:rPr lang="ru-RU" sz="1300" b="0" noProof="0" dirty="0" err="1"/>
                        <a:t>тенденції</a:t>
                      </a:r>
                      <a:r>
                        <a:rPr lang="ru-RU" sz="1300" b="0" noProof="0" dirty="0"/>
                        <a:t> та </a:t>
                      </a:r>
                      <a:r>
                        <a:rPr lang="ru-RU" sz="1300" b="0" noProof="0" dirty="0" err="1"/>
                        <a:t>перспективи</a:t>
                      </a:r>
                      <a:r>
                        <a:rPr lang="ru-RU" sz="1300" b="0" noProof="0" dirty="0"/>
                        <a:t> </a:t>
                      </a:r>
                      <a:r>
                        <a:rPr lang="ru-RU" sz="1300" b="0" noProof="0" dirty="0" err="1"/>
                        <a:t>розвитку</a:t>
                      </a:r>
                      <a:r>
                        <a:rPr lang="ru-RU" sz="1300" b="0" noProof="0" dirty="0"/>
                        <a:t> </a:t>
                      </a:r>
                      <a:r>
                        <a:rPr lang="ru-RU" sz="1300" b="0" noProof="0" dirty="0" err="1"/>
                        <a:t>міжнародного</a:t>
                      </a:r>
                      <a:r>
                        <a:rPr lang="ru-RU" sz="1300" b="0" noProof="0" dirty="0"/>
                        <a:t> </a:t>
                      </a:r>
                      <a:r>
                        <a:rPr lang="ru-RU" sz="1300" b="0" noProof="0" dirty="0" err="1"/>
                        <a:t>інтернет</a:t>
                      </a:r>
                      <a:r>
                        <a:rPr lang="ru-RU" sz="1300" b="0" noProof="0" dirty="0"/>
                        <a:t>-маркетингу</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347745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Організація </a:t>
            </a:r>
            <a:r>
              <a:rPr lang="ru-RU" sz="2800" dirty="0" err="1"/>
              <a:t>публічних</a:t>
            </a:r>
            <a:r>
              <a:rPr lang="ru-RU" sz="2800" dirty="0"/>
              <a:t> </a:t>
            </a:r>
            <a:r>
              <a:rPr lang="ru-RU" sz="2800" dirty="0" err="1"/>
              <a:t>закупівель</a:t>
            </a:r>
            <a:r>
              <a:rPr lang="ru-RU" sz="2800" dirty="0"/>
              <a:t> у </a:t>
            </a:r>
            <a:r>
              <a:rPr lang="ru-RU" sz="2800" dirty="0" err="1"/>
              <a:t>зарубіжних</a:t>
            </a:r>
            <a:r>
              <a:rPr lang="ru-RU" sz="2800" dirty="0"/>
              <a:t> </a:t>
            </a:r>
            <a:r>
              <a:rPr lang="ru-RU" sz="2800" dirty="0" err="1"/>
              <a:t>країнах</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022470579"/>
              </p:ext>
            </p:extLst>
          </p:nvPr>
        </p:nvGraphicFramePr>
        <p:xfrm>
          <a:off x="226980" y="1128408"/>
          <a:ext cx="5570706" cy="2599529"/>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36361">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світового</a:t>
                      </a:r>
                      <a:r>
                        <a:rPr lang="ru-RU" noProof="0" dirty="0"/>
                        <a:t> </a:t>
                      </a:r>
                      <a:r>
                        <a:rPr lang="ru-RU" noProof="0" dirty="0" err="1"/>
                        <a:t>господарства</a:t>
                      </a:r>
                      <a:r>
                        <a:rPr lang="ru-RU" noProof="0" dirty="0"/>
                        <a:t> і </a:t>
                      </a:r>
                      <a:r>
                        <a:rPr lang="ru-RU" noProof="0" dirty="0" err="1"/>
                        <a:t>міжнародних</a:t>
                      </a:r>
                      <a:r>
                        <a:rPr lang="ru-RU" noProof="0" dirty="0"/>
                        <a:t> </a:t>
                      </a:r>
                      <a:r>
                        <a:rPr lang="ru-RU" noProof="0" dirty="0" err="1"/>
                        <a:t>економічних</a:t>
                      </a:r>
                      <a:r>
                        <a:rPr lang="ru-RU" noProof="0" dirty="0"/>
                        <a:t> </a:t>
                      </a:r>
                      <a:r>
                        <a:rPr lang="ru-RU" noProof="0" dirty="0" err="1"/>
                        <a:t>відносин</a:t>
                      </a:r>
                      <a:endParaRPr lang="uk-UA" noProof="0" dirty="0"/>
                    </a:p>
                  </a:txBody>
                  <a:tcPr/>
                </a:tc>
                <a:extLst>
                  <a:ext uri="{0D108BD9-81ED-4DB2-BD59-A6C34878D82A}">
                    <a16:rowId xmlns:a16="http://schemas.microsoft.com/office/drawing/2014/main" val="1001281624"/>
                  </a:ext>
                </a:extLst>
              </a:tr>
              <a:tr h="1363168">
                <a:tc>
                  <a:txBody>
                    <a:bodyPr/>
                    <a:lstStyle/>
                    <a:p>
                      <a:pPr algn="ctr"/>
                      <a:r>
                        <a:rPr lang="uk-UA" noProof="0" dirty="0"/>
                        <a:t>Мета дисципліни</a:t>
                      </a:r>
                    </a:p>
                  </a:txBody>
                  <a:tcPr/>
                </a:tc>
                <a:tc>
                  <a:txBody>
                    <a:bodyPr/>
                    <a:lstStyle/>
                    <a:p>
                      <a:pPr algn="just"/>
                      <a:r>
                        <a:rPr lang="uk-UA" sz="1600" noProof="0" dirty="0"/>
                        <a:t>вивчення теорії і практики організації публічних </a:t>
                      </a:r>
                      <a:r>
                        <a:rPr lang="uk-UA" sz="1600" noProof="0" dirty="0" err="1"/>
                        <a:t>закупівель</a:t>
                      </a:r>
                      <a:r>
                        <a:rPr lang="uk-UA" sz="1600" noProof="0" dirty="0"/>
                        <a:t> зарубіжних країн, їх ролі  та впливі на міжнародні економічні відносини, на формування міжнародної системи  публічних </a:t>
                      </a:r>
                      <a:r>
                        <a:rPr lang="uk-UA" sz="1600" noProof="0" dirty="0" err="1"/>
                        <a:t>закупівель</a:t>
                      </a:r>
                      <a:endParaRPr lang="uk-UA" sz="16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55314105"/>
              </p:ext>
            </p:extLst>
          </p:nvPr>
        </p:nvGraphicFramePr>
        <p:xfrm>
          <a:off x="5797685" y="1128408"/>
          <a:ext cx="6167335" cy="537210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29">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050" b="0" noProof="0" dirty="0"/>
                        <a:t>Знати:</a:t>
                      </a:r>
                    </a:p>
                    <a:p>
                      <a:pPr algn="just"/>
                      <a:r>
                        <a:rPr lang="uk-UA" sz="1050" b="0" noProof="0" dirty="0"/>
                        <a:t>- сутність та теоретичні й організаційно-правові основи у сфері публічних </a:t>
                      </a:r>
                      <a:r>
                        <a:rPr lang="uk-UA" sz="1050" b="0" noProof="0" dirty="0" err="1"/>
                        <a:t>закупівель</a:t>
                      </a:r>
                      <a:r>
                        <a:rPr lang="uk-UA" sz="1050" b="0" noProof="0" dirty="0"/>
                        <a:t> </a:t>
                      </a:r>
                      <a:r>
                        <a:rPr lang="uk-UA" sz="1050" b="0" noProof="0" dirty="0" err="1"/>
                        <a:t>країн,що</a:t>
                      </a:r>
                      <a:r>
                        <a:rPr lang="uk-UA" sz="1050" b="0" noProof="0" dirty="0"/>
                        <a:t> вивчаються;</a:t>
                      </a:r>
                    </a:p>
                    <a:p>
                      <a:pPr algn="just"/>
                      <a:r>
                        <a:rPr lang="uk-UA" sz="1050" b="0" noProof="0" dirty="0"/>
                        <a:t>- фінансову термінологію, що вживається в</a:t>
                      </a:r>
                    </a:p>
                    <a:p>
                      <a:pPr algn="just"/>
                      <a:r>
                        <a:rPr lang="uk-UA" sz="1050" b="0" noProof="0" dirty="0"/>
                        <a:t>законодавстві, яке регулює сферу публічних </a:t>
                      </a:r>
                      <a:r>
                        <a:rPr lang="uk-UA" sz="1050" b="0" noProof="0" dirty="0" err="1"/>
                        <a:t>закупівель</a:t>
                      </a:r>
                      <a:r>
                        <a:rPr lang="uk-UA" sz="1050" b="0" noProof="0" dirty="0"/>
                        <a:t> у зарубіжних країнах та міжнародних організацій, зокрема, СОТ;</a:t>
                      </a:r>
                    </a:p>
                    <a:p>
                      <a:pPr algn="just"/>
                      <a:r>
                        <a:rPr lang="uk-UA" sz="1050" b="0" noProof="0" dirty="0"/>
                        <a:t>- основні принципи, технології, форми, методи, механізми, порядок  організації та проведення публічних </a:t>
                      </a:r>
                      <a:r>
                        <a:rPr lang="uk-UA" sz="1050" b="0" noProof="0" dirty="0" err="1"/>
                        <a:t>закупівель</a:t>
                      </a:r>
                      <a:r>
                        <a:rPr lang="uk-UA" sz="1050" b="0" noProof="0" dirty="0"/>
                        <a:t>;</a:t>
                      </a:r>
                    </a:p>
                    <a:p>
                      <a:pPr algn="just"/>
                      <a:r>
                        <a:rPr lang="uk-UA" sz="1050" b="0" noProof="0" dirty="0"/>
                        <a:t>- основні функції та права Уповноваженого органу щодо державного регулювання у сфері </a:t>
                      </a:r>
                      <a:r>
                        <a:rPr lang="uk-UA" sz="1050" b="0" noProof="0" dirty="0" err="1"/>
                        <a:t>закупівель</a:t>
                      </a:r>
                      <a:r>
                        <a:rPr lang="uk-UA" sz="1050" b="0" noProof="0" dirty="0"/>
                        <a:t>;</a:t>
                      </a:r>
                    </a:p>
                    <a:p>
                      <a:pPr algn="just"/>
                      <a:r>
                        <a:rPr lang="uk-UA" sz="1050" b="0" noProof="0" dirty="0"/>
                        <a:t>- вимоги складання технічних характеристик до предмета закупівлі, технічного завдання, забезпечення пропозиції конкурсних торгів;</a:t>
                      </a:r>
                    </a:p>
                    <a:p>
                      <a:pPr algn="just"/>
                      <a:r>
                        <a:rPr lang="uk-UA" sz="1050" b="0" noProof="0" dirty="0"/>
                        <a:t>- особливості організації закупівельної</a:t>
                      </a:r>
                    </a:p>
                    <a:p>
                      <a:pPr algn="just"/>
                      <a:r>
                        <a:rPr lang="uk-UA" sz="1050" b="0" noProof="0" dirty="0"/>
                        <a:t>діяльності уповноваженою особою, тендерним комітетом та центральною</a:t>
                      </a:r>
                    </a:p>
                    <a:p>
                      <a:pPr algn="just"/>
                      <a:r>
                        <a:rPr lang="uk-UA" sz="1050" b="0" noProof="0" dirty="0"/>
                        <a:t>закупівельною організацією у країнах;</a:t>
                      </a:r>
                    </a:p>
                    <a:p>
                      <a:pPr algn="just"/>
                      <a:r>
                        <a:rPr lang="uk-UA" sz="1050" b="0" noProof="0" dirty="0"/>
                        <a:t>- порядок проведення процедур </a:t>
                      </a:r>
                      <a:r>
                        <a:rPr lang="uk-UA" sz="1050" b="0" noProof="0" dirty="0" err="1"/>
                        <a:t>закупівель</a:t>
                      </a:r>
                      <a:endParaRPr lang="uk-UA" sz="1050" b="0" noProof="0" dirty="0"/>
                    </a:p>
                    <a:p>
                      <a:pPr algn="just"/>
                      <a:r>
                        <a:rPr lang="uk-UA" sz="1050" b="0" noProof="0" dirty="0"/>
                        <a:t>та застосування процедури запиту цінових пропозицій;</a:t>
                      </a:r>
                    </a:p>
                    <a:p>
                      <a:pPr algn="just"/>
                      <a:r>
                        <a:rPr lang="uk-UA" sz="1050" b="0" noProof="0" dirty="0"/>
                        <a:t>- специфіку та особливості підготовки документації конкурсних торгів для різних предметів закупівлі в зарубіжних країнах;</a:t>
                      </a:r>
                    </a:p>
                    <a:p>
                      <a:pPr algn="just"/>
                      <a:r>
                        <a:rPr lang="uk-UA" sz="1050" b="0" noProof="0" dirty="0"/>
                        <a:t>- особливості здійснення </a:t>
                      </a:r>
                      <a:r>
                        <a:rPr lang="uk-UA" sz="1050" b="0" noProof="0" dirty="0" err="1"/>
                        <a:t>закупівель</a:t>
                      </a:r>
                      <a:r>
                        <a:rPr lang="uk-UA" sz="1050" b="0" noProof="0" dirty="0"/>
                        <a:t> через електронну систему країни (подання, прийом, реєстрація та розміщення інформації тощо).</a:t>
                      </a:r>
                    </a:p>
                    <a:p>
                      <a:pPr algn="just"/>
                      <a:endParaRPr lang="uk-UA" sz="1050" b="0" noProof="0" dirty="0"/>
                    </a:p>
                    <a:p>
                      <a:pPr algn="just"/>
                      <a:r>
                        <a:rPr lang="uk-UA" sz="1050" b="0" noProof="0" dirty="0"/>
                        <a:t>Вміти:</a:t>
                      </a:r>
                    </a:p>
                    <a:p>
                      <a:pPr algn="just"/>
                      <a:r>
                        <a:rPr lang="uk-UA" sz="1050" b="0" noProof="0" dirty="0"/>
                        <a:t>- роз’яснювати окремі положення законодавства щодо здійснення процедур публічних </a:t>
                      </a:r>
                      <a:r>
                        <a:rPr lang="uk-UA" sz="1050" b="0" noProof="0" dirty="0" err="1"/>
                        <a:t>закупівель</a:t>
                      </a:r>
                      <a:r>
                        <a:rPr lang="uk-UA" sz="1050" b="0" noProof="0" dirty="0"/>
                        <a:t> зарубіжних країн;</a:t>
                      </a:r>
                    </a:p>
                    <a:p>
                      <a:pPr algn="just"/>
                      <a:r>
                        <a:rPr lang="uk-UA" sz="1050" b="0" noProof="0" dirty="0"/>
                        <a:t>- формувати документацію конкурсних торгів, оцінити пропозиції, укладати договори про закупівлю;</a:t>
                      </a:r>
                    </a:p>
                    <a:p>
                      <a:pPr algn="just"/>
                      <a:r>
                        <a:rPr lang="uk-UA" sz="1050" b="0" noProof="0" dirty="0"/>
                        <a:t>- застосовувати кваліфікаційні критерії для перевірки технічної, професійної та фінансової спроможності учасника торгів;</a:t>
                      </a:r>
                    </a:p>
                    <a:p>
                      <a:pPr algn="just"/>
                      <a:r>
                        <a:rPr lang="uk-UA" sz="1050" b="0" noProof="0" dirty="0"/>
                        <a:t>- проводити контрольно-аналітичну роботу у сфері публічних </a:t>
                      </a:r>
                      <a:r>
                        <a:rPr lang="uk-UA" sz="1050" b="0" noProof="0" dirty="0" err="1"/>
                        <a:t>закупівель</a:t>
                      </a:r>
                      <a:r>
                        <a:rPr lang="uk-UA" sz="1050" b="0" noProof="0" dirty="0"/>
                        <a:t>;</a:t>
                      </a:r>
                    </a:p>
                    <a:p>
                      <a:pPr algn="just"/>
                      <a:r>
                        <a:rPr lang="uk-UA" sz="1050" b="0" noProof="0" dirty="0"/>
                        <a:t>- використовувати інструментарій обрання оптимальної процедури закупівлі;</a:t>
                      </a:r>
                    </a:p>
                    <a:p>
                      <a:pPr algn="just"/>
                      <a:r>
                        <a:rPr lang="uk-UA" sz="1050" b="0" noProof="0" dirty="0"/>
                        <a:t>- перевірити технічну, професійну та фінансову спроможність учасників процедури закупівлі з різних країн.</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2873915559"/>
              </p:ext>
            </p:extLst>
          </p:nvPr>
        </p:nvGraphicFramePr>
        <p:xfrm>
          <a:off x="226981" y="4289049"/>
          <a:ext cx="5570703" cy="2160389"/>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160389">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300" b="0" noProof="0" dirty="0"/>
                        <a:t>1. </a:t>
                      </a:r>
                      <a:r>
                        <a:rPr lang="ru-RU" sz="1300" b="0" noProof="0" dirty="0" err="1"/>
                        <a:t>Сутність</a:t>
                      </a:r>
                      <a:r>
                        <a:rPr lang="ru-RU" sz="1300" b="0" noProof="0" dirty="0"/>
                        <a:t> та </a:t>
                      </a:r>
                      <a:r>
                        <a:rPr lang="ru-RU" sz="1300" b="0" noProof="0" dirty="0" err="1"/>
                        <a:t>зміст</a:t>
                      </a:r>
                      <a:r>
                        <a:rPr lang="ru-RU" sz="1300" b="0" noProof="0" dirty="0"/>
                        <a:t> </a:t>
                      </a:r>
                      <a:r>
                        <a:rPr lang="ru-RU" sz="1300" b="0" noProof="0" dirty="0" err="1"/>
                        <a:t>публічних</a:t>
                      </a:r>
                      <a:r>
                        <a:rPr lang="ru-RU" sz="1300" b="0" noProof="0" dirty="0"/>
                        <a:t> </a:t>
                      </a:r>
                      <a:r>
                        <a:rPr lang="ru-RU" sz="1300" b="0" noProof="0" dirty="0" err="1"/>
                        <a:t>закупівель</a:t>
                      </a:r>
                      <a:endParaRPr lang="ru-RU" sz="1300" b="0" noProof="0" dirty="0"/>
                    </a:p>
                    <a:p>
                      <a:r>
                        <a:rPr lang="ru-RU" sz="1300" b="0" noProof="0" dirty="0"/>
                        <a:t>2. Організація </a:t>
                      </a:r>
                      <a:r>
                        <a:rPr lang="ru-RU" sz="1300" b="0" noProof="0" dirty="0" err="1"/>
                        <a:t>публічних</a:t>
                      </a:r>
                      <a:r>
                        <a:rPr lang="ru-RU" sz="1300" b="0" noProof="0" dirty="0"/>
                        <a:t> </a:t>
                      </a:r>
                      <a:r>
                        <a:rPr lang="ru-RU" sz="1300" b="0" noProof="0" dirty="0" err="1"/>
                        <a:t>закупівель</a:t>
                      </a:r>
                      <a:endParaRPr lang="ru-RU" sz="1300" b="0" noProof="0" dirty="0"/>
                    </a:p>
                    <a:p>
                      <a:r>
                        <a:rPr lang="ru-RU" sz="1300" b="0" noProof="0" dirty="0"/>
                        <a:t>3. </a:t>
                      </a:r>
                      <a:r>
                        <a:rPr lang="ru-RU" sz="1300" b="0" noProof="0" dirty="0" err="1"/>
                        <a:t>Інституційна</a:t>
                      </a:r>
                      <a:r>
                        <a:rPr lang="ru-RU" sz="1300" b="0" noProof="0" dirty="0"/>
                        <a:t> </a:t>
                      </a:r>
                      <a:r>
                        <a:rPr lang="ru-RU" sz="1300" b="0" noProof="0" dirty="0" err="1"/>
                        <a:t>структури</a:t>
                      </a:r>
                      <a:r>
                        <a:rPr lang="ru-RU" sz="1300" b="0" noProof="0" dirty="0"/>
                        <a:t> система </a:t>
                      </a:r>
                      <a:r>
                        <a:rPr lang="ru-RU" sz="1300" b="0" noProof="0" dirty="0" err="1"/>
                        <a:t>закупівель</a:t>
                      </a:r>
                      <a:r>
                        <a:rPr lang="ru-RU" sz="1300" b="0" noProof="0" dirty="0"/>
                        <a:t> у </a:t>
                      </a:r>
                      <a:r>
                        <a:rPr lang="ru-RU" sz="1300" b="0" noProof="0" dirty="0" err="1"/>
                        <a:t>зарубіжних</a:t>
                      </a:r>
                      <a:r>
                        <a:rPr lang="ru-RU" sz="1300" b="0" noProof="0" dirty="0"/>
                        <a:t> </a:t>
                      </a:r>
                      <a:r>
                        <a:rPr lang="ru-RU" sz="1300" b="0" noProof="0" dirty="0" err="1"/>
                        <a:t>країнах</a:t>
                      </a:r>
                      <a:endParaRPr lang="ru-RU" sz="1300" b="0" noProof="0" dirty="0"/>
                    </a:p>
                    <a:p>
                      <a:r>
                        <a:rPr lang="ru-RU" sz="1300" b="0" noProof="0" dirty="0"/>
                        <a:t>4. </a:t>
                      </a:r>
                      <a:r>
                        <a:rPr lang="ru-RU" sz="1300" b="0" noProof="0" dirty="0" err="1"/>
                        <a:t>Співпраця</a:t>
                      </a:r>
                      <a:r>
                        <a:rPr lang="ru-RU" sz="1300" b="0" noProof="0" dirty="0"/>
                        <a:t> </a:t>
                      </a:r>
                      <a:r>
                        <a:rPr lang="ru-RU" sz="1300" b="0" noProof="0" dirty="0" err="1"/>
                        <a:t>країн</a:t>
                      </a:r>
                      <a:r>
                        <a:rPr lang="ru-RU" sz="1300" b="0" noProof="0" dirty="0"/>
                        <a:t> в межах угоди СОТ про </a:t>
                      </a:r>
                      <a:r>
                        <a:rPr lang="ru-RU" sz="1300" b="0" noProof="0" dirty="0" err="1"/>
                        <a:t>публічні</a:t>
                      </a:r>
                      <a:r>
                        <a:rPr lang="ru-RU" sz="1300" b="0" noProof="0" dirty="0"/>
                        <a:t> </a:t>
                      </a:r>
                      <a:r>
                        <a:rPr lang="ru-RU" sz="1300" b="0" noProof="0" dirty="0" err="1"/>
                        <a:t>закупівлі</a:t>
                      </a:r>
                      <a:endParaRPr lang="ru-RU" sz="1300" b="0" noProof="0" dirty="0"/>
                    </a:p>
                    <a:p>
                      <a:r>
                        <a:rPr lang="ru-RU" sz="1300" b="0" noProof="0" dirty="0"/>
                        <a:t>5. Процедура </a:t>
                      </a:r>
                      <a:r>
                        <a:rPr lang="ru-RU" sz="1300" b="0" noProof="0" dirty="0" err="1"/>
                        <a:t>публічних</a:t>
                      </a:r>
                      <a:r>
                        <a:rPr lang="ru-RU" sz="1300" b="0" noProof="0" dirty="0"/>
                        <a:t> </a:t>
                      </a:r>
                      <a:r>
                        <a:rPr lang="ru-RU" sz="1300" b="0" noProof="0" dirty="0" err="1"/>
                        <a:t>закупівель</a:t>
                      </a:r>
                      <a:r>
                        <a:rPr lang="ru-RU" sz="1300" b="0" noProof="0" dirty="0"/>
                        <a:t> </a:t>
                      </a:r>
                    </a:p>
                    <a:p>
                      <a:r>
                        <a:rPr lang="ru-RU" sz="1300" b="0" noProof="0" dirty="0"/>
                        <a:t>6. </a:t>
                      </a:r>
                      <a:r>
                        <a:rPr lang="ru-RU" sz="1300" b="0" noProof="0" dirty="0" err="1"/>
                        <a:t>Тендерна</a:t>
                      </a:r>
                      <a:r>
                        <a:rPr lang="ru-RU" sz="1300" b="0" noProof="0" dirty="0"/>
                        <a:t> </a:t>
                      </a:r>
                      <a:r>
                        <a:rPr lang="ru-RU" sz="1300" b="0" noProof="0" dirty="0" err="1"/>
                        <a:t>документація</a:t>
                      </a:r>
                      <a:r>
                        <a:rPr lang="ru-RU" sz="1300" b="0" noProof="0" dirty="0"/>
                        <a:t> і контроль</a:t>
                      </a:r>
                    </a:p>
                    <a:p>
                      <a:r>
                        <a:rPr lang="ru-RU" sz="1300" b="0" noProof="0" dirty="0"/>
                        <a:t>7. </a:t>
                      </a:r>
                      <a:r>
                        <a:rPr lang="ru-RU" sz="1300" b="0" noProof="0" dirty="0" err="1"/>
                        <a:t>Електронні</a:t>
                      </a:r>
                      <a:r>
                        <a:rPr lang="ru-RU" sz="1300" b="0" noProof="0" dirty="0"/>
                        <a:t> </a:t>
                      </a:r>
                      <a:r>
                        <a:rPr lang="ru-RU" sz="1300" b="0" noProof="0" dirty="0" err="1"/>
                        <a:t>закупівлі</a:t>
                      </a:r>
                      <a:endParaRPr lang="ru-RU" sz="1300" b="0" noProof="0" dirty="0"/>
                    </a:p>
                    <a:p>
                      <a:r>
                        <a:rPr lang="ru-RU" sz="1300" b="0" noProof="0" dirty="0"/>
                        <a:t>8. </a:t>
                      </a:r>
                      <a:r>
                        <a:rPr lang="ru-RU" sz="1300" b="0" noProof="0" dirty="0" err="1"/>
                        <a:t>Публічні</a:t>
                      </a:r>
                      <a:r>
                        <a:rPr lang="ru-RU" sz="1300" b="0" noProof="0" dirty="0"/>
                        <a:t> </a:t>
                      </a:r>
                      <a:r>
                        <a:rPr lang="ru-RU" sz="1300" b="0" noProof="0" dirty="0" err="1"/>
                        <a:t>закупівлі</a:t>
                      </a:r>
                      <a:r>
                        <a:rPr lang="ru-RU" sz="1300" b="0" noProof="0" dirty="0"/>
                        <a:t> в ЄС</a:t>
                      </a:r>
                    </a:p>
                    <a:p>
                      <a:r>
                        <a:rPr lang="ru-RU" sz="1300" b="0" noProof="0" dirty="0"/>
                        <a:t>9. </a:t>
                      </a:r>
                      <a:r>
                        <a:rPr lang="ru-RU" sz="1300" b="0" noProof="0" dirty="0" err="1"/>
                        <a:t>Публічні</a:t>
                      </a:r>
                      <a:r>
                        <a:rPr lang="ru-RU" sz="1300" b="0" noProof="0" dirty="0"/>
                        <a:t> </a:t>
                      </a:r>
                      <a:r>
                        <a:rPr lang="ru-RU" sz="1300" b="0" noProof="0" dirty="0" err="1"/>
                        <a:t>закупівлі</a:t>
                      </a:r>
                      <a:r>
                        <a:rPr lang="ru-RU" sz="1300" b="0" noProof="0" dirty="0"/>
                        <a:t> в </a:t>
                      </a:r>
                      <a:r>
                        <a:rPr lang="ru-RU" sz="1300" b="0" noProof="0" dirty="0" err="1"/>
                        <a:t>Канаді</a:t>
                      </a:r>
                      <a:r>
                        <a:rPr lang="ru-RU" sz="1300" b="0" noProof="0" dirty="0"/>
                        <a:t> та США</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2161727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Міжнародний аудит і </a:t>
            </a:r>
            <a:r>
              <a:rPr lang="ru-RU" sz="2800" dirty="0" err="1"/>
              <a:t>фінансовий</a:t>
            </a:r>
            <a:r>
              <a:rPr lang="ru-RU" sz="2800" dirty="0"/>
              <a:t> </a:t>
            </a:r>
            <a:r>
              <a:rPr lang="ru-RU" sz="2800" dirty="0" err="1"/>
              <a:t>аналіз</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807722984"/>
              </p:ext>
            </p:extLst>
          </p:nvPr>
        </p:nvGraphicFramePr>
        <p:xfrm>
          <a:off x="226980" y="1128409"/>
          <a:ext cx="5570706" cy="1656352"/>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2165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фінансів</a:t>
                      </a:r>
                      <a:endParaRPr lang="uk-UA" noProof="0" dirty="0"/>
                    </a:p>
                  </a:txBody>
                  <a:tcPr/>
                </a:tc>
                <a:extLst>
                  <a:ext uri="{0D108BD9-81ED-4DB2-BD59-A6C34878D82A}">
                    <a16:rowId xmlns:a16="http://schemas.microsoft.com/office/drawing/2014/main" val="1001281624"/>
                  </a:ext>
                </a:extLst>
              </a:tr>
              <a:tr h="924832">
                <a:tc>
                  <a:txBody>
                    <a:bodyPr/>
                    <a:lstStyle/>
                    <a:p>
                      <a:pPr algn="ctr"/>
                      <a:r>
                        <a:rPr lang="uk-UA" sz="1400" noProof="0" dirty="0"/>
                        <a:t>Мета дисципліни</a:t>
                      </a:r>
                    </a:p>
                  </a:txBody>
                  <a:tcPr/>
                </a:tc>
                <a:tc>
                  <a:txBody>
                    <a:bodyPr/>
                    <a:lstStyle/>
                    <a:p>
                      <a:pPr algn="just"/>
                      <a:r>
                        <a:rPr lang="ru-RU" sz="1200" noProof="0" dirty="0" err="1"/>
                        <a:t>ознайомити</a:t>
                      </a:r>
                      <a:r>
                        <a:rPr lang="ru-RU" sz="1200" noProof="0" dirty="0"/>
                        <a:t> </a:t>
                      </a:r>
                      <a:r>
                        <a:rPr lang="ru-RU" sz="1200" noProof="0" dirty="0" err="1"/>
                        <a:t>студентів</a:t>
                      </a:r>
                      <a:r>
                        <a:rPr lang="ru-RU" sz="1200" noProof="0" dirty="0"/>
                        <a:t> з </a:t>
                      </a:r>
                      <a:r>
                        <a:rPr lang="ru-RU" sz="1200" noProof="0" dirty="0" err="1"/>
                        <a:t>основним</a:t>
                      </a:r>
                      <a:r>
                        <a:rPr lang="ru-RU" sz="1200" noProof="0" dirty="0"/>
                        <a:t> </a:t>
                      </a:r>
                      <a:r>
                        <a:rPr lang="ru-RU" sz="1200" noProof="0" dirty="0" err="1"/>
                        <a:t>змістом</a:t>
                      </a:r>
                      <a:r>
                        <a:rPr lang="ru-RU" sz="1200" noProof="0" dirty="0"/>
                        <a:t>, </a:t>
                      </a:r>
                      <a:r>
                        <a:rPr lang="ru-RU" sz="1200" noProof="0" dirty="0" err="1"/>
                        <a:t>особливостями</a:t>
                      </a:r>
                      <a:r>
                        <a:rPr lang="ru-RU" sz="1200" noProof="0" dirty="0"/>
                        <a:t> та </a:t>
                      </a:r>
                      <a:r>
                        <a:rPr lang="ru-RU" sz="1200" noProof="0" dirty="0" err="1"/>
                        <a:t>складовими</a:t>
                      </a:r>
                      <a:r>
                        <a:rPr lang="ru-RU" sz="1200" noProof="0" dirty="0"/>
                        <a:t> </a:t>
                      </a:r>
                      <a:r>
                        <a:rPr lang="ru-RU" sz="1200" noProof="0" dirty="0" err="1"/>
                        <a:t>міжнародного</a:t>
                      </a:r>
                      <a:r>
                        <a:rPr lang="ru-RU" sz="1200" noProof="0" dirty="0"/>
                        <a:t> аудиту та </a:t>
                      </a:r>
                      <a:r>
                        <a:rPr lang="ru-RU" sz="1200" noProof="0" dirty="0" err="1"/>
                        <a:t>фінансового</a:t>
                      </a:r>
                      <a:r>
                        <a:rPr lang="ru-RU" sz="1200" noProof="0" dirty="0"/>
                        <a:t> </a:t>
                      </a:r>
                      <a:r>
                        <a:rPr lang="ru-RU" sz="1200" noProof="0" dirty="0" err="1"/>
                        <a:t>аналізу</a:t>
                      </a:r>
                      <a:r>
                        <a:rPr lang="ru-RU" sz="1200" noProof="0" dirty="0"/>
                        <a:t>, </a:t>
                      </a:r>
                      <a:r>
                        <a:rPr lang="ru-RU" sz="1200" noProof="0" dirty="0" err="1"/>
                        <a:t>опанування</a:t>
                      </a:r>
                      <a:r>
                        <a:rPr lang="ru-RU" sz="1200" noProof="0" dirty="0"/>
                        <a:t> </a:t>
                      </a:r>
                      <a:r>
                        <a:rPr lang="ru-RU" sz="1200" noProof="0" dirty="0" err="1"/>
                        <a:t>методології</a:t>
                      </a:r>
                      <a:r>
                        <a:rPr lang="ru-RU" sz="1200" noProof="0" dirty="0"/>
                        <a:t> </a:t>
                      </a:r>
                      <a:r>
                        <a:rPr lang="ru-RU" sz="1200" noProof="0" dirty="0" err="1"/>
                        <a:t>проведення</a:t>
                      </a:r>
                      <a:r>
                        <a:rPr lang="ru-RU" sz="1200" noProof="0" dirty="0"/>
                        <a:t> </a:t>
                      </a:r>
                      <a:r>
                        <a:rPr lang="ru-RU" sz="1200" noProof="0" dirty="0" err="1"/>
                        <a:t>досліджень</a:t>
                      </a:r>
                      <a:r>
                        <a:rPr lang="ru-RU" sz="1200" noProof="0" dirty="0"/>
                        <a:t> в </a:t>
                      </a:r>
                      <a:r>
                        <a:rPr lang="ru-RU" sz="1200" noProof="0" dirty="0" err="1"/>
                        <a:t>сфері</a:t>
                      </a:r>
                      <a:r>
                        <a:rPr lang="ru-RU" sz="1200" noProof="0" dirty="0"/>
                        <a:t> </a:t>
                      </a:r>
                      <a:r>
                        <a:rPr lang="ru-RU" sz="1200" noProof="0" dirty="0" err="1"/>
                        <a:t>міжнародного</a:t>
                      </a:r>
                      <a:r>
                        <a:rPr lang="ru-RU" sz="1200" noProof="0" dirty="0"/>
                        <a:t> аудиту та </a:t>
                      </a:r>
                      <a:r>
                        <a:rPr lang="ru-RU" sz="1200" noProof="0" dirty="0" err="1"/>
                        <a:t>фінансового</a:t>
                      </a:r>
                      <a:r>
                        <a:rPr lang="ru-RU" sz="1200" noProof="0" dirty="0"/>
                        <a:t> </a:t>
                      </a:r>
                      <a:r>
                        <a:rPr lang="ru-RU" sz="1200" noProof="0" dirty="0" err="1"/>
                        <a:t>аналізу</a:t>
                      </a:r>
                      <a:r>
                        <a:rPr lang="ru-RU" sz="1200" noProof="0" dirty="0"/>
                        <a:t>.</a:t>
                      </a:r>
                      <a:endParaRPr lang="uk-UA" sz="12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57370326"/>
              </p:ext>
            </p:extLst>
          </p:nvPr>
        </p:nvGraphicFramePr>
        <p:xfrm>
          <a:off x="5797685" y="1128408"/>
          <a:ext cx="6167335" cy="5321029"/>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29">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•функції, основні фактори розвитку і стан міжнародного аудиту;</a:t>
                      </a:r>
                    </a:p>
                    <a:p>
                      <a:pPr algn="just"/>
                      <a:r>
                        <a:rPr lang="uk-UA" sz="1300" b="0" noProof="0" dirty="0"/>
                        <a:t>•методологічні підходи до класифікації форм і видів міжнародних фінансових відносин в умовах глобалізації;</a:t>
                      </a:r>
                    </a:p>
                    <a:p>
                      <a:pPr algn="just"/>
                      <a:r>
                        <a:rPr lang="uk-UA" sz="1300" b="0" noProof="0" dirty="0"/>
                        <a:t>•причини і наслідки фінансових криз і механізми їх поширення в умовах глобалізації;</a:t>
                      </a:r>
                    </a:p>
                    <a:p>
                      <a:pPr algn="just"/>
                      <a:r>
                        <a:rPr lang="uk-UA" sz="1300" b="0" noProof="0" dirty="0"/>
                        <a:t>•масштаби, фактори і еволюцію розвитку офшорних фінансових центрів в системі світових фінансів;</a:t>
                      </a:r>
                    </a:p>
                    <a:p>
                      <a:pPr algn="just"/>
                      <a:r>
                        <a:rPr lang="uk-UA" sz="1300" b="0" noProof="0" dirty="0"/>
                        <a:t>•зміст та інституційні основи міжнародного фінансового контролю; його регулюючу роль в діяльності міжнародних фінансових інститутів, включаючи спільні міждержавні фонди і бюджети.</a:t>
                      </a:r>
                    </a:p>
                    <a:p>
                      <a:pPr algn="just"/>
                      <a:r>
                        <a:rPr lang="uk-UA" sz="1300" b="0" noProof="0" dirty="0"/>
                        <a:t>Вміти:</a:t>
                      </a:r>
                    </a:p>
                    <a:p>
                      <a:pPr algn="just"/>
                      <a:r>
                        <a:rPr lang="uk-UA" sz="1300" b="0" noProof="0" dirty="0"/>
                        <a:t>•розуміти основні принципи формування міжнародної фінансової інформації, склад елементів системи міжнародної фінансової інформації;</a:t>
                      </a:r>
                    </a:p>
                    <a:p>
                      <a:pPr algn="just"/>
                      <a:r>
                        <a:rPr lang="uk-UA" sz="1300" b="0" noProof="0" dirty="0"/>
                        <a:t>•оцінювати побудову і взаємодію міжнародних рейтингових агентств;</a:t>
                      </a:r>
                    </a:p>
                    <a:p>
                      <a:pPr algn="just"/>
                      <a:r>
                        <a:rPr lang="uk-UA" sz="1300" b="0" noProof="0" dirty="0"/>
                        <a:t>•аналізувати види і типологію міжнародних і національних платіжних систем як частини інфраструктури світового фінансового ринку;</a:t>
                      </a:r>
                    </a:p>
                    <a:p>
                      <a:pPr algn="just"/>
                      <a:r>
                        <a:rPr lang="uk-UA" sz="1300" b="0" noProof="0" dirty="0"/>
                        <a:t>•формалізувати специфіку бюджетних систем різних країн в умовах глобалізації та регіоналізації світової економіки, включаючи механізми формування бюджетів міжнародних економічних об'єднань.</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2423334810"/>
              </p:ext>
            </p:extLst>
          </p:nvPr>
        </p:nvGraphicFramePr>
        <p:xfrm>
          <a:off x="226980" y="3610338"/>
          <a:ext cx="5570703" cy="283464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772572">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200" b="0" noProof="0" dirty="0"/>
                        <a:t>1. Суть, предмет, </a:t>
                      </a:r>
                      <a:r>
                        <a:rPr lang="ru-RU" sz="1200" b="0" noProof="0" dirty="0" err="1"/>
                        <a:t>види</a:t>
                      </a:r>
                      <a:r>
                        <a:rPr lang="ru-RU" sz="1200" b="0" noProof="0" dirty="0"/>
                        <a:t> і </a:t>
                      </a:r>
                      <a:r>
                        <a:rPr lang="ru-RU" sz="1200" b="0" noProof="0" dirty="0" err="1"/>
                        <a:t>принципи</a:t>
                      </a:r>
                      <a:r>
                        <a:rPr lang="ru-RU" sz="1200" b="0" noProof="0" dirty="0"/>
                        <a:t> аудиту.</a:t>
                      </a:r>
                    </a:p>
                    <a:p>
                      <a:r>
                        <a:rPr lang="ru-RU" sz="1200" b="0" noProof="0" dirty="0"/>
                        <a:t>2. </a:t>
                      </a:r>
                      <a:r>
                        <a:rPr lang="ru-RU" sz="1200" b="0" noProof="0" dirty="0" err="1"/>
                        <a:t>Аудиторські</a:t>
                      </a:r>
                      <a:r>
                        <a:rPr lang="ru-RU" sz="1200" b="0" noProof="0" dirty="0"/>
                        <a:t> правила (</a:t>
                      </a:r>
                      <a:r>
                        <a:rPr lang="ru-RU" sz="1200" b="0" noProof="0" dirty="0" err="1"/>
                        <a:t>стандарти</a:t>
                      </a:r>
                      <a:r>
                        <a:rPr lang="ru-RU" sz="1200" b="0" noProof="0" dirty="0"/>
                        <a:t>).</a:t>
                      </a:r>
                    </a:p>
                    <a:p>
                      <a:r>
                        <a:rPr lang="ru-RU" sz="1200" b="0" noProof="0" dirty="0"/>
                        <a:t>3. </a:t>
                      </a:r>
                      <a:r>
                        <a:rPr lang="ru-RU" sz="1200" b="0" noProof="0" dirty="0" err="1"/>
                        <a:t>Проведення</a:t>
                      </a:r>
                      <a:r>
                        <a:rPr lang="ru-RU" sz="1200" b="0" noProof="0" dirty="0"/>
                        <a:t> </a:t>
                      </a:r>
                      <a:r>
                        <a:rPr lang="ru-RU" sz="1200" b="0" noProof="0" dirty="0" err="1"/>
                        <a:t>аудиторської</a:t>
                      </a:r>
                      <a:r>
                        <a:rPr lang="ru-RU" sz="1200" b="0" noProof="0" dirty="0"/>
                        <a:t> </a:t>
                      </a:r>
                      <a:r>
                        <a:rPr lang="ru-RU" sz="1200" b="0" noProof="0" dirty="0" err="1"/>
                        <a:t>перевірки</a:t>
                      </a:r>
                      <a:r>
                        <a:rPr lang="ru-RU" sz="1200" b="0" noProof="0" dirty="0"/>
                        <a:t>.</a:t>
                      </a:r>
                    </a:p>
                    <a:p>
                      <a:r>
                        <a:rPr lang="ru-RU" sz="1200" b="0" noProof="0" dirty="0"/>
                        <a:t>4. </a:t>
                      </a:r>
                      <a:r>
                        <a:rPr lang="ru-RU" sz="1200" b="0" noProof="0" dirty="0" err="1"/>
                        <a:t>Аудиторський</a:t>
                      </a:r>
                      <a:r>
                        <a:rPr lang="ru-RU" sz="1200" b="0" noProof="0" dirty="0"/>
                        <a:t> </a:t>
                      </a:r>
                      <a:r>
                        <a:rPr lang="ru-RU" sz="1200" b="0" noProof="0" dirty="0" err="1"/>
                        <a:t>ризик</a:t>
                      </a:r>
                      <a:r>
                        <a:rPr lang="ru-RU" sz="1200" b="0" noProof="0" dirty="0"/>
                        <a:t> і </a:t>
                      </a:r>
                      <a:r>
                        <a:rPr lang="ru-RU" sz="1200" b="0" noProof="0" dirty="0" err="1"/>
                        <a:t>аудиторський</a:t>
                      </a:r>
                      <a:r>
                        <a:rPr lang="ru-RU" sz="1200" b="0" noProof="0" dirty="0"/>
                        <a:t> </a:t>
                      </a:r>
                      <a:r>
                        <a:rPr lang="ru-RU" sz="1200" b="0" noProof="0" dirty="0" err="1"/>
                        <a:t>доказ</a:t>
                      </a:r>
                      <a:r>
                        <a:rPr lang="ru-RU" sz="1200" b="0" noProof="0" dirty="0"/>
                        <a:t>, </a:t>
                      </a:r>
                      <a:r>
                        <a:rPr lang="ru-RU" sz="1200" b="0" noProof="0" dirty="0" err="1"/>
                        <a:t>аналітичні</a:t>
                      </a:r>
                      <a:r>
                        <a:rPr lang="ru-RU" sz="1200" b="0" noProof="0" dirty="0"/>
                        <a:t> </a:t>
                      </a:r>
                      <a:r>
                        <a:rPr lang="ru-RU" sz="1200" b="0" noProof="0" dirty="0" err="1"/>
                        <a:t>процедури</a:t>
                      </a:r>
                      <a:r>
                        <a:rPr lang="ru-RU" sz="1200" b="0" noProof="0" dirty="0"/>
                        <a:t>, </a:t>
                      </a:r>
                      <a:r>
                        <a:rPr lang="ru-RU" sz="1200" b="0" noProof="0" dirty="0" err="1"/>
                        <a:t>аудиторський</a:t>
                      </a:r>
                      <a:r>
                        <a:rPr lang="ru-RU" sz="1200" b="0" noProof="0" dirty="0"/>
                        <a:t> </a:t>
                      </a:r>
                      <a:r>
                        <a:rPr lang="ru-RU" sz="1200" b="0" noProof="0" dirty="0" err="1"/>
                        <a:t>висновок</a:t>
                      </a:r>
                      <a:r>
                        <a:rPr lang="ru-RU" sz="1200" b="0" noProof="0" dirty="0"/>
                        <a:t>.</a:t>
                      </a:r>
                    </a:p>
                    <a:p>
                      <a:r>
                        <a:rPr lang="ru-RU" sz="1200" b="0" noProof="0" dirty="0"/>
                        <a:t>5. Методика </a:t>
                      </a:r>
                      <a:r>
                        <a:rPr lang="ru-RU" sz="1200" b="0" noProof="0" dirty="0" err="1"/>
                        <a:t>проведення</a:t>
                      </a:r>
                      <a:r>
                        <a:rPr lang="ru-RU" sz="1200" b="0" noProof="0" dirty="0"/>
                        <a:t> аудиту.</a:t>
                      </a:r>
                    </a:p>
                    <a:p>
                      <a:r>
                        <a:rPr lang="ru-RU" sz="1200" b="0" noProof="0" dirty="0"/>
                        <a:t>6. </a:t>
                      </a:r>
                      <a:r>
                        <a:rPr lang="ru-RU" sz="1200" b="0" noProof="0" dirty="0" err="1"/>
                        <a:t>Теоретичні</a:t>
                      </a:r>
                      <a:r>
                        <a:rPr lang="ru-RU" sz="1200" b="0" noProof="0" dirty="0"/>
                        <a:t> </a:t>
                      </a:r>
                      <a:r>
                        <a:rPr lang="ru-RU" sz="1200" b="0" noProof="0" dirty="0" err="1"/>
                        <a:t>основи</a:t>
                      </a:r>
                      <a:r>
                        <a:rPr lang="ru-RU" sz="1200" b="0" noProof="0" dirty="0"/>
                        <a:t> і </a:t>
                      </a:r>
                      <a:r>
                        <a:rPr lang="ru-RU" sz="1200" b="0" noProof="0" dirty="0" err="1"/>
                        <a:t>інформаційне</a:t>
                      </a:r>
                      <a:r>
                        <a:rPr lang="ru-RU" sz="1200" b="0" noProof="0" dirty="0"/>
                        <a:t> </a:t>
                      </a:r>
                      <a:r>
                        <a:rPr lang="ru-RU" sz="1200" b="0" noProof="0" dirty="0" err="1"/>
                        <a:t>забезпечення</a:t>
                      </a:r>
                      <a:r>
                        <a:rPr lang="ru-RU" sz="1200" b="0" noProof="0" dirty="0"/>
                        <a:t> </a:t>
                      </a:r>
                      <a:r>
                        <a:rPr lang="ru-RU" sz="1200" b="0" noProof="0" dirty="0" err="1"/>
                        <a:t>фінансового</a:t>
                      </a:r>
                      <a:r>
                        <a:rPr lang="ru-RU" sz="1200" b="0" noProof="0" dirty="0"/>
                        <a:t> </a:t>
                      </a:r>
                      <a:r>
                        <a:rPr lang="ru-RU" sz="1200" b="0" noProof="0" dirty="0" err="1"/>
                        <a:t>аналізу</a:t>
                      </a:r>
                      <a:r>
                        <a:rPr lang="ru-RU" sz="1200" b="0" noProof="0" dirty="0"/>
                        <a:t>.</a:t>
                      </a:r>
                    </a:p>
                    <a:p>
                      <a:r>
                        <a:rPr lang="ru-RU" sz="1200" b="0" noProof="0" dirty="0"/>
                        <a:t>7. </a:t>
                      </a:r>
                      <a:r>
                        <a:rPr lang="ru-RU" sz="1200" b="0" noProof="0" dirty="0" err="1"/>
                        <a:t>Аналіз</a:t>
                      </a:r>
                      <a:r>
                        <a:rPr lang="ru-RU" sz="1200" b="0" noProof="0" dirty="0"/>
                        <a:t> майна і </a:t>
                      </a:r>
                      <a:r>
                        <a:rPr lang="ru-RU" sz="1200" b="0" noProof="0" dirty="0" err="1"/>
                        <a:t>оборотних</a:t>
                      </a:r>
                      <a:r>
                        <a:rPr lang="ru-RU" sz="1200" b="0" noProof="0" dirty="0"/>
                        <a:t> </a:t>
                      </a:r>
                      <a:r>
                        <a:rPr lang="ru-RU" sz="1200" b="0" noProof="0" dirty="0" err="1"/>
                        <a:t>активів</a:t>
                      </a:r>
                      <a:r>
                        <a:rPr lang="ru-RU" sz="1200" b="0" noProof="0" dirty="0"/>
                        <a:t> </a:t>
                      </a:r>
                      <a:r>
                        <a:rPr lang="ru-RU" sz="1200" b="0" noProof="0" dirty="0" err="1"/>
                        <a:t>підприємства</a:t>
                      </a:r>
                      <a:r>
                        <a:rPr lang="ru-RU" sz="1200" b="0" noProof="0" dirty="0"/>
                        <a:t>.</a:t>
                      </a:r>
                    </a:p>
                    <a:p>
                      <a:r>
                        <a:rPr lang="ru-RU" sz="1200" b="0" noProof="0" dirty="0"/>
                        <a:t>8. </a:t>
                      </a:r>
                      <a:r>
                        <a:rPr lang="ru-RU" sz="1200" b="0" noProof="0" dirty="0" err="1"/>
                        <a:t>Аналіз</a:t>
                      </a:r>
                      <a:r>
                        <a:rPr lang="ru-RU" sz="1200" b="0" noProof="0" dirty="0"/>
                        <a:t> </a:t>
                      </a:r>
                      <a:r>
                        <a:rPr lang="ru-RU" sz="1200" b="0" noProof="0" dirty="0" err="1"/>
                        <a:t>джерел</a:t>
                      </a:r>
                      <a:r>
                        <a:rPr lang="ru-RU" sz="1200" b="0" noProof="0" dirty="0"/>
                        <a:t> </a:t>
                      </a:r>
                      <a:r>
                        <a:rPr lang="ru-RU" sz="1200" b="0" noProof="0" dirty="0" err="1"/>
                        <a:t>формування</a:t>
                      </a:r>
                      <a:r>
                        <a:rPr lang="ru-RU" sz="1200" b="0" noProof="0" dirty="0"/>
                        <a:t> </a:t>
                      </a:r>
                      <a:r>
                        <a:rPr lang="ru-RU" sz="1200" b="0" noProof="0" dirty="0" err="1"/>
                        <a:t>капіталу</a:t>
                      </a:r>
                      <a:r>
                        <a:rPr lang="ru-RU" sz="1200" b="0" noProof="0" dirty="0"/>
                        <a:t> </a:t>
                      </a:r>
                      <a:r>
                        <a:rPr lang="ru-RU" sz="1200" b="0" noProof="0" dirty="0" err="1"/>
                        <a:t>підприємства</a:t>
                      </a:r>
                      <a:r>
                        <a:rPr lang="ru-RU" sz="1200" b="0" noProof="0" dirty="0"/>
                        <a:t>.</a:t>
                      </a:r>
                    </a:p>
                    <a:p>
                      <a:r>
                        <a:rPr lang="ru-RU" sz="1200" b="0" noProof="0" dirty="0"/>
                        <a:t>9. </a:t>
                      </a:r>
                      <a:r>
                        <a:rPr lang="ru-RU" sz="1200" b="0" noProof="0" dirty="0" err="1"/>
                        <a:t>Аналіз</a:t>
                      </a:r>
                      <a:r>
                        <a:rPr lang="ru-RU" sz="1200" b="0" noProof="0" dirty="0"/>
                        <a:t> </a:t>
                      </a:r>
                      <a:r>
                        <a:rPr lang="ru-RU" sz="1200" b="0" noProof="0" dirty="0" err="1"/>
                        <a:t>грошових</a:t>
                      </a:r>
                      <a:r>
                        <a:rPr lang="ru-RU" sz="1200" b="0" noProof="0" dirty="0"/>
                        <a:t> </a:t>
                      </a:r>
                      <a:r>
                        <a:rPr lang="ru-RU" sz="1200" b="0" noProof="0" dirty="0" err="1"/>
                        <a:t>потоків</a:t>
                      </a:r>
                      <a:r>
                        <a:rPr lang="ru-RU" sz="1200" b="0" noProof="0" dirty="0"/>
                        <a:t>, </a:t>
                      </a:r>
                      <a:r>
                        <a:rPr lang="ru-RU" sz="1200" b="0" noProof="0" dirty="0" err="1"/>
                        <a:t>ліквідності</a:t>
                      </a:r>
                      <a:r>
                        <a:rPr lang="ru-RU" sz="1200" b="0" noProof="0" dirty="0"/>
                        <a:t> і </a:t>
                      </a:r>
                      <a:r>
                        <a:rPr lang="ru-RU" sz="1200" b="0" noProof="0" dirty="0" err="1"/>
                        <a:t>платоспроможності</a:t>
                      </a:r>
                      <a:r>
                        <a:rPr lang="ru-RU" sz="1200" b="0" noProof="0" dirty="0"/>
                        <a:t> </a:t>
                      </a:r>
                      <a:r>
                        <a:rPr lang="ru-RU" sz="1200" b="0" noProof="0" dirty="0" err="1"/>
                        <a:t>підприємства</a:t>
                      </a:r>
                      <a:r>
                        <a:rPr lang="ru-RU" sz="1200" b="0" noProof="0" dirty="0"/>
                        <a:t>.</a:t>
                      </a:r>
                    </a:p>
                    <a:p>
                      <a:r>
                        <a:rPr lang="ru-RU" sz="1200" b="0" noProof="0" dirty="0"/>
                        <a:t>10. </a:t>
                      </a:r>
                      <a:r>
                        <a:rPr lang="ru-RU" sz="1200" b="0" noProof="0" dirty="0" err="1"/>
                        <a:t>Аналіз</a:t>
                      </a:r>
                      <a:r>
                        <a:rPr lang="ru-RU" sz="1200" b="0" noProof="0" dirty="0"/>
                        <a:t> </a:t>
                      </a:r>
                      <a:r>
                        <a:rPr lang="ru-RU" sz="1200" b="0" noProof="0" dirty="0" err="1"/>
                        <a:t>фінансової</a:t>
                      </a:r>
                      <a:r>
                        <a:rPr lang="ru-RU" sz="1200" b="0" noProof="0" dirty="0"/>
                        <a:t> </a:t>
                      </a:r>
                      <a:r>
                        <a:rPr lang="ru-RU" sz="1200" b="0" noProof="0" dirty="0" err="1"/>
                        <a:t>стійкості</a:t>
                      </a:r>
                      <a:r>
                        <a:rPr lang="ru-RU" sz="1200" b="0" noProof="0" dirty="0"/>
                        <a:t>, </a:t>
                      </a:r>
                      <a:r>
                        <a:rPr lang="ru-RU" sz="1200" b="0" noProof="0" dirty="0" err="1"/>
                        <a:t>кредитоспроможності</a:t>
                      </a:r>
                      <a:r>
                        <a:rPr lang="ru-RU" sz="1200" b="0" noProof="0" dirty="0"/>
                        <a:t> і </a:t>
                      </a:r>
                      <a:r>
                        <a:rPr lang="ru-RU" sz="1200" b="0" noProof="0" dirty="0" err="1"/>
                        <a:t>ділової</a:t>
                      </a:r>
                      <a:r>
                        <a:rPr lang="ru-RU" sz="1200" b="0" noProof="0" dirty="0"/>
                        <a:t> </a:t>
                      </a:r>
                      <a:r>
                        <a:rPr lang="ru-RU" sz="1200" b="0" noProof="0" dirty="0" err="1"/>
                        <a:t>активності</a:t>
                      </a:r>
                      <a:r>
                        <a:rPr lang="ru-RU" sz="1200" b="0" noProof="0" dirty="0"/>
                        <a:t> </a:t>
                      </a:r>
                      <a:r>
                        <a:rPr lang="ru-RU" sz="1200" b="0" noProof="0" dirty="0" err="1"/>
                        <a:t>підприємства</a:t>
                      </a:r>
                      <a:r>
                        <a:rPr lang="ru-RU" sz="1200" b="0" noProof="0" dirty="0"/>
                        <a:t>.</a:t>
                      </a:r>
                    </a:p>
                    <a:p>
                      <a:r>
                        <a:rPr lang="ru-RU" sz="1200" b="0" noProof="0" dirty="0"/>
                        <a:t>11. </a:t>
                      </a:r>
                      <a:r>
                        <a:rPr lang="ru-RU" sz="1200" b="0" noProof="0" dirty="0" err="1"/>
                        <a:t>Аналіз</a:t>
                      </a:r>
                      <a:r>
                        <a:rPr lang="ru-RU" sz="1200" b="0" noProof="0" dirty="0"/>
                        <a:t> </a:t>
                      </a:r>
                      <a:r>
                        <a:rPr lang="ru-RU" sz="1200" b="0" noProof="0" dirty="0" err="1"/>
                        <a:t>прибутковості</a:t>
                      </a:r>
                      <a:r>
                        <a:rPr lang="ru-RU" sz="1200" b="0" noProof="0" dirty="0"/>
                        <a:t> та </a:t>
                      </a:r>
                      <a:r>
                        <a:rPr lang="ru-RU" sz="1200" b="0" noProof="0" dirty="0" err="1"/>
                        <a:t>рентабельності</a:t>
                      </a:r>
                      <a:r>
                        <a:rPr lang="ru-RU" sz="1200" b="0" noProof="0" dirty="0"/>
                        <a:t> </a:t>
                      </a:r>
                      <a:r>
                        <a:rPr lang="ru-RU" sz="1200" b="0" noProof="0" dirty="0" err="1"/>
                        <a:t>підприємства</a:t>
                      </a:r>
                      <a:r>
                        <a:rPr lang="ru-RU" sz="1200" b="0" noProof="0" dirty="0"/>
                        <a:t>.</a:t>
                      </a:r>
                    </a:p>
                    <a:p>
                      <a:r>
                        <a:rPr lang="ru-RU" sz="1200" b="0" noProof="0" dirty="0"/>
                        <a:t>12. </a:t>
                      </a:r>
                      <a:r>
                        <a:rPr lang="ru-RU" sz="1200" b="0" noProof="0" dirty="0" err="1"/>
                        <a:t>Аналіз</a:t>
                      </a:r>
                      <a:r>
                        <a:rPr lang="ru-RU" sz="1200" b="0" noProof="0" dirty="0"/>
                        <a:t> </a:t>
                      </a:r>
                      <a:r>
                        <a:rPr lang="ru-RU" sz="1200" b="0" noProof="0" dirty="0" err="1"/>
                        <a:t>інвестиційної</a:t>
                      </a:r>
                      <a:r>
                        <a:rPr lang="ru-RU" sz="1200" b="0" noProof="0" dirty="0"/>
                        <a:t> </a:t>
                      </a:r>
                      <a:r>
                        <a:rPr lang="ru-RU" sz="1200" b="0" noProof="0" dirty="0" err="1"/>
                        <a:t>діяльності</a:t>
                      </a:r>
                      <a:r>
                        <a:rPr lang="ru-RU" sz="1200" b="0" noProof="0" dirty="0"/>
                        <a:t> </a:t>
                      </a:r>
                      <a:r>
                        <a:rPr lang="ru-RU" sz="1200" b="0" noProof="0" dirty="0" err="1"/>
                        <a:t>підприємства</a:t>
                      </a:r>
                      <a:r>
                        <a:rPr lang="ru-RU" sz="1200" b="0" noProof="0" dirty="0"/>
                        <a:t>. </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373318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9C4D-00A2-796B-7FA0-233C36FBB548}"/>
              </a:ext>
            </a:extLst>
          </p:cNvPr>
          <p:cNvSpPr>
            <a:spLocks noGrp="1"/>
          </p:cNvSpPr>
          <p:nvPr>
            <p:ph type="title"/>
          </p:nvPr>
        </p:nvSpPr>
        <p:spPr>
          <a:xfrm>
            <a:off x="838200" y="365761"/>
            <a:ext cx="10515600" cy="739140"/>
          </a:xfrm>
        </p:spPr>
        <p:txBody>
          <a:bodyPr>
            <a:normAutofit/>
          </a:bodyPr>
          <a:lstStyle/>
          <a:p>
            <a:r>
              <a:rPr lang="uk-UA" sz="4000" i="1" dirty="0"/>
              <a:t>Загальні положення</a:t>
            </a:r>
            <a:endParaRPr lang="en-US" sz="4000" i="1" dirty="0"/>
          </a:p>
        </p:txBody>
      </p:sp>
      <p:sp>
        <p:nvSpPr>
          <p:cNvPr id="3" name="Content Placeholder 2">
            <a:extLst>
              <a:ext uri="{FF2B5EF4-FFF2-40B4-BE49-F238E27FC236}">
                <a16:creationId xmlns:a16="http://schemas.microsoft.com/office/drawing/2014/main" id="{400E77CD-09B0-DB8F-E4F3-E896B7EE2A6A}"/>
              </a:ext>
            </a:extLst>
          </p:cNvPr>
          <p:cNvSpPr>
            <a:spLocks noGrp="1"/>
          </p:cNvSpPr>
          <p:nvPr>
            <p:ph idx="1"/>
          </p:nvPr>
        </p:nvSpPr>
        <p:spPr>
          <a:xfrm>
            <a:off x="495946" y="1104902"/>
            <a:ext cx="11205274" cy="5753098"/>
          </a:xfrm>
        </p:spPr>
        <p:txBody>
          <a:bodyPr>
            <a:normAutofit fontScale="62500" lnSpcReduction="20000"/>
          </a:bodyPr>
          <a:lstStyle/>
          <a:p>
            <a:pPr marL="0" indent="0" algn="just">
              <a:buNone/>
            </a:pPr>
            <a:r>
              <a:rPr lang="ru-RU" dirty="0"/>
              <a:t>         1.	</a:t>
            </a:r>
            <a:r>
              <a:rPr lang="uk-UA" dirty="0"/>
              <a:t>Загальноінститутський</a:t>
            </a:r>
            <a:r>
              <a:rPr lang="ru-RU" dirty="0"/>
              <a:t> каталог </a:t>
            </a:r>
            <a:r>
              <a:rPr lang="uk-UA" dirty="0"/>
              <a:t>містить</a:t>
            </a:r>
            <a:r>
              <a:rPr lang="ru-RU" dirty="0"/>
              <a:t> </a:t>
            </a:r>
            <a:r>
              <a:rPr lang="uk-UA" dirty="0"/>
              <a:t>наскрізний</a:t>
            </a:r>
            <a:r>
              <a:rPr lang="ru-RU" dirty="0"/>
              <a:t> </a:t>
            </a:r>
            <a:r>
              <a:rPr lang="ru-RU" dirty="0" err="1"/>
              <a:t>перелік</a:t>
            </a:r>
            <a:r>
              <a:rPr lang="ru-RU" dirty="0"/>
              <a:t> </a:t>
            </a:r>
            <a:r>
              <a:rPr lang="ru-RU" dirty="0" err="1"/>
              <a:t>вибіркових</a:t>
            </a:r>
            <a:r>
              <a:rPr lang="ru-RU" dirty="0"/>
              <a:t> </a:t>
            </a:r>
            <a:r>
              <a:rPr lang="ru-RU" dirty="0" err="1"/>
              <a:t>дисциплін</a:t>
            </a:r>
            <a:r>
              <a:rPr lang="ru-RU" dirty="0"/>
              <a:t> за </a:t>
            </a:r>
            <a:r>
              <a:rPr lang="ru-RU" dirty="0" err="1"/>
              <a:t>галуззю</a:t>
            </a:r>
            <a:r>
              <a:rPr lang="ru-RU" dirty="0"/>
              <a:t> </a:t>
            </a:r>
            <a:r>
              <a:rPr lang="ru-RU" dirty="0" err="1"/>
              <a:t>знань</a:t>
            </a:r>
            <a:r>
              <a:rPr lang="ru-RU" dirty="0"/>
              <a:t> 29 </a:t>
            </a:r>
            <a:r>
              <a:rPr lang="ru-RU" dirty="0" err="1"/>
              <a:t>Міжнародні</a:t>
            </a:r>
            <a:r>
              <a:rPr lang="ru-RU" dirty="0"/>
              <a:t> </a:t>
            </a:r>
            <a:r>
              <a:rPr lang="ru-RU" dirty="0" err="1"/>
              <a:t>відносини</a:t>
            </a:r>
            <a:r>
              <a:rPr lang="ru-RU" dirty="0"/>
              <a:t>.  </a:t>
            </a:r>
            <a:r>
              <a:rPr lang="ru-RU" dirty="0" err="1"/>
              <a:t>Створення</a:t>
            </a:r>
            <a:r>
              <a:rPr lang="ru-RU" dirty="0"/>
              <a:t> та </a:t>
            </a:r>
            <a:r>
              <a:rPr lang="ru-RU" dirty="0" err="1"/>
              <a:t>використання</a:t>
            </a:r>
            <a:r>
              <a:rPr lang="ru-RU" dirty="0"/>
              <a:t> Каталогу є одним з </a:t>
            </a:r>
            <a:r>
              <a:rPr lang="ru-RU" dirty="0" err="1"/>
              <a:t>механізмів</a:t>
            </a:r>
            <a:r>
              <a:rPr lang="ru-RU" dirty="0"/>
              <a:t> </a:t>
            </a:r>
            <a:r>
              <a:rPr lang="ru-RU" dirty="0" err="1"/>
              <a:t>реалізації</a:t>
            </a:r>
            <a:r>
              <a:rPr lang="ru-RU" dirty="0"/>
              <a:t> </a:t>
            </a:r>
            <a:r>
              <a:rPr lang="ru-RU" dirty="0" err="1"/>
              <a:t>студентоцентричного</a:t>
            </a:r>
            <a:r>
              <a:rPr lang="ru-RU" dirty="0"/>
              <a:t> </a:t>
            </a:r>
            <a:r>
              <a:rPr lang="uk-UA" dirty="0"/>
              <a:t>підходу</a:t>
            </a:r>
            <a:r>
              <a:rPr lang="ru-RU" dirty="0"/>
              <a:t> до </a:t>
            </a:r>
            <a:r>
              <a:rPr lang="ru-RU" dirty="0" err="1"/>
              <a:t>формування</a:t>
            </a:r>
            <a:r>
              <a:rPr lang="ru-RU" dirty="0"/>
              <a:t> </a:t>
            </a:r>
            <a:r>
              <a:rPr lang="ru-RU" dirty="0" err="1"/>
              <a:t>освітнього</a:t>
            </a:r>
            <a:r>
              <a:rPr lang="ru-RU" dirty="0"/>
              <a:t> простору. </a:t>
            </a:r>
            <a:r>
              <a:rPr lang="ru-RU" dirty="0" err="1"/>
              <a:t>Вибір</a:t>
            </a:r>
            <a:r>
              <a:rPr lang="ru-RU" dirty="0"/>
              <a:t> з Каталогу </a:t>
            </a:r>
            <a:r>
              <a:rPr lang="ru-RU" dirty="0" err="1"/>
              <a:t>дисциплін</a:t>
            </a:r>
            <a:r>
              <a:rPr lang="ru-RU" dirty="0"/>
              <a:t> є одним з </a:t>
            </a:r>
            <a:r>
              <a:rPr lang="ru-RU" dirty="0" err="1"/>
              <a:t>варіантів</a:t>
            </a:r>
            <a:r>
              <a:rPr lang="ru-RU" dirty="0"/>
              <a:t> </a:t>
            </a:r>
            <a:r>
              <a:rPr lang="ru-RU" dirty="0" err="1"/>
              <a:t>реалізації</a:t>
            </a:r>
            <a:r>
              <a:rPr lang="ru-RU" dirty="0"/>
              <a:t> студентами права на </a:t>
            </a:r>
            <a:r>
              <a:rPr lang="ru-RU" dirty="0" err="1"/>
              <a:t>вільний</a:t>
            </a:r>
            <a:r>
              <a:rPr lang="ru-RU" dirty="0"/>
              <a:t> </a:t>
            </a:r>
            <a:r>
              <a:rPr lang="ru-RU" dirty="0" err="1"/>
              <a:t>вибір</a:t>
            </a:r>
            <a:r>
              <a:rPr lang="ru-RU" dirty="0"/>
              <a:t> </a:t>
            </a:r>
            <a:r>
              <a:rPr lang="ru-RU" dirty="0" err="1"/>
              <a:t>навчальних</a:t>
            </a:r>
            <a:r>
              <a:rPr lang="ru-RU" dirty="0"/>
              <a:t> </a:t>
            </a:r>
            <a:r>
              <a:rPr lang="ru-RU" dirty="0" err="1"/>
              <a:t>дисциплін</a:t>
            </a:r>
            <a:r>
              <a:rPr lang="ru-RU" dirty="0"/>
              <a:t> (п.2.2.6 </a:t>
            </a:r>
            <a:r>
              <a:rPr lang="ru-RU" dirty="0" err="1"/>
              <a:t>Положення</a:t>
            </a:r>
            <a:r>
              <a:rPr lang="ru-RU" dirty="0"/>
              <a:t> </a:t>
            </a:r>
            <a:r>
              <a:rPr lang="en-US" dirty="0">
                <a:hlinkClick r:id="rId3"/>
              </a:rPr>
              <a:t>http://www.iir.edu.ua/uploads/files/Poriadok%20vyboru%20dyscyplin%20(03_12_2018).PDF</a:t>
            </a:r>
            <a:r>
              <a:rPr lang="en-US" dirty="0"/>
              <a:t>)</a:t>
            </a:r>
            <a:r>
              <a:rPr lang="uk-UA" dirty="0"/>
              <a:t> </a:t>
            </a:r>
            <a:r>
              <a:rPr lang="en-US" dirty="0"/>
              <a:t>  </a:t>
            </a:r>
            <a:r>
              <a:rPr lang="ru-RU" dirty="0" err="1"/>
              <a:t>Дисципліни</a:t>
            </a:r>
            <a:r>
              <a:rPr lang="ru-RU" dirty="0"/>
              <a:t> </a:t>
            </a:r>
            <a:r>
              <a:rPr lang="ru-RU" dirty="0" err="1"/>
              <a:t>пропонуються</a:t>
            </a:r>
            <a:r>
              <a:rPr lang="ru-RU" dirty="0"/>
              <a:t> для </a:t>
            </a:r>
            <a:r>
              <a:rPr lang="ru-RU" dirty="0" err="1"/>
              <a:t>обрання</a:t>
            </a:r>
            <a:r>
              <a:rPr lang="ru-RU" dirty="0"/>
              <a:t> </a:t>
            </a:r>
            <a:r>
              <a:rPr lang="ru-RU" dirty="0" err="1"/>
              <a:t>здобувачами</a:t>
            </a:r>
            <a:r>
              <a:rPr lang="ru-RU" dirty="0"/>
              <a:t> </a:t>
            </a:r>
            <a:r>
              <a:rPr lang="ru-RU" dirty="0" err="1"/>
              <a:t>освітніх</a:t>
            </a:r>
            <a:r>
              <a:rPr lang="ru-RU" dirty="0"/>
              <a:t> </a:t>
            </a:r>
            <a:r>
              <a:rPr lang="ru-RU" dirty="0" err="1"/>
              <a:t>програм</a:t>
            </a:r>
            <a:r>
              <a:rPr lang="ru-RU" dirty="0"/>
              <a:t> другого (</a:t>
            </a:r>
            <a:r>
              <a:rPr lang="ru-RU" dirty="0" err="1"/>
              <a:t>магістерського</a:t>
            </a:r>
            <a:r>
              <a:rPr lang="ru-RU" dirty="0"/>
              <a:t>) </a:t>
            </a:r>
            <a:r>
              <a:rPr lang="ru-RU" dirty="0" err="1"/>
              <a:t>рівня</a:t>
            </a:r>
            <a:r>
              <a:rPr lang="ru-RU" dirty="0"/>
              <a:t> </a:t>
            </a:r>
            <a:r>
              <a:rPr lang="ru-RU" dirty="0" err="1"/>
              <a:t>вищої</a:t>
            </a:r>
            <a:r>
              <a:rPr lang="ru-RU" dirty="0"/>
              <a:t> </a:t>
            </a:r>
            <a:r>
              <a:rPr lang="ru-RU" dirty="0" err="1"/>
              <a:t>освіти</a:t>
            </a:r>
            <a:r>
              <a:rPr lang="ru-RU" dirty="0"/>
              <a:t> </a:t>
            </a:r>
            <a:r>
              <a:rPr lang="ru-RU" dirty="0" err="1"/>
              <a:t>очної</a:t>
            </a:r>
            <a:r>
              <a:rPr lang="ru-RU" dirty="0"/>
              <a:t> </a:t>
            </a:r>
            <a:r>
              <a:rPr lang="ru-RU" dirty="0" err="1"/>
              <a:t>форми</a:t>
            </a:r>
            <a:r>
              <a:rPr lang="ru-RU" dirty="0"/>
              <a:t> </a:t>
            </a:r>
            <a:r>
              <a:rPr lang="ru-RU" dirty="0" err="1"/>
              <a:t>навчання</a:t>
            </a:r>
            <a:r>
              <a:rPr lang="ru-RU" dirty="0"/>
              <a:t> (мова </a:t>
            </a:r>
            <a:r>
              <a:rPr lang="ru-RU" dirty="0" err="1"/>
              <a:t>навчання</a:t>
            </a:r>
            <a:r>
              <a:rPr lang="ru-RU" dirty="0"/>
              <a:t> – </a:t>
            </a:r>
            <a:r>
              <a:rPr lang="ru-RU" dirty="0" err="1"/>
              <a:t>українська</a:t>
            </a:r>
            <a:r>
              <a:rPr lang="ru-RU" dirty="0"/>
              <a:t>) </a:t>
            </a:r>
            <a:r>
              <a:rPr lang="ru-RU" dirty="0" err="1"/>
              <a:t>спеціальності</a:t>
            </a:r>
            <a:r>
              <a:rPr lang="ru-RU" dirty="0"/>
              <a:t> 292 </a:t>
            </a:r>
            <a:r>
              <a:rPr lang="ru-RU" dirty="0" err="1"/>
              <a:t>Міжнародні</a:t>
            </a:r>
            <a:r>
              <a:rPr lang="ru-RU" dirty="0"/>
              <a:t> </a:t>
            </a:r>
            <a:r>
              <a:rPr lang="ru-RU" dirty="0" err="1"/>
              <a:t>економічні</a:t>
            </a:r>
            <a:r>
              <a:rPr lang="ru-RU" dirty="0"/>
              <a:t> </a:t>
            </a:r>
            <a:r>
              <a:rPr lang="ru-RU" dirty="0" err="1"/>
              <a:t>відносини</a:t>
            </a:r>
            <a:r>
              <a:rPr lang="ru-RU" dirty="0"/>
              <a:t>, </a:t>
            </a:r>
            <a:r>
              <a:rPr lang="ru-RU" dirty="0" err="1"/>
              <a:t>які</a:t>
            </a:r>
            <a:r>
              <a:rPr lang="ru-RU" dirty="0"/>
              <a:t> </a:t>
            </a:r>
            <a:r>
              <a:rPr lang="ru-RU" dirty="0" err="1"/>
              <a:t>реалізуються</a:t>
            </a:r>
            <a:r>
              <a:rPr lang="ru-RU" dirty="0"/>
              <a:t> в </a:t>
            </a:r>
            <a:r>
              <a:rPr lang="ru-RU" dirty="0" err="1"/>
              <a:t>Навчально-наукового</a:t>
            </a:r>
            <a:r>
              <a:rPr lang="ru-RU" dirty="0"/>
              <a:t> </a:t>
            </a:r>
            <a:r>
              <a:rPr lang="ru-RU" dirty="0" err="1"/>
              <a:t>інституті</a:t>
            </a:r>
            <a:r>
              <a:rPr lang="ru-RU" dirty="0"/>
              <a:t> </a:t>
            </a:r>
            <a:r>
              <a:rPr lang="ru-RU" dirty="0" err="1"/>
              <a:t>міжнародних</a:t>
            </a:r>
            <a:r>
              <a:rPr lang="ru-RU" dirty="0"/>
              <a:t> </a:t>
            </a:r>
            <a:r>
              <a:rPr lang="ru-RU" dirty="0" err="1"/>
              <a:t>відносин</a:t>
            </a:r>
            <a:r>
              <a:rPr lang="ru-RU" dirty="0"/>
              <a:t>. </a:t>
            </a:r>
          </a:p>
          <a:p>
            <a:pPr marL="0" indent="0" algn="just">
              <a:buNone/>
            </a:pPr>
            <a:r>
              <a:rPr lang="ru-RU" dirty="0"/>
              <a:t>         2.	Загальний </a:t>
            </a:r>
            <a:r>
              <a:rPr lang="ru-RU" dirty="0" err="1"/>
              <a:t>обсяг</a:t>
            </a:r>
            <a:r>
              <a:rPr lang="ru-RU" dirty="0"/>
              <a:t> </a:t>
            </a:r>
            <a:r>
              <a:rPr lang="ru-RU" dirty="0" err="1"/>
              <a:t>дисциплін</a:t>
            </a:r>
            <a:r>
              <a:rPr lang="ru-RU" dirty="0"/>
              <a:t> </a:t>
            </a:r>
            <a:r>
              <a:rPr lang="uk-UA" dirty="0"/>
              <a:t>даного</a:t>
            </a:r>
            <a:r>
              <a:rPr lang="ru-RU" dirty="0"/>
              <a:t> блоку становить 9 </a:t>
            </a:r>
            <a:r>
              <a:rPr lang="ru-RU" dirty="0" err="1"/>
              <a:t>кредитів</a:t>
            </a:r>
            <a:r>
              <a:rPr lang="ru-RU" dirty="0"/>
              <a:t> ЄКТС (3 </a:t>
            </a:r>
            <a:r>
              <a:rPr lang="ru-RU" dirty="0" err="1"/>
              <a:t>дисципліни</a:t>
            </a:r>
            <a:r>
              <a:rPr lang="ru-RU" dirty="0"/>
              <a:t> у 3-му </a:t>
            </a:r>
            <a:r>
              <a:rPr lang="ru-RU" dirty="0" err="1"/>
              <a:t>семестрі</a:t>
            </a:r>
            <a:r>
              <a:rPr lang="ru-RU" dirty="0"/>
              <a:t>). </a:t>
            </a:r>
            <a:r>
              <a:rPr lang="ru-RU" dirty="0" err="1"/>
              <a:t>Дисципліни</a:t>
            </a:r>
            <a:r>
              <a:rPr lang="ru-RU" dirty="0"/>
              <a:t> </a:t>
            </a:r>
            <a:r>
              <a:rPr lang="ru-RU" dirty="0" err="1"/>
              <a:t>із</a:t>
            </a:r>
            <a:r>
              <a:rPr lang="ru-RU" dirty="0"/>
              <a:t> Каталогу </a:t>
            </a:r>
            <a:r>
              <a:rPr lang="ru-RU" dirty="0" err="1"/>
              <a:t>обираються</a:t>
            </a:r>
            <a:r>
              <a:rPr lang="ru-RU" dirty="0"/>
              <a:t> студентами </a:t>
            </a:r>
            <a:r>
              <a:rPr lang="ru-RU" dirty="0" err="1"/>
              <a:t>першого</a:t>
            </a:r>
            <a:r>
              <a:rPr lang="ru-RU" dirty="0"/>
              <a:t> року </a:t>
            </a:r>
            <a:r>
              <a:rPr lang="ru-RU" dirty="0" err="1"/>
              <a:t>навчання</a:t>
            </a:r>
            <a:r>
              <a:rPr lang="ru-RU" dirty="0"/>
              <a:t> шляхом </a:t>
            </a:r>
            <a:r>
              <a:rPr lang="ru-RU" dirty="0" err="1"/>
              <a:t>вільного</a:t>
            </a:r>
            <a:r>
              <a:rPr lang="ru-RU" dirty="0"/>
              <a:t> </a:t>
            </a:r>
            <a:r>
              <a:rPr lang="ru-RU" dirty="0" err="1"/>
              <a:t>вибору</a:t>
            </a:r>
            <a:r>
              <a:rPr lang="ru-RU" dirty="0"/>
              <a:t> в </a:t>
            </a:r>
            <a:r>
              <a:rPr lang="ru-RU" dirty="0" err="1"/>
              <a:t>електронній</a:t>
            </a:r>
            <a:r>
              <a:rPr lang="ru-RU" dirty="0"/>
              <a:t> </a:t>
            </a:r>
            <a:r>
              <a:rPr lang="ru-RU" dirty="0" err="1"/>
              <a:t>системі</a:t>
            </a:r>
            <a:r>
              <a:rPr lang="ru-RU" dirty="0"/>
              <a:t> </a:t>
            </a:r>
            <a:r>
              <a:rPr lang="en-US" dirty="0"/>
              <a:t>Moodle (</a:t>
            </a:r>
            <a:r>
              <a:rPr lang="ru-RU" dirty="0" err="1"/>
              <a:t>протягом</a:t>
            </a:r>
            <a:r>
              <a:rPr lang="ru-RU" dirty="0"/>
              <a:t> </a:t>
            </a:r>
            <a:r>
              <a:rPr lang="ru-RU" dirty="0" err="1"/>
              <a:t>січня</a:t>
            </a:r>
            <a:r>
              <a:rPr lang="ru-RU" dirty="0"/>
              <a:t> </a:t>
            </a:r>
            <a:r>
              <a:rPr lang="ru-RU" dirty="0" err="1"/>
              <a:t>місяця</a:t>
            </a:r>
            <a:r>
              <a:rPr lang="ru-RU" dirty="0"/>
              <a:t> </a:t>
            </a:r>
            <a:r>
              <a:rPr lang="ru-RU" dirty="0" err="1"/>
              <a:t>першого</a:t>
            </a:r>
            <a:r>
              <a:rPr lang="ru-RU" dirty="0"/>
              <a:t> року </a:t>
            </a:r>
            <a:r>
              <a:rPr lang="ru-RU" dirty="0" err="1"/>
              <a:t>навчання</a:t>
            </a:r>
            <a:r>
              <a:rPr lang="ru-RU" dirty="0"/>
              <a:t> на </a:t>
            </a:r>
            <a:r>
              <a:rPr lang="ru-RU" dirty="0" err="1"/>
              <a:t>освітній</a:t>
            </a:r>
            <a:r>
              <a:rPr lang="ru-RU" dirty="0"/>
              <a:t> </a:t>
            </a:r>
            <a:r>
              <a:rPr lang="ru-RU" dirty="0" err="1"/>
              <a:t>програмі</a:t>
            </a:r>
            <a:r>
              <a:rPr lang="ru-RU" dirty="0"/>
              <a:t>). Група </a:t>
            </a:r>
            <a:r>
              <a:rPr lang="ru-RU" dirty="0" err="1"/>
              <a:t>студентів</a:t>
            </a:r>
            <a:r>
              <a:rPr lang="ru-RU" dirty="0"/>
              <a:t> </a:t>
            </a:r>
            <a:r>
              <a:rPr lang="ru-RU" dirty="0" err="1"/>
              <a:t>вважається</a:t>
            </a:r>
            <a:r>
              <a:rPr lang="ru-RU" dirty="0"/>
              <a:t> </a:t>
            </a:r>
            <a:r>
              <a:rPr lang="ru-RU" dirty="0" err="1"/>
              <a:t>сформованою</a:t>
            </a:r>
            <a:r>
              <a:rPr lang="ru-RU" dirty="0"/>
              <a:t>, </a:t>
            </a:r>
            <a:r>
              <a:rPr lang="ru-RU" dirty="0" err="1"/>
              <a:t>якщо</a:t>
            </a:r>
            <a:r>
              <a:rPr lang="ru-RU" dirty="0"/>
              <a:t> </a:t>
            </a:r>
            <a:r>
              <a:rPr lang="ru-RU" dirty="0" err="1"/>
              <a:t>кількість</a:t>
            </a:r>
            <a:r>
              <a:rPr lang="ru-RU" dirty="0"/>
              <a:t> </a:t>
            </a:r>
            <a:r>
              <a:rPr lang="ru-RU" dirty="0" err="1"/>
              <a:t>студентів</a:t>
            </a:r>
            <a:r>
              <a:rPr lang="ru-RU" dirty="0"/>
              <a:t>, </a:t>
            </a:r>
            <a:r>
              <a:rPr lang="ru-RU" dirty="0" err="1"/>
              <a:t>що</a:t>
            </a:r>
            <a:r>
              <a:rPr lang="ru-RU" dirty="0"/>
              <a:t> </a:t>
            </a:r>
            <a:r>
              <a:rPr lang="ru-RU" dirty="0" err="1"/>
              <a:t>її</a:t>
            </a:r>
            <a:r>
              <a:rPr lang="ru-RU" dirty="0"/>
              <a:t> </a:t>
            </a:r>
            <a:r>
              <a:rPr lang="ru-RU" dirty="0" err="1"/>
              <a:t>обрали</a:t>
            </a:r>
            <a:r>
              <a:rPr lang="ru-RU" dirty="0"/>
              <a:t> становить не </a:t>
            </a:r>
            <a:r>
              <a:rPr lang="ru-RU" dirty="0" err="1"/>
              <a:t>менше</a:t>
            </a:r>
            <a:r>
              <a:rPr lang="ru-RU" dirty="0"/>
              <a:t> 15 </a:t>
            </a:r>
            <a:r>
              <a:rPr lang="ru-RU" dirty="0" err="1"/>
              <a:t>осіб</a:t>
            </a:r>
            <a:r>
              <a:rPr lang="ru-RU" dirty="0"/>
              <a:t>. Студенту </a:t>
            </a:r>
            <a:r>
              <a:rPr lang="ru-RU" dirty="0" err="1"/>
              <a:t>може</a:t>
            </a:r>
            <a:r>
              <a:rPr lang="ru-RU" dirty="0"/>
              <a:t> бути </a:t>
            </a:r>
            <a:r>
              <a:rPr lang="ru-RU" dirty="0" err="1"/>
              <a:t>відмовлено</a:t>
            </a:r>
            <a:r>
              <a:rPr lang="ru-RU" dirty="0"/>
              <a:t> у </a:t>
            </a:r>
            <a:r>
              <a:rPr lang="ru-RU" dirty="0" err="1"/>
              <a:t>реалізації</a:t>
            </a:r>
            <a:r>
              <a:rPr lang="ru-RU" dirty="0"/>
              <a:t> </a:t>
            </a:r>
            <a:r>
              <a:rPr lang="ru-RU" dirty="0" err="1"/>
              <a:t>його</a:t>
            </a:r>
            <a:r>
              <a:rPr lang="ru-RU" dirty="0"/>
              <a:t> </a:t>
            </a:r>
            <a:r>
              <a:rPr lang="ru-RU" dirty="0" err="1"/>
              <a:t>вибору</a:t>
            </a:r>
            <a:r>
              <a:rPr lang="ru-RU" dirty="0"/>
              <a:t> і </a:t>
            </a:r>
            <a:r>
              <a:rPr lang="ru-RU" dirty="0" err="1"/>
              <a:t>запропоновано</a:t>
            </a:r>
            <a:r>
              <a:rPr lang="ru-RU" dirty="0"/>
              <a:t> </a:t>
            </a:r>
            <a:r>
              <a:rPr lang="ru-RU" dirty="0" err="1"/>
              <a:t>здійснити</a:t>
            </a:r>
            <a:r>
              <a:rPr lang="ru-RU" dirty="0"/>
              <a:t> </a:t>
            </a:r>
            <a:r>
              <a:rPr lang="ru-RU" dirty="0" err="1"/>
              <a:t>новий</a:t>
            </a:r>
            <a:r>
              <a:rPr lang="ru-RU" dirty="0"/>
              <a:t> </a:t>
            </a:r>
            <a:r>
              <a:rPr lang="ru-RU" dirty="0" err="1"/>
              <a:t>вибір</a:t>
            </a:r>
            <a:r>
              <a:rPr lang="ru-RU" dirty="0"/>
              <a:t>, </a:t>
            </a:r>
            <a:r>
              <a:rPr lang="ru-RU" dirty="0" err="1"/>
              <a:t>якщо</a:t>
            </a:r>
            <a:r>
              <a:rPr lang="ru-RU" dirty="0"/>
              <a:t> (1) </a:t>
            </a:r>
            <a:r>
              <a:rPr lang="ru-RU" dirty="0" err="1"/>
              <a:t>кількість</a:t>
            </a:r>
            <a:r>
              <a:rPr lang="ru-RU" dirty="0"/>
              <a:t> </a:t>
            </a:r>
            <a:r>
              <a:rPr lang="ru-RU" dirty="0" err="1"/>
              <a:t>студентів</a:t>
            </a:r>
            <a:r>
              <a:rPr lang="ru-RU" dirty="0"/>
              <a:t>, </a:t>
            </a:r>
            <a:r>
              <a:rPr lang="ru-RU" dirty="0" err="1"/>
              <a:t>що</a:t>
            </a:r>
            <a:r>
              <a:rPr lang="ru-RU" dirty="0"/>
              <a:t> </a:t>
            </a:r>
            <a:r>
              <a:rPr lang="ru-RU" dirty="0" err="1"/>
              <a:t>обрали</a:t>
            </a:r>
            <a:r>
              <a:rPr lang="ru-RU" dirty="0"/>
              <a:t> </a:t>
            </a:r>
            <a:r>
              <a:rPr lang="ru-RU" dirty="0" err="1"/>
              <a:t>дану</a:t>
            </a:r>
            <a:r>
              <a:rPr lang="ru-RU" dirty="0"/>
              <a:t> </a:t>
            </a:r>
            <a:r>
              <a:rPr lang="ru-RU" dirty="0" err="1"/>
              <a:t>дисципліну</a:t>
            </a:r>
            <a:r>
              <a:rPr lang="ru-RU" dirty="0"/>
              <a:t> </a:t>
            </a:r>
            <a:r>
              <a:rPr lang="ru-RU" dirty="0" err="1"/>
              <a:t>перевищує</a:t>
            </a:r>
            <a:r>
              <a:rPr lang="ru-RU" dirty="0"/>
              <a:t> 20 </a:t>
            </a:r>
            <a:r>
              <a:rPr lang="ru-RU" dirty="0" err="1"/>
              <a:t>осіб</a:t>
            </a:r>
            <a:r>
              <a:rPr lang="ru-RU" dirty="0"/>
              <a:t>. У </a:t>
            </a:r>
            <a:r>
              <a:rPr lang="ru-RU" dirty="0" err="1"/>
              <a:t>цьому</a:t>
            </a:r>
            <a:r>
              <a:rPr lang="ru-RU" dirty="0"/>
              <a:t> </a:t>
            </a:r>
            <a:r>
              <a:rPr lang="ru-RU" dirty="0" err="1"/>
              <a:t>випадку</a:t>
            </a:r>
            <a:r>
              <a:rPr lang="ru-RU" dirty="0"/>
              <a:t> </a:t>
            </a:r>
            <a:r>
              <a:rPr lang="ru-RU" dirty="0" err="1"/>
              <a:t>перевага</a:t>
            </a:r>
            <a:r>
              <a:rPr lang="ru-RU" dirty="0"/>
              <a:t> </a:t>
            </a:r>
            <a:r>
              <a:rPr lang="ru-RU" dirty="0" err="1"/>
              <a:t>надається</a:t>
            </a:r>
            <a:r>
              <a:rPr lang="ru-RU" dirty="0"/>
              <a:t> студентам, </a:t>
            </a:r>
            <a:r>
              <a:rPr lang="ru-RU" dirty="0" err="1"/>
              <a:t>які</a:t>
            </a:r>
            <a:r>
              <a:rPr lang="ru-RU" dirty="0"/>
              <a:t> </a:t>
            </a:r>
            <a:r>
              <a:rPr lang="ru-RU" dirty="0" err="1"/>
              <a:t>зафіксували</a:t>
            </a:r>
            <a:r>
              <a:rPr lang="ru-RU" dirty="0"/>
              <a:t> </a:t>
            </a:r>
            <a:r>
              <a:rPr lang="ru-RU" dirty="0" err="1"/>
              <a:t>свій</a:t>
            </a:r>
            <a:r>
              <a:rPr lang="ru-RU" dirty="0"/>
              <a:t> </a:t>
            </a:r>
            <a:r>
              <a:rPr lang="ru-RU" dirty="0" err="1"/>
              <a:t>вибір</a:t>
            </a:r>
            <a:r>
              <a:rPr lang="ru-RU" dirty="0"/>
              <a:t> </a:t>
            </a:r>
            <a:r>
              <a:rPr lang="ru-RU" dirty="0" err="1"/>
              <a:t>раніше</a:t>
            </a:r>
            <a:r>
              <a:rPr lang="ru-RU" dirty="0"/>
              <a:t>; (2) </a:t>
            </a:r>
            <a:r>
              <a:rPr lang="ru-RU" dirty="0" err="1"/>
              <a:t>якщо</a:t>
            </a:r>
            <a:r>
              <a:rPr lang="ru-RU" dirty="0"/>
              <a:t> </a:t>
            </a:r>
            <a:r>
              <a:rPr lang="ru-RU" dirty="0" err="1"/>
              <a:t>кількість</a:t>
            </a:r>
            <a:r>
              <a:rPr lang="ru-RU" dirty="0"/>
              <a:t> </a:t>
            </a:r>
            <a:r>
              <a:rPr lang="ru-RU" dirty="0" err="1"/>
              <a:t>студентів</a:t>
            </a:r>
            <a:r>
              <a:rPr lang="ru-RU" dirty="0"/>
              <a:t>, </a:t>
            </a:r>
            <a:r>
              <a:rPr lang="ru-RU" dirty="0" err="1"/>
              <a:t>які</a:t>
            </a:r>
            <a:r>
              <a:rPr lang="ru-RU" dirty="0"/>
              <a:t> </a:t>
            </a:r>
            <a:r>
              <a:rPr lang="ru-RU" dirty="0" err="1"/>
              <a:t>обрали</a:t>
            </a:r>
            <a:r>
              <a:rPr lang="ru-RU" dirty="0"/>
              <a:t> одну </a:t>
            </a:r>
            <a:r>
              <a:rPr lang="ru-RU" dirty="0" err="1"/>
              <a:t>дисципліну</a:t>
            </a:r>
            <a:r>
              <a:rPr lang="ru-RU" dirty="0"/>
              <a:t> з Каталогу є </a:t>
            </a:r>
            <a:r>
              <a:rPr lang="ru-RU" dirty="0" err="1"/>
              <a:t>меншою</a:t>
            </a:r>
            <a:r>
              <a:rPr lang="ru-RU" dirty="0"/>
              <a:t> за 15 </a:t>
            </a:r>
            <a:r>
              <a:rPr lang="ru-RU" dirty="0" err="1"/>
              <a:t>осіб</a:t>
            </a:r>
            <a:r>
              <a:rPr lang="ru-RU" dirty="0"/>
              <a:t>; (3) </a:t>
            </a:r>
            <a:r>
              <a:rPr lang="ru-RU" dirty="0" err="1"/>
              <a:t>якщо</a:t>
            </a:r>
            <a:r>
              <a:rPr lang="ru-RU" dirty="0"/>
              <a:t> дана </a:t>
            </a:r>
            <a:r>
              <a:rPr lang="ru-RU" dirty="0" err="1"/>
              <a:t>дисципліна</a:t>
            </a:r>
            <a:r>
              <a:rPr lang="ru-RU" dirty="0"/>
              <a:t> </a:t>
            </a:r>
            <a:r>
              <a:rPr lang="ru-RU" dirty="0" err="1"/>
              <a:t>вже</a:t>
            </a:r>
            <a:r>
              <a:rPr lang="ru-RU" dirty="0"/>
              <a:t> </a:t>
            </a:r>
            <a:r>
              <a:rPr lang="ru-RU" dirty="0" err="1"/>
              <a:t>передбачена</a:t>
            </a:r>
            <a:r>
              <a:rPr lang="ru-RU" dirty="0"/>
              <a:t> </a:t>
            </a:r>
            <a:r>
              <a:rPr lang="ru-RU" dirty="0" err="1"/>
              <a:t>навчальним</a:t>
            </a:r>
            <a:r>
              <a:rPr lang="ru-RU" dirty="0"/>
              <a:t> планом </a:t>
            </a:r>
            <a:r>
              <a:rPr lang="ru-RU" dirty="0" err="1"/>
              <a:t>тієї</a:t>
            </a:r>
            <a:r>
              <a:rPr lang="ru-RU" dirty="0"/>
              <a:t> </a:t>
            </a:r>
            <a:r>
              <a:rPr lang="ru-RU" dirty="0" err="1"/>
              <a:t>освітньої</a:t>
            </a:r>
            <a:r>
              <a:rPr lang="ru-RU" dirty="0"/>
              <a:t> </a:t>
            </a:r>
            <a:r>
              <a:rPr lang="ru-RU" dirty="0" err="1"/>
              <a:t>програми</a:t>
            </a:r>
            <a:r>
              <a:rPr lang="ru-RU" dirty="0"/>
              <a:t>, на </a:t>
            </a:r>
            <a:r>
              <a:rPr lang="ru-RU" dirty="0" err="1"/>
              <a:t>якій</a:t>
            </a:r>
            <a:r>
              <a:rPr lang="ru-RU" dirty="0"/>
              <a:t> </a:t>
            </a:r>
            <a:r>
              <a:rPr lang="ru-RU" dirty="0" err="1"/>
              <a:t>навчається</a:t>
            </a:r>
            <a:r>
              <a:rPr lang="ru-RU" dirty="0"/>
              <a:t> </a:t>
            </a:r>
            <a:r>
              <a:rPr lang="ru-RU" dirty="0" err="1"/>
              <a:t>здобувач</a:t>
            </a:r>
            <a:r>
              <a:rPr lang="ru-RU" dirty="0"/>
              <a:t> </a:t>
            </a:r>
            <a:r>
              <a:rPr lang="ru-RU" dirty="0" err="1"/>
              <a:t>освіти</a:t>
            </a:r>
            <a:r>
              <a:rPr lang="ru-RU" dirty="0"/>
              <a:t>. У </a:t>
            </a:r>
            <a:r>
              <a:rPr lang="ru-RU" dirty="0" err="1"/>
              <a:t>випадку</a:t>
            </a:r>
            <a:r>
              <a:rPr lang="ru-RU" dirty="0"/>
              <a:t>, </a:t>
            </a:r>
            <a:r>
              <a:rPr lang="ru-RU" dirty="0" err="1"/>
              <a:t>якщо</a:t>
            </a:r>
            <a:r>
              <a:rPr lang="ru-RU" dirty="0"/>
              <a:t> студенту </a:t>
            </a:r>
            <a:r>
              <a:rPr lang="ru-RU" dirty="0" err="1"/>
              <a:t>відмовлено</a:t>
            </a:r>
            <a:r>
              <a:rPr lang="ru-RU" dirty="0"/>
              <a:t> у </a:t>
            </a:r>
            <a:r>
              <a:rPr lang="ru-RU" dirty="0" err="1"/>
              <a:t>здійсненому</a:t>
            </a:r>
            <a:r>
              <a:rPr lang="ru-RU" dirty="0"/>
              <a:t> ним </a:t>
            </a:r>
            <a:r>
              <a:rPr lang="ru-RU" dirty="0" err="1"/>
              <a:t>виборі</a:t>
            </a:r>
            <a:r>
              <a:rPr lang="ru-RU" dirty="0"/>
              <a:t> </a:t>
            </a:r>
            <a:r>
              <a:rPr lang="ru-RU" dirty="0" err="1"/>
              <a:t>із</a:t>
            </a:r>
            <a:r>
              <a:rPr lang="ru-RU" dirty="0"/>
              <a:t> </a:t>
            </a:r>
            <a:r>
              <a:rPr lang="ru-RU" dirty="0" err="1"/>
              <a:t>зазначених</a:t>
            </a:r>
            <a:r>
              <a:rPr lang="ru-RU" dirty="0"/>
              <a:t> причин, </a:t>
            </a:r>
            <a:r>
              <a:rPr lang="ru-RU" dirty="0" err="1"/>
              <a:t>йому</a:t>
            </a:r>
            <a:r>
              <a:rPr lang="ru-RU" dirty="0"/>
              <a:t> </a:t>
            </a:r>
            <a:r>
              <a:rPr lang="ru-RU" dirty="0" err="1"/>
              <a:t>надається</a:t>
            </a:r>
            <a:r>
              <a:rPr lang="ru-RU" dirty="0"/>
              <a:t> </a:t>
            </a:r>
            <a:r>
              <a:rPr lang="ru-RU" dirty="0" err="1"/>
              <a:t>можливість</a:t>
            </a:r>
            <a:r>
              <a:rPr lang="ru-RU" dirty="0"/>
              <a:t> </a:t>
            </a:r>
            <a:r>
              <a:rPr lang="ru-RU" dirty="0" err="1"/>
              <a:t>здійснити</a:t>
            </a:r>
            <a:r>
              <a:rPr lang="ru-RU" dirty="0"/>
              <a:t> </a:t>
            </a:r>
            <a:r>
              <a:rPr lang="uk-UA" dirty="0"/>
              <a:t>повторний</a:t>
            </a:r>
            <a:r>
              <a:rPr lang="ru-RU" dirty="0"/>
              <a:t> </a:t>
            </a:r>
            <a:r>
              <a:rPr lang="ru-RU" dirty="0" err="1"/>
              <a:t>вибір</a:t>
            </a:r>
            <a:r>
              <a:rPr lang="ru-RU" dirty="0"/>
              <a:t> з </a:t>
            </a:r>
            <a:r>
              <a:rPr lang="ru-RU" dirty="0" err="1"/>
              <a:t>дисциплін</a:t>
            </a:r>
            <a:r>
              <a:rPr lang="ru-RU" dirty="0"/>
              <a:t>, </a:t>
            </a:r>
            <a:r>
              <a:rPr lang="ru-RU" dirty="0" err="1"/>
              <a:t>групи</a:t>
            </a:r>
            <a:r>
              <a:rPr lang="ru-RU" dirty="0"/>
              <a:t> за </a:t>
            </a:r>
            <a:r>
              <a:rPr lang="ru-RU" dirty="0" err="1"/>
              <a:t>якими</a:t>
            </a:r>
            <a:r>
              <a:rPr lang="ru-RU" dirty="0"/>
              <a:t> </a:t>
            </a:r>
            <a:r>
              <a:rPr lang="ru-RU" dirty="0" err="1"/>
              <a:t>вже</a:t>
            </a:r>
            <a:r>
              <a:rPr lang="ru-RU" dirty="0"/>
              <a:t> </a:t>
            </a:r>
            <a:r>
              <a:rPr lang="ru-RU" dirty="0" err="1"/>
              <a:t>сформовані</a:t>
            </a:r>
            <a:r>
              <a:rPr lang="ru-RU" dirty="0"/>
              <a:t> і де </a:t>
            </a:r>
            <a:r>
              <a:rPr lang="ru-RU" dirty="0" err="1"/>
              <a:t>немає</a:t>
            </a:r>
            <a:r>
              <a:rPr lang="ru-RU" dirty="0"/>
              <a:t> </a:t>
            </a:r>
            <a:r>
              <a:rPr lang="ru-RU" dirty="0" err="1"/>
              <a:t>перевищення</a:t>
            </a:r>
            <a:r>
              <a:rPr lang="ru-RU" dirty="0"/>
              <a:t> </a:t>
            </a:r>
            <a:r>
              <a:rPr lang="ru-RU" dirty="0" err="1"/>
              <a:t>встановлених</a:t>
            </a:r>
            <a:r>
              <a:rPr lang="ru-RU" dirty="0"/>
              <a:t> </a:t>
            </a:r>
            <a:r>
              <a:rPr lang="ru-RU" dirty="0" err="1"/>
              <a:t>максимумів</a:t>
            </a:r>
            <a:r>
              <a:rPr lang="ru-RU" dirty="0"/>
              <a:t>, а </a:t>
            </a:r>
            <a:r>
              <a:rPr lang="ru-RU" dirty="0" err="1"/>
              <a:t>також</a:t>
            </a:r>
            <a:r>
              <a:rPr lang="ru-RU" dirty="0"/>
              <a:t> </a:t>
            </a:r>
            <a:r>
              <a:rPr lang="ru-RU" dirty="0" err="1"/>
              <a:t>які</a:t>
            </a:r>
            <a:r>
              <a:rPr lang="ru-RU" dirty="0"/>
              <a:t> не </a:t>
            </a:r>
            <a:r>
              <a:rPr lang="ru-RU" dirty="0" err="1"/>
              <a:t>призведуть</a:t>
            </a:r>
            <a:r>
              <a:rPr lang="ru-RU" dirty="0"/>
              <a:t> до </a:t>
            </a:r>
            <a:r>
              <a:rPr lang="ru-RU" dirty="0" err="1"/>
              <a:t>повторної</a:t>
            </a:r>
            <a:r>
              <a:rPr lang="ru-RU" dirty="0"/>
              <a:t> </a:t>
            </a:r>
            <a:r>
              <a:rPr lang="ru-RU" dirty="0" err="1"/>
              <a:t>відмови</a:t>
            </a:r>
            <a:r>
              <a:rPr lang="ru-RU" dirty="0"/>
              <a:t> з </a:t>
            </a:r>
            <a:r>
              <a:rPr lang="ru-RU" dirty="0" err="1"/>
              <a:t>аналогічних</a:t>
            </a:r>
            <a:r>
              <a:rPr lang="ru-RU" dirty="0"/>
              <a:t> причин.</a:t>
            </a:r>
            <a:endParaRPr lang="en-US" dirty="0"/>
          </a:p>
        </p:txBody>
      </p:sp>
    </p:spTree>
    <p:extLst>
      <p:ext uri="{BB962C8B-B14F-4D97-AF65-F5344CB8AC3E}">
        <p14:creationId xmlns:p14="http://schemas.microsoft.com/office/powerpoint/2010/main" val="3069854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Податкова </a:t>
            </a:r>
            <a:r>
              <a:rPr lang="ru-RU" sz="2800" dirty="0" err="1"/>
              <a:t>політика</a:t>
            </a:r>
            <a:r>
              <a:rPr lang="ru-RU" sz="2800" dirty="0"/>
              <a:t> </a:t>
            </a:r>
            <a:r>
              <a:rPr lang="ru-RU" sz="2800" dirty="0" err="1"/>
              <a:t>зарубіжних</a:t>
            </a:r>
            <a:r>
              <a:rPr lang="ru-RU" sz="2800" dirty="0"/>
              <a:t> </a:t>
            </a:r>
            <a:r>
              <a:rPr lang="ru-RU" sz="2800" dirty="0" err="1"/>
              <a:t>країн</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2721519549"/>
              </p:ext>
            </p:extLst>
          </p:nvPr>
        </p:nvGraphicFramePr>
        <p:xfrm>
          <a:off x="226980" y="1128408"/>
          <a:ext cx="5570706" cy="308257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16233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фінансів</a:t>
                      </a:r>
                      <a:endParaRPr lang="uk-UA" noProof="0" dirty="0"/>
                    </a:p>
                  </a:txBody>
                  <a:tcPr/>
                </a:tc>
                <a:extLst>
                  <a:ext uri="{0D108BD9-81ED-4DB2-BD59-A6C34878D82A}">
                    <a16:rowId xmlns:a16="http://schemas.microsoft.com/office/drawing/2014/main" val="1001281624"/>
                  </a:ext>
                </a:extLst>
              </a:tr>
              <a:tr h="1281550">
                <a:tc>
                  <a:txBody>
                    <a:bodyPr/>
                    <a:lstStyle/>
                    <a:p>
                      <a:pPr algn="ctr"/>
                      <a:r>
                        <a:rPr lang="uk-UA" sz="1400" noProof="0" dirty="0"/>
                        <a:t>Мета дисципліни</a:t>
                      </a:r>
                    </a:p>
                  </a:txBody>
                  <a:tcPr/>
                </a:tc>
                <a:tc>
                  <a:txBody>
                    <a:bodyPr/>
                    <a:lstStyle/>
                    <a:p>
                      <a:pPr algn="just"/>
                      <a:r>
                        <a:rPr lang="uk-UA" sz="1200" noProof="0" dirty="0"/>
                        <a:t>формування у студентів комплексного підходу до вивчення податкових систем в міжнародній економіці й досвіду забезпечення податкового контролю держави, для ефективного розвитку ринкових інститутів і для соціального захисту, шляхом ознайомлення студентів із практикою податкових політик найбільш розвинених економік світу; систематизація знань у сфері акумуляції та перерозподілу фінансових ресурсів через податковий механізм із виокремленням причин і наслідків рівня оподаткування у світовій економіці.</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705453365"/>
              </p:ext>
            </p:extLst>
          </p:nvPr>
        </p:nvGraphicFramePr>
        <p:xfrm>
          <a:off x="5797685" y="1128408"/>
          <a:ext cx="6167335" cy="5321029"/>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29">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00" b="0" noProof="0" dirty="0"/>
                        <a:t>Знати:</a:t>
                      </a:r>
                    </a:p>
                    <a:p>
                      <a:pPr algn="just"/>
                      <a:r>
                        <a:rPr lang="uk-UA" sz="1200" b="0" noProof="0" dirty="0"/>
                        <a:t>•</a:t>
                      </a:r>
                      <a:r>
                        <a:rPr lang="uk-UA" sz="1200" b="0" noProof="0" dirty="0" err="1"/>
                        <a:t>понятійно</a:t>
                      </a:r>
                      <a:r>
                        <a:rPr lang="uk-UA" sz="1200" b="0" noProof="0" dirty="0"/>
                        <a:t>-термінологічний апарат, що характеризує податкові системи;</a:t>
                      </a:r>
                    </a:p>
                    <a:p>
                      <a:pPr algn="just"/>
                      <a:r>
                        <a:rPr lang="uk-UA" sz="1200" b="0" noProof="0" dirty="0"/>
                        <a:t>•джерельну базу стосовно податкового механізму та системи податків;</a:t>
                      </a:r>
                    </a:p>
                    <a:p>
                      <a:pPr algn="just"/>
                      <a:r>
                        <a:rPr lang="uk-UA" sz="1200" b="0" noProof="0" dirty="0"/>
                        <a:t>•загальні закономірності і принципи побудови податкових систем;</a:t>
                      </a:r>
                    </a:p>
                    <a:p>
                      <a:pPr algn="just"/>
                      <a:r>
                        <a:rPr lang="uk-UA" sz="1200" b="0" noProof="0" dirty="0"/>
                        <a:t>•сутність, цілі, основні принципи податкової політики;</a:t>
                      </a:r>
                    </a:p>
                    <a:p>
                      <a:pPr algn="just"/>
                      <a:r>
                        <a:rPr lang="uk-UA" sz="1200" b="0" noProof="0" dirty="0"/>
                        <a:t>•методи та інструменти реалізації податкової політики;</a:t>
                      </a:r>
                    </a:p>
                    <a:p>
                      <a:pPr algn="just"/>
                      <a:r>
                        <a:rPr lang="uk-UA" sz="1200" b="0" noProof="0" dirty="0"/>
                        <a:t>•спільні риси й конкретно-історичні особливості типології податкової політики;</a:t>
                      </a:r>
                    </a:p>
                    <a:p>
                      <a:pPr algn="just"/>
                      <a:r>
                        <a:rPr lang="uk-UA" sz="1200" b="0" noProof="0" dirty="0"/>
                        <a:t>•основні задачі оподаткування в розвиненій ринковій економіці;</a:t>
                      </a:r>
                    </a:p>
                    <a:p>
                      <a:pPr algn="just"/>
                      <a:r>
                        <a:rPr lang="uk-UA" sz="1200" b="0" noProof="0" dirty="0"/>
                        <a:t>•характерні риси та специфіку побудови податкових систем країн світу за політичним устроєм у формі федерації;</a:t>
                      </a:r>
                    </a:p>
                    <a:p>
                      <a:pPr algn="just"/>
                      <a:r>
                        <a:rPr lang="uk-UA" sz="1200" b="0" noProof="0" dirty="0"/>
                        <a:t>•загальну структуру досліджень у сфері оподаткування - теоретичного і практичного напрямків.</a:t>
                      </a:r>
                    </a:p>
                    <a:p>
                      <a:pPr algn="just"/>
                      <a:r>
                        <a:rPr lang="uk-UA" sz="1200" b="0" noProof="0" dirty="0"/>
                        <a:t>Вміти:</a:t>
                      </a:r>
                    </a:p>
                    <a:p>
                      <a:pPr algn="just"/>
                      <a:r>
                        <a:rPr lang="uk-UA" sz="1200" b="0" noProof="0" dirty="0"/>
                        <a:t>•систематизувати досвід і особливості побудови податкової політики провідних економік світу;</a:t>
                      </a:r>
                    </a:p>
                    <a:p>
                      <a:pPr algn="just"/>
                      <a:r>
                        <a:rPr lang="uk-UA" sz="1200" b="0" noProof="0" dirty="0"/>
                        <a:t>•аналізувати наслідки зміни податкового навантаження на економіку країни;</a:t>
                      </a:r>
                    </a:p>
                    <a:p>
                      <a:pPr algn="just"/>
                      <a:r>
                        <a:rPr lang="uk-UA" sz="1200" b="0" noProof="0" dirty="0"/>
                        <a:t>•з’ясовувати основні принципи і закономірності розвитку податкових систем в міжнародних економічних відносинах;</a:t>
                      </a:r>
                    </a:p>
                    <a:p>
                      <a:pPr algn="just"/>
                      <a:r>
                        <a:rPr lang="uk-UA" sz="1200" b="0" noProof="0" dirty="0"/>
                        <a:t>•аналізувати особливості комплексного й системного підходів щодо гармонізації національних податкових систем в міжнародних економічних відносинах;</a:t>
                      </a:r>
                    </a:p>
                    <a:p>
                      <a:pPr algn="just"/>
                      <a:r>
                        <a:rPr lang="uk-UA" sz="1200" b="0" noProof="0" dirty="0"/>
                        <a:t>•аналізувати тенденції в сфері регуляторної політики щодо податкової системи;</a:t>
                      </a:r>
                    </a:p>
                    <a:p>
                      <a:pPr algn="just"/>
                      <a:r>
                        <a:rPr lang="uk-UA" sz="1200" b="0" noProof="0" dirty="0"/>
                        <a:t>•аналізувати друковані, інтернетівські й мультимедійні джерела, які висвітлюють питання податкової системи і їх зв’язок з фінансовою сферою міжнародних економічних відносин.</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3542154948"/>
              </p:ext>
            </p:extLst>
          </p:nvPr>
        </p:nvGraphicFramePr>
        <p:xfrm>
          <a:off x="226981" y="4755528"/>
          <a:ext cx="5570703" cy="201168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011680">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200" b="0" noProof="0" dirty="0"/>
                        <a:t>1. Генезис </a:t>
                      </a:r>
                      <a:r>
                        <a:rPr lang="ru-RU" sz="1200" b="0" noProof="0" dirty="0" err="1"/>
                        <a:t>оподаткування</a:t>
                      </a:r>
                      <a:r>
                        <a:rPr lang="ru-RU" sz="1200" b="0" noProof="0" dirty="0"/>
                        <a:t> у </a:t>
                      </a:r>
                      <a:r>
                        <a:rPr lang="ru-RU" sz="1200" b="0" noProof="0" dirty="0" err="1"/>
                        <a:t>фінансовій</a:t>
                      </a:r>
                      <a:r>
                        <a:rPr lang="ru-RU" sz="1200" b="0" noProof="0" dirty="0"/>
                        <a:t> </a:t>
                      </a:r>
                      <a:r>
                        <a:rPr lang="ru-RU" sz="1200" b="0" noProof="0" dirty="0" err="1"/>
                        <a:t>системі</a:t>
                      </a:r>
                      <a:r>
                        <a:rPr lang="ru-RU" sz="1200" b="0" noProof="0" dirty="0"/>
                        <a:t>. </a:t>
                      </a:r>
                      <a:r>
                        <a:rPr lang="ru-RU" sz="1200" b="0" noProof="0" dirty="0" err="1"/>
                        <a:t>Сутність</a:t>
                      </a:r>
                      <a:r>
                        <a:rPr lang="ru-RU" sz="1200" b="0" noProof="0" dirty="0"/>
                        <a:t> </a:t>
                      </a:r>
                      <a:r>
                        <a:rPr lang="ru-RU" sz="1200" b="0" noProof="0" dirty="0" err="1"/>
                        <a:t>податків</a:t>
                      </a:r>
                      <a:r>
                        <a:rPr lang="ru-RU" sz="1200" b="0" noProof="0" dirty="0"/>
                        <a:t>, </a:t>
                      </a:r>
                      <a:r>
                        <a:rPr lang="ru-RU" sz="1200" b="0" noProof="0" dirty="0" err="1"/>
                        <a:t>їх</a:t>
                      </a:r>
                      <a:r>
                        <a:rPr lang="ru-RU" sz="1200" b="0" noProof="0" dirty="0"/>
                        <a:t> </a:t>
                      </a:r>
                      <a:r>
                        <a:rPr lang="ru-RU" sz="1200" b="0" noProof="0" dirty="0" err="1"/>
                        <a:t>види</a:t>
                      </a:r>
                      <a:r>
                        <a:rPr lang="ru-RU" sz="1200" b="0" noProof="0" dirty="0"/>
                        <a:t>, </a:t>
                      </a:r>
                      <a:r>
                        <a:rPr lang="ru-RU" sz="1200" b="0" noProof="0" dirty="0" err="1"/>
                        <a:t>функції</a:t>
                      </a:r>
                      <a:r>
                        <a:rPr lang="ru-RU" sz="1200" b="0" noProof="0" dirty="0"/>
                        <a:t>.</a:t>
                      </a:r>
                    </a:p>
                    <a:p>
                      <a:r>
                        <a:rPr lang="ru-RU" sz="1200" b="0" noProof="0" dirty="0"/>
                        <a:t>2. Податкова система і </a:t>
                      </a:r>
                      <a:r>
                        <a:rPr lang="ru-RU" sz="1200" b="0" noProof="0" dirty="0" err="1"/>
                        <a:t>податкова</a:t>
                      </a:r>
                      <a:r>
                        <a:rPr lang="ru-RU" sz="1200" b="0" noProof="0" dirty="0"/>
                        <a:t> </a:t>
                      </a:r>
                      <a:r>
                        <a:rPr lang="ru-RU" sz="1200" b="0" noProof="0" dirty="0" err="1"/>
                        <a:t>політика</a:t>
                      </a:r>
                      <a:r>
                        <a:rPr lang="ru-RU" sz="1200" b="0" noProof="0" dirty="0"/>
                        <a:t> </a:t>
                      </a:r>
                      <a:r>
                        <a:rPr lang="ru-RU" sz="1200" b="0" noProof="0" dirty="0" err="1"/>
                        <a:t>держави</a:t>
                      </a:r>
                      <a:r>
                        <a:rPr lang="ru-RU" sz="1200" b="0" noProof="0" dirty="0"/>
                        <a:t>.</a:t>
                      </a:r>
                    </a:p>
                    <a:p>
                      <a:r>
                        <a:rPr lang="ru-RU" sz="1200" b="0" noProof="0" dirty="0"/>
                        <a:t>3. </a:t>
                      </a:r>
                      <a:r>
                        <a:rPr lang="ru-RU" sz="1200" b="0" noProof="0" dirty="0" err="1"/>
                        <a:t>Гармонізація</a:t>
                      </a:r>
                      <a:r>
                        <a:rPr lang="ru-RU" sz="1200" b="0" noProof="0" dirty="0"/>
                        <a:t> </a:t>
                      </a:r>
                      <a:r>
                        <a:rPr lang="ru-RU" sz="1200" b="0" noProof="0" dirty="0" err="1"/>
                        <a:t>національних</a:t>
                      </a:r>
                      <a:r>
                        <a:rPr lang="ru-RU" sz="1200" b="0" noProof="0" dirty="0"/>
                        <a:t> </a:t>
                      </a:r>
                      <a:r>
                        <a:rPr lang="ru-RU" sz="1200" b="0" noProof="0" dirty="0" err="1"/>
                        <a:t>податкових</a:t>
                      </a:r>
                      <a:r>
                        <a:rPr lang="ru-RU" sz="1200" b="0" noProof="0" dirty="0"/>
                        <a:t> систем у </a:t>
                      </a:r>
                      <a:r>
                        <a:rPr lang="ru-RU" sz="1200" b="0" noProof="0" dirty="0" err="1"/>
                        <a:t>світовій</a:t>
                      </a:r>
                      <a:r>
                        <a:rPr lang="ru-RU" sz="1200" b="0" noProof="0" dirty="0"/>
                        <a:t> </a:t>
                      </a:r>
                      <a:r>
                        <a:rPr lang="ru-RU" sz="1200" b="0" noProof="0" dirty="0" err="1"/>
                        <a:t>економіці</a:t>
                      </a:r>
                      <a:r>
                        <a:rPr lang="ru-RU" sz="1200" b="0" noProof="0" dirty="0"/>
                        <a:t>.</a:t>
                      </a:r>
                    </a:p>
                    <a:p>
                      <a:r>
                        <a:rPr lang="ru-RU" sz="1200" b="0" noProof="0" dirty="0"/>
                        <a:t>4. Податкова система США.</a:t>
                      </a:r>
                    </a:p>
                    <a:p>
                      <a:r>
                        <a:rPr lang="ru-RU" sz="1200" b="0" noProof="0" dirty="0"/>
                        <a:t>5. Податкова система </a:t>
                      </a:r>
                      <a:r>
                        <a:rPr lang="ru-RU" sz="1200" b="0" noProof="0" dirty="0" err="1"/>
                        <a:t>Канади</a:t>
                      </a:r>
                      <a:r>
                        <a:rPr lang="ru-RU" sz="1200" b="0" noProof="0" dirty="0"/>
                        <a:t>.</a:t>
                      </a:r>
                    </a:p>
                    <a:p>
                      <a:r>
                        <a:rPr lang="ru-RU" sz="1200" b="0" noProof="0" dirty="0"/>
                        <a:t>6. Податкова система </a:t>
                      </a:r>
                      <a:r>
                        <a:rPr lang="ru-RU" sz="1200" b="0" noProof="0" dirty="0" err="1"/>
                        <a:t>Франції</a:t>
                      </a:r>
                      <a:r>
                        <a:rPr lang="ru-RU" sz="1200" b="0" noProof="0" dirty="0"/>
                        <a:t>.</a:t>
                      </a:r>
                    </a:p>
                    <a:p>
                      <a:r>
                        <a:rPr lang="ru-RU" sz="1200" b="0" noProof="0" dirty="0"/>
                        <a:t>7. Податкова система </a:t>
                      </a:r>
                      <a:r>
                        <a:rPr lang="ru-RU" sz="1200" b="0" noProof="0" dirty="0" err="1"/>
                        <a:t>Німеччини</a:t>
                      </a:r>
                      <a:r>
                        <a:rPr lang="ru-RU" sz="1200" b="0" noProof="0" dirty="0"/>
                        <a:t>.</a:t>
                      </a:r>
                    </a:p>
                    <a:p>
                      <a:r>
                        <a:rPr lang="ru-RU" sz="1200" b="0" noProof="0" dirty="0"/>
                        <a:t>8. </a:t>
                      </a:r>
                      <a:r>
                        <a:rPr lang="ru-RU" sz="1200" b="0" noProof="0" dirty="0" err="1"/>
                        <a:t>Податковi</a:t>
                      </a:r>
                      <a:r>
                        <a:rPr lang="ru-RU" sz="1200" b="0" noProof="0" dirty="0"/>
                        <a:t> </a:t>
                      </a:r>
                      <a:r>
                        <a:rPr lang="ru-RU" sz="1200" b="0" noProof="0" dirty="0" err="1"/>
                        <a:t>системи</a:t>
                      </a:r>
                      <a:r>
                        <a:rPr lang="ru-RU" sz="1200" b="0" noProof="0" dirty="0"/>
                        <a:t> </a:t>
                      </a:r>
                      <a:r>
                        <a:rPr lang="ru-RU" sz="1200" b="0" noProof="0" dirty="0" err="1"/>
                        <a:t>Cкандинавських</a:t>
                      </a:r>
                      <a:r>
                        <a:rPr lang="ru-RU" sz="1200" b="0" noProof="0" dirty="0"/>
                        <a:t> </a:t>
                      </a:r>
                      <a:r>
                        <a:rPr lang="ru-RU" sz="1200" b="0" noProof="0" dirty="0" err="1"/>
                        <a:t>країн</a:t>
                      </a:r>
                      <a:r>
                        <a:rPr lang="ru-RU" sz="1200" b="0" noProof="0" dirty="0"/>
                        <a:t>.</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2532622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Злиття і </a:t>
            </a:r>
            <a:r>
              <a:rPr lang="ru-RU" sz="2800" dirty="0" err="1"/>
              <a:t>поглинання</a:t>
            </a:r>
            <a:r>
              <a:rPr lang="ru-RU" sz="2800" dirty="0"/>
              <a:t> на </a:t>
            </a:r>
            <a:r>
              <a:rPr lang="ru-RU" sz="2800" dirty="0" err="1"/>
              <a:t>глобальних</a:t>
            </a:r>
            <a:r>
              <a:rPr lang="ru-RU" sz="2800" dirty="0"/>
              <a:t> ринках </a:t>
            </a:r>
            <a:r>
              <a:rPr lang="ru-RU" sz="2800" dirty="0" err="1"/>
              <a:t>капіталу</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533368123"/>
              </p:ext>
            </p:extLst>
          </p:nvPr>
        </p:nvGraphicFramePr>
        <p:xfrm>
          <a:off x="226980" y="1128408"/>
          <a:ext cx="5570706" cy="283464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04689">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фінансів</a:t>
                      </a:r>
                      <a:endParaRPr lang="uk-UA" noProof="0" dirty="0"/>
                    </a:p>
                  </a:txBody>
                  <a:tcPr/>
                </a:tc>
                <a:extLst>
                  <a:ext uri="{0D108BD9-81ED-4DB2-BD59-A6C34878D82A}">
                    <a16:rowId xmlns:a16="http://schemas.microsoft.com/office/drawing/2014/main" val="1001281624"/>
                  </a:ext>
                </a:extLst>
              </a:tr>
              <a:tr h="2025981">
                <a:tc>
                  <a:txBody>
                    <a:bodyPr/>
                    <a:lstStyle/>
                    <a:p>
                      <a:pPr algn="ctr"/>
                      <a:r>
                        <a:rPr lang="uk-UA" sz="1200" noProof="0" dirty="0"/>
                        <a:t>Мета дисципліни</a:t>
                      </a:r>
                    </a:p>
                  </a:txBody>
                  <a:tcPr/>
                </a:tc>
                <a:tc>
                  <a:txBody>
                    <a:bodyPr/>
                    <a:lstStyle/>
                    <a:p>
                      <a:pPr algn="just"/>
                      <a:r>
                        <a:rPr lang="uk-UA" sz="1200" noProof="0" dirty="0"/>
                        <a:t>ознайомити з особливостями використання багатонаціональними підприємствами такого інструменту організаційної реструктуризації як транскордонні злиття і поглинання; можливими стратегіями та тактикам поглинання у випадку з купівлею публічної та приватної компанії, способами активного та пасивного захисту від ворожого поглинання; навчити оцінювати вартість компанії для вірного визначення вартості пропозиції про купівлю компанії, розміру максимальної премії, а також потенційного </a:t>
                      </a:r>
                      <a:r>
                        <a:rPr lang="uk-UA" sz="1200" noProof="0" dirty="0" err="1"/>
                        <a:t>синергійного</a:t>
                      </a:r>
                      <a:r>
                        <a:rPr lang="uk-UA" sz="1200" noProof="0" dirty="0"/>
                        <a:t> ефекту; аналізувати ефективність поглинання з використанням сучасник методів.</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4231936287"/>
              </p:ext>
            </p:extLst>
          </p:nvPr>
        </p:nvGraphicFramePr>
        <p:xfrm>
          <a:off x="5797685" y="1128408"/>
          <a:ext cx="6167335" cy="539496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9496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•сутність, мотиви транскордонних </a:t>
                      </a:r>
                      <a:r>
                        <a:rPr lang="uk-UA" sz="1300" b="0" noProof="0" dirty="0" err="1"/>
                        <a:t>ЗіП</a:t>
                      </a:r>
                      <a:r>
                        <a:rPr lang="uk-UA" sz="1300" b="0" noProof="0" dirty="0"/>
                        <a:t> та види;</a:t>
                      </a:r>
                    </a:p>
                    <a:p>
                      <a:pPr algn="just"/>
                      <a:r>
                        <a:rPr lang="uk-UA" sz="1300" b="0" noProof="0" dirty="0"/>
                        <a:t>•основні етапи структурування угод транскордонних </a:t>
                      </a:r>
                      <a:r>
                        <a:rPr lang="uk-UA" sz="1300" b="0" noProof="0" dirty="0" err="1"/>
                        <a:t>ЗіП</a:t>
                      </a:r>
                      <a:r>
                        <a:rPr lang="uk-UA" sz="1300" b="0" noProof="0" dirty="0"/>
                        <a:t>;</a:t>
                      </a:r>
                    </a:p>
                    <a:p>
                      <a:pPr algn="just"/>
                      <a:r>
                        <a:rPr lang="uk-UA" sz="1300" b="0" noProof="0" dirty="0"/>
                        <a:t>•різні способи захисту від ворожих поглинань;</a:t>
                      </a:r>
                    </a:p>
                    <a:p>
                      <a:pPr algn="just"/>
                      <a:r>
                        <a:rPr lang="uk-UA" sz="1300" b="0" noProof="0" dirty="0"/>
                        <a:t>•види синергетичних ефектів, методи їх оцінки;</a:t>
                      </a:r>
                    </a:p>
                    <a:p>
                      <a:pPr algn="just"/>
                      <a:r>
                        <a:rPr lang="uk-UA" sz="1300" b="0" noProof="0" dirty="0"/>
                        <a:t>•сучасні класичні та альтернативні методи оцінки вартості компанії;</a:t>
                      </a:r>
                    </a:p>
                    <a:p>
                      <a:pPr algn="just"/>
                      <a:r>
                        <a:rPr lang="uk-UA" sz="1300" b="0" noProof="0" dirty="0"/>
                        <a:t>•особливості оподаткування </a:t>
                      </a:r>
                      <a:r>
                        <a:rPr lang="uk-UA" sz="1300" b="0" noProof="0" dirty="0" err="1"/>
                        <a:t>ЗіП</a:t>
                      </a:r>
                      <a:r>
                        <a:rPr lang="uk-UA" sz="1300" b="0" noProof="0" dirty="0"/>
                        <a:t>, а також бухгалтерські нюанси формування балансу об’єднаної компанії;</a:t>
                      </a:r>
                    </a:p>
                    <a:p>
                      <a:pPr algn="just"/>
                      <a:r>
                        <a:rPr lang="uk-UA" sz="1300" b="0" noProof="0" dirty="0"/>
                        <a:t>•сучасні методики та інструменти оцінки ефективності транскордонних </a:t>
                      </a:r>
                      <a:r>
                        <a:rPr lang="uk-UA" sz="1300" b="0" noProof="0" dirty="0" err="1"/>
                        <a:t>ЗіП</a:t>
                      </a:r>
                      <a:r>
                        <a:rPr lang="uk-UA" sz="1300" b="0" noProof="0" dirty="0"/>
                        <a:t>.</a:t>
                      </a:r>
                    </a:p>
                    <a:p>
                      <a:pPr algn="just"/>
                      <a:r>
                        <a:rPr lang="uk-UA" sz="1300" b="0" noProof="0" dirty="0"/>
                        <a:t>Вміти:</a:t>
                      </a:r>
                    </a:p>
                    <a:p>
                      <a:pPr algn="just"/>
                      <a:r>
                        <a:rPr lang="uk-UA" sz="1300" b="0" noProof="0" dirty="0"/>
                        <a:t>•проводити фінансовий аналіз для оцінки бізнесу, </a:t>
                      </a:r>
                      <a:r>
                        <a:rPr lang="uk-UA" sz="1300" b="0" noProof="0" dirty="0" err="1"/>
                        <a:t>нормалізовувати</a:t>
                      </a:r>
                      <a:r>
                        <a:rPr lang="uk-UA" sz="1300" b="0" noProof="0" dirty="0"/>
                        <a:t> фінансову звітність;</a:t>
                      </a:r>
                    </a:p>
                    <a:p>
                      <a:pPr algn="just"/>
                      <a:r>
                        <a:rPr lang="uk-UA" sz="1300" b="0" noProof="0" dirty="0"/>
                        <a:t>•правильно знаходити вартість компанії мішені з використанням різних методів;</a:t>
                      </a:r>
                    </a:p>
                    <a:p>
                      <a:pPr algn="just"/>
                      <a:r>
                        <a:rPr lang="uk-UA" sz="1300" b="0" noProof="0" dirty="0"/>
                        <a:t>•моделювати вплив способу оплати, організаційної форми поглинання на ефективність угоди;</a:t>
                      </a:r>
                    </a:p>
                    <a:p>
                      <a:pPr algn="just"/>
                      <a:r>
                        <a:rPr lang="uk-UA" sz="1300" b="0" noProof="0" dirty="0"/>
                        <a:t>•правильно обраховувати потенційний </a:t>
                      </a:r>
                      <a:r>
                        <a:rPr lang="uk-UA" sz="1300" b="0" noProof="0" dirty="0" err="1"/>
                        <a:t>синергійний</a:t>
                      </a:r>
                      <a:r>
                        <a:rPr lang="uk-UA" sz="1300" b="0" noProof="0" dirty="0"/>
                        <a:t> ефект від реалізації транскордонних </a:t>
                      </a:r>
                      <a:r>
                        <a:rPr lang="uk-UA" sz="1300" b="0" noProof="0" dirty="0" err="1"/>
                        <a:t>ЗіП</a:t>
                      </a:r>
                      <a:r>
                        <a:rPr lang="uk-UA" sz="1300" b="0" noProof="0" dirty="0"/>
                        <a:t>;</a:t>
                      </a:r>
                    </a:p>
                    <a:p>
                      <a:pPr algn="just"/>
                      <a:r>
                        <a:rPr lang="uk-UA" sz="1300" b="0" noProof="0" dirty="0"/>
                        <a:t>•формувати фінансову звітність об’єднаної компанії;</a:t>
                      </a:r>
                    </a:p>
                    <a:p>
                      <a:pPr algn="just"/>
                      <a:r>
                        <a:rPr lang="uk-UA" sz="1300" b="0" noProof="0" dirty="0"/>
                        <a:t>•будувати фінансову модель угоди для полегшення оцінки потенційних результатів.</a:t>
                      </a:r>
                    </a:p>
                    <a:p>
                      <a:pPr algn="just"/>
                      <a:endParaRPr lang="uk-UA" sz="1300" b="0" noProof="0" dirty="0"/>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1452079238"/>
              </p:ext>
            </p:extLst>
          </p:nvPr>
        </p:nvGraphicFramePr>
        <p:xfrm>
          <a:off x="226980" y="4420248"/>
          <a:ext cx="5570703" cy="210312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011680">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200" b="0" noProof="0" dirty="0"/>
                        <a:t>1. </a:t>
                      </a:r>
                      <a:r>
                        <a:rPr lang="ru-RU" sz="1200" b="0" noProof="0" dirty="0" err="1"/>
                        <a:t>Транснаціональні</a:t>
                      </a:r>
                      <a:r>
                        <a:rPr lang="ru-RU" sz="1200" b="0" noProof="0" dirty="0"/>
                        <a:t> </a:t>
                      </a:r>
                      <a:r>
                        <a:rPr lang="ru-RU" sz="1200" b="0" noProof="0" dirty="0" err="1"/>
                        <a:t>злиття</a:t>
                      </a:r>
                      <a:r>
                        <a:rPr lang="ru-RU" sz="1200" b="0" noProof="0" dirty="0"/>
                        <a:t> і </a:t>
                      </a:r>
                      <a:r>
                        <a:rPr lang="ru-RU" sz="1200" b="0" noProof="0" dirty="0" err="1"/>
                        <a:t>поглинання</a:t>
                      </a:r>
                      <a:r>
                        <a:rPr lang="ru-RU" sz="1200" b="0" noProof="0" dirty="0"/>
                        <a:t> в </a:t>
                      </a:r>
                      <a:r>
                        <a:rPr lang="ru-RU" sz="1200" b="0" noProof="0" dirty="0" err="1"/>
                        <a:t>сучасних</a:t>
                      </a:r>
                      <a:r>
                        <a:rPr lang="ru-RU" sz="1200" b="0" noProof="0" dirty="0"/>
                        <a:t> </a:t>
                      </a:r>
                      <a:r>
                        <a:rPr lang="ru-RU" sz="1200" b="0" noProof="0" dirty="0" err="1"/>
                        <a:t>корпоративних</a:t>
                      </a:r>
                      <a:r>
                        <a:rPr lang="ru-RU" sz="1200" b="0" noProof="0" dirty="0"/>
                        <a:t> </a:t>
                      </a:r>
                      <a:r>
                        <a:rPr lang="ru-RU" sz="1200" b="0" noProof="0" dirty="0" err="1"/>
                        <a:t>фінансах</a:t>
                      </a:r>
                      <a:endParaRPr lang="ru-RU" sz="1200" b="0" noProof="0" dirty="0"/>
                    </a:p>
                    <a:p>
                      <a:r>
                        <a:rPr lang="ru-RU" sz="1200" b="0" noProof="0" dirty="0"/>
                        <a:t>2. </a:t>
                      </a:r>
                      <a:r>
                        <a:rPr lang="ru-RU" sz="1200" b="0" noProof="0" dirty="0" err="1"/>
                        <a:t>Планування</a:t>
                      </a:r>
                      <a:r>
                        <a:rPr lang="ru-RU" sz="1200" b="0" noProof="0" dirty="0"/>
                        <a:t> </a:t>
                      </a:r>
                      <a:r>
                        <a:rPr lang="ru-RU" sz="1200" b="0" noProof="0" dirty="0" err="1"/>
                        <a:t>транснаціональних</a:t>
                      </a:r>
                      <a:r>
                        <a:rPr lang="ru-RU" sz="1200" b="0" noProof="0" dirty="0"/>
                        <a:t> </a:t>
                      </a:r>
                      <a:r>
                        <a:rPr lang="ru-RU" sz="1200" b="0" noProof="0" dirty="0" err="1"/>
                        <a:t>злиттів</a:t>
                      </a:r>
                      <a:r>
                        <a:rPr lang="ru-RU" sz="1200" b="0" noProof="0" dirty="0"/>
                        <a:t> і </a:t>
                      </a:r>
                      <a:r>
                        <a:rPr lang="ru-RU" sz="1200" b="0" noProof="0" dirty="0" err="1"/>
                        <a:t>поглинань</a:t>
                      </a:r>
                      <a:r>
                        <a:rPr lang="ru-RU" sz="1200" b="0" noProof="0" dirty="0"/>
                        <a:t>. </a:t>
                      </a:r>
                      <a:r>
                        <a:rPr lang="ru-RU" sz="1200" b="0" noProof="0" dirty="0" err="1"/>
                        <a:t>Типові</a:t>
                      </a:r>
                      <a:r>
                        <a:rPr lang="ru-RU" sz="1200" b="0" noProof="0" dirty="0"/>
                        <a:t> тактики та </a:t>
                      </a:r>
                      <a:r>
                        <a:rPr lang="ru-RU" sz="1200" b="0" noProof="0" dirty="0" err="1"/>
                        <a:t>способи</a:t>
                      </a:r>
                      <a:r>
                        <a:rPr lang="ru-RU" sz="1200" b="0" noProof="0" dirty="0"/>
                        <a:t> </a:t>
                      </a:r>
                      <a:r>
                        <a:rPr lang="ru-RU" sz="1200" b="0" noProof="0" dirty="0" err="1"/>
                        <a:t>проведення</a:t>
                      </a:r>
                      <a:r>
                        <a:rPr lang="ru-RU" sz="1200" b="0" noProof="0" dirty="0"/>
                        <a:t> </a:t>
                      </a:r>
                      <a:r>
                        <a:rPr lang="ru-RU" sz="1200" b="0" noProof="0" dirty="0" err="1"/>
                        <a:t>операцій</a:t>
                      </a:r>
                      <a:endParaRPr lang="ru-RU" sz="1200" b="0" noProof="0" dirty="0"/>
                    </a:p>
                    <a:p>
                      <a:r>
                        <a:rPr lang="ru-RU" sz="1200" b="0" noProof="0" dirty="0"/>
                        <a:t>3. </a:t>
                      </a:r>
                      <a:r>
                        <a:rPr lang="ru-RU" sz="1200" b="0" noProof="0" dirty="0" err="1"/>
                        <a:t>Альтернативні</a:t>
                      </a:r>
                      <a:r>
                        <a:rPr lang="ru-RU" sz="1200" b="0" noProof="0" dirty="0"/>
                        <a:t> </a:t>
                      </a:r>
                      <a:r>
                        <a:rPr lang="ru-RU" sz="1200" b="0" noProof="0" dirty="0" err="1"/>
                        <a:t>стратегії</a:t>
                      </a:r>
                      <a:r>
                        <a:rPr lang="ru-RU" sz="1200" b="0" noProof="0" dirty="0"/>
                        <a:t> </a:t>
                      </a:r>
                      <a:r>
                        <a:rPr lang="ru-RU" sz="1200" b="0" noProof="0" dirty="0" err="1"/>
                        <a:t>міжнародної</a:t>
                      </a:r>
                      <a:r>
                        <a:rPr lang="ru-RU" sz="1200" b="0" noProof="0" dirty="0"/>
                        <a:t> </a:t>
                      </a:r>
                      <a:r>
                        <a:rPr lang="ru-RU" sz="1200" b="0" noProof="0" dirty="0" err="1"/>
                        <a:t>корпоративної</a:t>
                      </a:r>
                      <a:r>
                        <a:rPr lang="ru-RU" sz="1200" b="0" noProof="0" dirty="0"/>
                        <a:t> </a:t>
                      </a:r>
                      <a:r>
                        <a:rPr lang="ru-RU" sz="1200" b="0" noProof="0" dirty="0" err="1"/>
                        <a:t>реорганізації</a:t>
                      </a:r>
                      <a:endParaRPr lang="ru-RU" sz="1200" b="0" noProof="0" dirty="0"/>
                    </a:p>
                    <a:p>
                      <a:r>
                        <a:rPr lang="ru-RU" sz="1200" b="0" noProof="0" dirty="0"/>
                        <a:t>4. </a:t>
                      </a:r>
                      <a:r>
                        <a:rPr lang="ru-RU" sz="1200" b="0" noProof="0" dirty="0" err="1"/>
                        <a:t>Визначення</a:t>
                      </a:r>
                      <a:r>
                        <a:rPr lang="ru-RU" sz="1200" b="0" noProof="0" dirty="0"/>
                        <a:t> </a:t>
                      </a:r>
                      <a:r>
                        <a:rPr lang="ru-RU" sz="1200" b="0" noProof="0" dirty="0" err="1"/>
                        <a:t>вартості</a:t>
                      </a:r>
                      <a:r>
                        <a:rPr lang="ru-RU" sz="1200" b="0" noProof="0" dirty="0"/>
                        <a:t> </a:t>
                      </a:r>
                      <a:r>
                        <a:rPr lang="ru-RU" sz="1200" b="0" noProof="0" dirty="0" err="1"/>
                        <a:t>угод</a:t>
                      </a:r>
                      <a:r>
                        <a:rPr lang="ru-RU" sz="1200" b="0" noProof="0" dirty="0"/>
                        <a:t>. </a:t>
                      </a:r>
                      <a:r>
                        <a:rPr lang="ru-RU" sz="1200" b="0" noProof="0" dirty="0" err="1"/>
                        <a:t>Оцінка</a:t>
                      </a:r>
                      <a:r>
                        <a:rPr lang="ru-RU" sz="1200" b="0" noProof="0" dirty="0"/>
                        <a:t> </a:t>
                      </a:r>
                      <a:r>
                        <a:rPr lang="ru-RU" sz="1200" b="0" noProof="0" dirty="0" err="1"/>
                        <a:t>компаній-мішеней</a:t>
                      </a:r>
                      <a:r>
                        <a:rPr lang="ru-RU" sz="1200" b="0" noProof="0" dirty="0"/>
                        <a:t> </a:t>
                      </a:r>
                      <a:r>
                        <a:rPr lang="ru-RU" sz="1200" b="0" noProof="0" dirty="0" err="1"/>
                        <a:t>поглинання</a:t>
                      </a:r>
                      <a:endParaRPr lang="ru-RU" sz="1200" b="0" noProof="0" dirty="0"/>
                    </a:p>
                    <a:p>
                      <a:r>
                        <a:rPr lang="ru-RU" sz="1200" b="0" noProof="0" dirty="0"/>
                        <a:t>5. </a:t>
                      </a:r>
                      <a:r>
                        <a:rPr lang="ru-RU" sz="1200" b="0" noProof="0" dirty="0" err="1"/>
                        <a:t>Структурування</a:t>
                      </a:r>
                      <a:r>
                        <a:rPr lang="ru-RU" sz="1200" b="0" noProof="0" dirty="0"/>
                        <a:t> </a:t>
                      </a:r>
                      <a:r>
                        <a:rPr lang="ru-RU" sz="1200" b="0" noProof="0" dirty="0" err="1"/>
                        <a:t>угод</a:t>
                      </a:r>
                      <a:r>
                        <a:rPr lang="ru-RU" sz="1200" b="0" noProof="0" dirty="0"/>
                        <a:t>: </a:t>
                      </a:r>
                      <a:r>
                        <a:rPr lang="ru-RU" sz="1200" b="0" noProof="0" dirty="0" err="1"/>
                        <a:t>вибір</a:t>
                      </a:r>
                      <a:r>
                        <a:rPr lang="ru-RU" sz="1200" b="0" noProof="0" dirty="0"/>
                        <a:t> </a:t>
                      </a:r>
                      <a:r>
                        <a:rPr lang="ru-RU" sz="1200" b="0" noProof="0" dirty="0" err="1"/>
                        <a:t>варіанту</a:t>
                      </a:r>
                      <a:r>
                        <a:rPr lang="ru-RU" sz="1200" b="0" noProof="0" dirty="0"/>
                        <a:t> оплату</a:t>
                      </a:r>
                    </a:p>
                    <a:p>
                      <a:r>
                        <a:rPr lang="ru-RU" sz="1200" b="0" noProof="0" dirty="0"/>
                        <a:t>6. </a:t>
                      </a:r>
                      <a:r>
                        <a:rPr lang="ru-RU" sz="1200" b="0" noProof="0" dirty="0" err="1"/>
                        <a:t>Бухгалтерські</a:t>
                      </a:r>
                      <a:r>
                        <a:rPr lang="ru-RU" sz="1200" b="0" noProof="0" dirty="0"/>
                        <a:t> та </a:t>
                      </a:r>
                      <a:r>
                        <a:rPr lang="ru-RU" sz="1200" b="0" noProof="0" dirty="0" err="1"/>
                        <a:t>податкові</a:t>
                      </a:r>
                      <a:r>
                        <a:rPr lang="ru-RU" sz="1200" b="0" noProof="0" dirty="0"/>
                        <a:t> </a:t>
                      </a:r>
                      <a:r>
                        <a:rPr lang="ru-RU" sz="1200" b="0" noProof="0" dirty="0" err="1"/>
                        <a:t>аспекти</a:t>
                      </a:r>
                      <a:r>
                        <a:rPr lang="ru-RU" sz="1200" b="0" noProof="0" dirty="0"/>
                        <a:t> </a:t>
                      </a:r>
                      <a:r>
                        <a:rPr lang="ru-RU" sz="1200" b="0" noProof="0" dirty="0" err="1"/>
                        <a:t>транснаціональних</a:t>
                      </a:r>
                      <a:r>
                        <a:rPr lang="ru-RU" sz="1200" b="0" noProof="0" dirty="0"/>
                        <a:t> </a:t>
                      </a:r>
                      <a:r>
                        <a:rPr lang="ru-RU" sz="1200" b="0" noProof="0" dirty="0" err="1"/>
                        <a:t>злиттів</a:t>
                      </a:r>
                      <a:r>
                        <a:rPr lang="ru-RU" sz="1200" b="0" noProof="0" dirty="0"/>
                        <a:t> і </a:t>
                      </a:r>
                      <a:r>
                        <a:rPr lang="ru-RU" sz="1200" b="0" noProof="0" dirty="0" err="1"/>
                        <a:t>поглинань</a:t>
                      </a:r>
                      <a:endParaRPr lang="ru-RU" sz="1200" b="0" noProof="0" dirty="0"/>
                    </a:p>
                    <a:p>
                      <a:r>
                        <a:rPr lang="ru-RU" sz="1200" b="0" noProof="0" dirty="0"/>
                        <a:t>7. </a:t>
                      </a:r>
                      <a:r>
                        <a:rPr lang="ru-RU" sz="1200" b="0" noProof="0" dirty="0" err="1"/>
                        <a:t>Оцінка</a:t>
                      </a:r>
                      <a:r>
                        <a:rPr lang="ru-RU" sz="1200" b="0" noProof="0" dirty="0"/>
                        <a:t> </a:t>
                      </a:r>
                      <a:r>
                        <a:rPr lang="ru-RU" sz="1200" b="0" noProof="0" dirty="0" err="1"/>
                        <a:t>ефективності</a:t>
                      </a:r>
                      <a:r>
                        <a:rPr lang="ru-RU" sz="1200" b="0" noProof="0" dirty="0"/>
                        <a:t> </a:t>
                      </a:r>
                      <a:r>
                        <a:rPr lang="ru-RU" sz="1200" b="0" noProof="0" dirty="0" err="1"/>
                        <a:t>транснаціональних</a:t>
                      </a:r>
                      <a:r>
                        <a:rPr lang="ru-RU" sz="1200" b="0" noProof="0" dirty="0"/>
                        <a:t> </a:t>
                      </a:r>
                      <a:r>
                        <a:rPr lang="ru-RU" sz="1200" b="0" noProof="0" dirty="0" err="1"/>
                        <a:t>злиттів</a:t>
                      </a:r>
                      <a:r>
                        <a:rPr lang="ru-RU" sz="1200" b="0" noProof="0" dirty="0"/>
                        <a:t> і </a:t>
                      </a:r>
                      <a:r>
                        <a:rPr lang="ru-RU" sz="1200" b="0" noProof="0" dirty="0" err="1"/>
                        <a:t>поглинань</a:t>
                      </a:r>
                      <a:r>
                        <a:rPr lang="ru-RU" sz="1200" b="0" noProof="0" dirty="0"/>
                        <a:t>. </a:t>
                      </a:r>
                      <a:r>
                        <a:rPr lang="ru-RU" sz="1200" b="0" noProof="0" dirty="0" err="1"/>
                        <a:t>Визначення</a:t>
                      </a:r>
                      <a:r>
                        <a:rPr lang="ru-RU" sz="1200" b="0" noProof="0" dirty="0"/>
                        <a:t> </a:t>
                      </a:r>
                      <a:r>
                        <a:rPr lang="ru-RU" sz="1200" b="0" noProof="0" dirty="0" err="1"/>
                        <a:t>синергетичного</a:t>
                      </a:r>
                      <a:r>
                        <a:rPr lang="ru-RU" sz="1200" b="0" noProof="0" dirty="0"/>
                        <a:t> </a:t>
                      </a:r>
                      <a:r>
                        <a:rPr lang="ru-RU" sz="1200" b="0" noProof="0" dirty="0" err="1"/>
                        <a:t>ефекту</a:t>
                      </a:r>
                      <a:r>
                        <a:rPr lang="ru-RU" sz="1200" b="0" noProof="0" dirty="0"/>
                        <a:t> </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3692862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Фундаментальний </a:t>
            </a:r>
            <a:r>
              <a:rPr lang="ru-RU" sz="2800" dirty="0" err="1"/>
              <a:t>аналіз</a:t>
            </a:r>
            <a:r>
              <a:rPr lang="ru-RU" sz="2800" dirty="0"/>
              <a:t> </a:t>
            </a:r>
            <a:r>
              <a:rPr lang="ru-RU" sz="2800" dirty="0" err="1"/>
              <a:t>міжнародних</a:t>
            </a:r>
            <a:r>
              <a:rPr lang="ru-RU" sz="2800" dirty="0"/>
              <a:t> </a:t>
            </a:r>
            <a:r>
              <a:rPr lang="ru-RU" sz="2800" dirty="0" err="1"/>
              <a:t>фінансових</a:t>
            </a:r>
            <a:r>
              <a:rPr lang="ru-RU" sz="2800" dirty="0"/>
              <a:t> </a:t>
            </a:r>
            <a:r>
              <a:rPr lang="ru-RU" sz="2800" dirty="0" err="1"/>
              <a:t>ринків</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606716177"/>
              </p:ext>
            </p:extLst>
          </p:nvPr>
        </p:nvGraphicFramePr>
        <p:xfrm>
          <a:off x="226980" y="1128408"/>
          <a:ext cx="5570706" cy="216408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18728">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фінансів</a:t>
                      </a:r>
                      <a:endParaRPr lang="uk-UA" noProof="0" dirty="0"/>
                    </a:p>
                  </a:txBody>
                  <a:tcPr/>
                </a:tc>
                <a:extLst>
                  <a:ext uri="{0D108BD9-81ED-4DB2-BD59-A6C34878D82A}">
                    <a16:rowId xmlns:a16="http://schemas.microsoft.com/office/drawing/2014/main" val="1001281624"/>
                  </a:ext>
                </a:extLst>
              </a:tr>
              <a:tr h="1407508">
                <a:tc>
                  <a:txBody>
                    <a:bodyPr/>
                    <a:lstStyle/>
                    <a:p>
                      <a:pPr algn="ctr"/>
                      <a:r>
                        <a:rPr lang="uk-UA" sz="1200" noProof="0" dirty="0"/>
                        <a:t>Мета дисципліни</a:t>
                      </a:r>
                    </a:p>
                  </a:txBody>
                  <a:tcPr/>
                </a:tc>
                <a:tc>
                  <a:txBody>
                    <a:bodyPr/>
                    <a:lstStyle/>
                    <a:p>
                      <a:pPr algn="just"/>
                      <a:r>
                        <a:rPr lang="uk-UA" sz="1100" noProof="0" dirty="0"/>
                        <a:t>ознайомити студентів основним змістом, особливостями прийняття інвестиційних рішень як на основі аналізу фундаментальних показників макросередовища, галузевої динаміки і специфічних характеристик публічних компаній (ключових фінансових коефіцієнтів, структури власного капіталу, якості корпоративного управління), що роблять їх привабливими в очах ринкових інвесторів, так і на основі аналізу графічної поведінки цін.</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559798153"/>
              </p:ext>
            </p:extLst>
          </p:nvPr>
        </p:nvGraphicFramePr>
        <p:xfrm>
          <a:off x="5797685" y="1128408"/>
          <a:ext cx="6167335" cy="560832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60832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100" b="0" noProof="0" dirty="0"/>
                        <a:t>Знати:</a:t>
                      </a:r>
                    </a:p>
                    <a:p>
                      <a:pPr algn="just"/>
                      <a:r>
                        <a:rPr lang="uk-UA" sz="1100" b="0" noProof="0" dirty="0"/>
                        <a:t>•ключові положення і передумови використання фундаментального та технічного аналізу при </a:t>
                      </a:r>
                      <a:r>
                        <a:rPr lang="uk-UA" sz="1100" b="0" noProof="0" dirty="0" err="1"/>
                        <a:t>прийнятті</a:t>
                      </a:r>
                      <a:r>
                        <a:rPr lang="uk-UA" sz="1100" b="0" noProof="0" dirty="0"/>
                        <a:t> </a:t>
                      </a:r>
                      <a:r>
                        <a:rPr lang="uk-UA" sz="1100" b="0" noProof="0" dirty="0" err="1"/>
                        <a:t>інвестиційних</a:t>
                      </a:r>
                      <a:r>
                        <a:rPr lang="uk-UA" sz="1100" b="0" noProof="0" dirty="0"/>
                        <a:t> рішень на фондовому ринку (ринок </a:t>
                      </a:r>
                      <a:r>
                        <a:rPr lang="uk-UA" sz="1100" b="0" noProof="0" dirty="0" err="1"/>
                        <a:t>акціи</a:t>
                      </a:r>
                      <a:r>
                        <a:rPr lang="uk-UA" sz="1100" b="0" noProof="0" dirty="0"/>
                        <a:t>̆) і у інших класах </a:t>
                      </a:r>
                      <a:r>
                        <a:rPr lang="uk-UA" sz="1100" b="0" noProof="0" dirty="0" err="1"/>
                        <a:t>інвестиційних</a:t>
                      </a:r>
                      <a:r>
                        <a:rPr lang="uk-UA" sz="1100" b="0" noProof="0" dirty="0"/>
                        <a:t> активів;</a:t>
                      </a:r>
                    </a:p>
                    <a:p>
                      <a:pPr algn="just"/>
                      <a:r>
                        <a:rPr lang="uk-UA" sz="1100" b="0" noProof="0" dirty="0"/>
                        <a:t>•концепцію ефективності фінансових ринків </a:t>
                      </a:r>
                      <a:r>
                        <a:rPr lang="uk-UA" sz="1100" b="0" noProof="0" dirty="0" err="1"/>
                        <a:t>Ю.Фами</a:t>
                      </a:r>
                      <a:r>
                        <a:rPr lang="uk-UA" sz="1100" b="0" noProof="0" dirty="0"/>
                        <a:t> і можливості </a:t>
                      </a:r>
                      <a:r>
                        <a:rPr lang="uk-UA" sz="1100" b="0" noProof="0" dirty="0" err="1"/>
                        <a:t>їі</a:t>
                      </a:r>
                      <a:r>
                        <a:rPr lang="uk-UA" sz="1100" b="0" noProof="0" dirty="0"/>
                        <a:t>̈ тестування; студент повинен бути </a:t>
                      </a:r>
                      <a:r>
                        <a:rPr lang="uk-UA" sz="1100" b="0" noProof="0" dirty="0" err="1"/>
                        <a:t>обізнании</a:t>
                      </a:r>
                      <a:r>
                        <a:rPr lang="uk-UA" sz="1100" b="0" noProof="0" dirty="0"/>
                        <a:t>̆ про наявність альтернативних </a:t>
                      </a:r>
                      <a:r>
                        <a:rPr lang="uk-UA" sz="1100" b="0" noProof="0" dirty="0" err="1"/>
                        <a:t>концепціи</a:t>
                      </a:r>
                      <a:r>
                        <a:rPr lang="uk-UA" sz="1100" b="0" noProof="0" dirty="0"/>
                        <a:t>̆, що описують поведінку інвесторів і фондових ринків; </a:t>
                      </a:r>
                    </a:p>
                    <a:p>
                      <a:pPr algn="just"/>
                      <a:r>
                        <a:rPr lang="uk-UA" sz="1100" b="0" noProof="0" dirty="0"/>
                        <a:t>•класичні підходи до аналізу та оцінки цінних паперів і </a:t>
                      </a:r>
                      <a:r>
                        <a:rPr lang="uk-UA" sz="1100" b="0" noProof="0" dirty="0" err="1"/>
                        <a:t>інвестиційних</a:t>
                      </a:r>
                      <a:r>
                        <a:rPr lang="uk-UA" sz="1100" b="0" noProof="0" dirty="0"/>
                        <a:t> активів, що включають </a:t>
                      </a:r>
                      <a:r>
                        <a:rPr lang="uk-UA" sz="1100" b="0" noProof="0" dirty="0" err="1"/>
                        <a:t>поетапнии</a:t>
                      </a:r>
                      <a:r>
                        <a:rPr lang="uk-UA" sz="1100" b="0" noProof="0" dirty="0"/>
                        <a:t>̆ аналіз макросередовища, </a:t>
                      </a:r>
                      <a:r>
                        <a:rPr lang="uk-UA" sz="1100" b="0" noProof="0" dirty="0" err="1"/>
                        <a:t>галузевоі</a:t>
                      </a:r>
                      <a:r>
                        <a:rPr lang="uk-UA" sz="1100" b="0" noProof="0" dirty="0"/>
                        <a:t>̈ специфіки та специфічних і систематичних ризиків компаній-емітентів акцій;</a:t>
                      </a:r>
                    </a:p>
                    <a:p>
                      <a:pPr algn="just"/>
                      <a:r>
                        <a:rPr lang="uk-UA" sz="1100" b="0" noProof="0" dirty="0"/>
                        <a:t>•традиційні інвестиційні стратегії роботи на фінансовому ринку (на основі ринкових мультиплікаторів РЕ, </a:t>
                      </a:r>
                      <a:r>
                        <a:rPr lang="en-US" sz="1100" b="0" noProof="0" dirty="0"/>
                        <a:t>PEG, PEGY, PE </a:t>
                      </a:r>
                      <a:r>
                        <a:rPr lang="uk-UA" sz="1100" b="0" noProof="0" dirty="0"/>
                        <a:t>Шиллера та інших), принципи факторного інвестування та основні факторні стратегії (</a:t>
                      </a:r>
                      <a:r>
                        <a:rPr lang="en-US" sz="1100" b="0" noProof="0" dirty="0" err="1"/>
                        <a:t>smartbeta</a:t>
                      </a:r>
                      <a:r>
                        <a:rPr lang="en-US" sz="1100" b="0" noProof="0" dirty="0"/>
                        <a:t>);</a:t>
                      </a:r>
                    </a:p>
                    <a:p>
                      <a:pPr algn="just"/>
                      <a:r>
                        <a:rPr lang="en-US" sz="1100" b="0" noProof="0" dirty="0"/>
                        <a:t>•</a:t>
                      </a:r>
                      <a:r>
                        <a:rPr lang="uk-UA" sz="1100" b="0" noProof="0" dirty="0"/>
                        <a:t>напрямки розвитку моделей аналізу фінансових ринків з урахуванням різних недосконалостей (специфіка ринків капіталу, що розвиваються).</a:t>
                      </a:r>
                    </a:p>
                    <a:p>
                      <a:pPr algn="just"/>
                      <a:r>
                        <a:rPr lang="uk-UA" sz="1100" b="0" noProof="0" dirty="0"/>
                        <a:t>Вміти:</a:t>
                      </a:r>
                    </a:p>
                    <a:p>
                      <a:pPr algn="just"/>
                      <a:r>
                        <a:rPr lang="uk-UA" sz="1100" b="0" noProof="0" dirty="0"/>
                        <a:t>•самостійно проводити фундаментальний аналіз акцій і готувати </a:t>
                      </a:r>
                      <a:r>
                        <a:rPr lang="en-US" sz="1100" b="0" noProof="0" dirty="0"/>
                        <a:t>Equity research, </a:t>
                      </a:r>
                      <a:r>
                        <a:rPr lang="uk-UA" sz="1100" b="0" noProof="0" dirty="0"/>
                        <a:t>ґрунтуючись на фінансовій звітності (боргове навантаження, податкове навантаження, рентабельність продажів, віддача на капітал) і скоригованих аналітичних показниках, включаючи  прогнозні показники, побудовані самостійно або на базі професійних баз </a:t>
                      </a:r>
                      <a:r>
                        <a:rPr lang="uk-UA" sz="1100" b="0" noProof="0" dirty="0" err="1"/>
                        <a:t>Блумберг</a:t>
                      </a:r>
                      <a:r>
                        <a:rPr lang="uk-UA" sz="1100" b="0" noProof="0" dirty="0"/>
                        <a:t> і Томсон Рейтер (</a:t>
                      </a:r>
                      <a:r>
                        <a:rPr lang="en-US" sz="1100" b="0" noProof="0" dirty="0"/>
                        <a:t>EBITDA, NOPAT, FCF, FCFE, EVA), </a:t>
                      </a:r>
                      <a:r>
                        <a:rPr lang="uk-UA" sz="1100" b="0" noProof="0" dirty="0"/>
                        <a:t>статистичних даних галузей і індикаторах прогнозної макроекономічної динаміки;</a:t>
                      </a:r>
                    </a:p>
                    <a:p>
                      <a:pPr algn="just"/>
                      <a:r>
                        <a:rPr lang="uk-UA" sz="1100" b="0" noProof="0" dirty="0"/>
                        <a:t>•працювати з фінансовою інформацією по фондових індексах і компаніям (розуміння балансу, звіту про прибуток, про рух грошових коштів);</a:t>
                      </a:r>
                    </a:p>
                    <a:p>
                      <a:pPr algn="just"/>
                      <a:r>
                        <a:rPr lang="uk-UA" sz="1100" b="0" noProof="0" dirty="0"/>
                        <a:t>•зіставляти ринки (фондові індекси) і окремі акції компаній за інвестиційною привабливістю, в тому числі, на основі дивідендних виплат, якості фінансових показників і рівня корпоративного управління, порівняльного підходу з урахуванням специфіки ринків капіталу, що розвиваються (наявності інформації, ризиків за країнами)</a:t>
                      </a:r>
                    </a:p>
                    <a:p>
                      <a:pPr algn="just"/>
                      <a:r>
                        <a:rPr lang="uk-UA" sz="1100" b="0" noProof="0" dirty="0"/>
                        <a:t>•зіставляти компанії за кількома показниками ліквідності акцій, вміти вбудовувати показники ліквідності в оцінку інвестиційної привабливості.</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870057552"/>
              </p:ext>
            </p:extLst>
          </p:nvPr>
        </p:nvGraphicFramePr>
        <p:xfrm>
          <a:off x="226980" y="3749688"/>
          <a:ext cx="5570703" cy="298704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011680">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000" b="0" noProof="0" dirty="0"/>
                        <a:t>1. </a:t>
                      </a:r>
                      <a:r>
                        <a:rPr lang="ru-RU" sz="1000" b="0" noProof="0" dirty="0" err="1"/>
                        <a:t>Теоретичні</a:t>
                      </a:r>
                      <a:r>
                        <a:rPr lang="ru-RU" sz="1000" b="0" noProof="0" dirty="0"/>
                        <a:t> </a:t>
                      </a:r>
                      <a:r>
                        <a:rPr lang="ru-RU" sz="1000" b="0" noProof="0" dirty="0" err="1"/>
                        <a:t>основи</a:t>
                      </a:r>
                      <a:r>
                        <a:rPr lang="ru-RU" sz="1000" b="0" noProof="0" dirty="0"/>
                        <a:t> фундаментального </a:t>
                      </a:r>
                      <a:r>
                        <a:rPr lang="ru-RU" sz="1000" b="0" noProof="0" dirty="0" err="1"/>
                        <a:t>аналізу</a:t>
                      </a:r>
                      <a:r>
                        <a:rPr lang="ru-RU" sz="1000" b="0" noProof="0" dirty="0"/>
                        <a:t>.</a:t>
                      </a:r>
                    </a:p>
                    <a:p>
                      <a:r>
                        <a:rPr lang="ru-RU" sz="1000" b="0" noProof="0" dirty="0"/>
                        <a:t>2. </a:t>
                      </a:r>
                      <a:r>
                        <a:rPr lang="ru-RU" sz="1000" b="0" noProof="0" dirty="0" err="1"/>
                        <a:t>Особливості</a:t>
                      </a:r>
                      <a:r>
                        <a:rPr lang="ru-RU" sz="1000" b="0" noProof="0" dirty="0"/>
                        <a:t> </a:t>
                      </a:r>
                      <a:r>
                        <a:rPr lang="ru-RU" sz="1000" b="0" noProof="0" dirty="0" err="1"/>
                        <a:t>аналітичної</a:t>
                      </a:r>
                      <a:r>
                        <a:rPr lang="ru-RU" sz="1000" b="0" noProof="0" dirty="0"/>
                        <a:t> </a:t>
                      </a:r>
                      <a:r>
                        <a:rPr lang="ru-RU" sz="1000" b="0" noProof="0" dirty="0" err="1"/>
                        <a:t>роботи</a:t>
                      </a:r>
                      <a:r>
                        <a:rPr lang="ru-RU" sz="1000" b="0" noProof="0" dirty="0"/>
                        <a:t> на </a:t>
                      </a:r>
                      <a:r>
                        <a:rPr lang="ru-RU" sz="1000" b="0" noProof="0" dirty="0" err="1"/>
                        <a:t>фінансових</a:t>
                      </a:r>
                      <a:r>
                        <a:rPr lang="ru-RU" sz="1000" b="0" noProof="0" dirty="0"/>
                        <a:t> ринках.</a:t>
                      </a:r>
                    </a:p>
                    <a:p>
                      <a:r>
                        <a:rPr lang="ru-RU" sz="1000" b="0" noProof="0" dirty="0"/>
                        <a:t>3. Два напрямки </a:t>
                      </a:r>
                      <a:r>
                        <a:rPr lang="ru-RU" sz="1000" b="0" noProof="0" dirty="0" err="1"/>
                        <a:t>проведення</a:t>
                      </a:r>
                      <a:r>
                        <a:rPr lang="ru-RU" sz="1000" b="0" noProof="0" dirty="0"/>
                        <a:t> фундаментального </a:t>
                      </a:r>
                      <a:r>
                        <a:rPr lang="ru-RU" sz="1000" b="0" noProof="0" dirty="0" err="1"/>
                        <a:t>аналізу</a:t>
                      </a:r>
                      <a:r>
                        <a:rPr lang="ru-RU" sz="1000" b="0" noProof="0" dirty="0"/>
                        <a:t>: “</a:t>
                      </a:r>
                      <a:r>
                        <a:rPr lang="ru-RU" sz="1000" b="0" noProof="0" dirty="0" err="1"/>
                        <a:t>зверху</a:t>
                      </a:r>
                      <a:r>
                        <a:rPr lang="ru-RU" sz="1000" b="0" noProof="0" dirty="0"/>
                        <a:t>-вниз” і “</a:t>
                      </a:r>
                      <a:r>
                        <a:rPr lang="ru-RU" sz="1000" b="0" noProof="0" dirty="0" err="1"/>
                        <a:t>знизу-вгору</a:t>
                      </a:r>
                      <a:r>
                        <a:rPr lang="ru-RU" sz="1000" b="0" noProof="0" dirty="0"/>
                        <a:t>”.</a:t>
                      </a:r>
                    </a:p>
                    <a:p>
                      <a:r>
                        <a:rPr lang="ru-RU" sz="1000" b="0" noProof="0" dirty="0"/>
                        <a:t>4. </a:t>
                      </a:r>
                      <a:r>
                        <a:rPr lang="ru-RU" sz="1000" b="0" noProof="0" dirty="0" err="1"/>
                        <a:t>Ринкові</a:t>
                      </a:r>
                      <a:r>
                        <a:rPr lang="ru-RU" sz="1000" b="0" noProof="0" dirty="0"/>
                        <a:t> </a:t>
                      </a:r>
                      <a:r>
                        <a:rPr lang="ru-RU" sz="1000" b="0" noProof="0" dirty="0" err="1"/>
                        <a:t>мультиплікатори</a:t>
                      </a:r>
                      <a:r>
                        <a:rPr lang="ru-RU" sz="1000" b="0" noProof="0" dirty="0"/>
                        <a:t> в фундаментальному </a:t>
                      </a:r>
                      <a:r>
                        <a:rPr lang="ru-RU" sz="1000" b="0" noProof="0" dirty="0" err="1"/>
                        <a:t>аналізі</a:t>
                      </a:r>
                      <a:r>
                        <a:rPr lang="ru-RU" sz="1000" b="0" noProof="0" dirty="0"/>
                        <a:t> (</a:t>
                      </a:r>
                      <a:r>
                        <a:rPr lang="ru-RU" sz="1000" b="0" noProof="0" dirty="0" err="1"/>
                        <a:t>зіставлення</a:t>
                      </a:r>
                      <a:r>
                        <a:rPr lang="ru-RU" sz="1000" b="0" noProof="0" dirty="0"/>
                        <a:t> </a:t>
                      </a:r>
                      <a:r>
                        <a:rPr lang="ru-RU" sz="1000" b="0" noProof="0" dirty="0" err="1"/>
                        <a:t>фондових</a:t>
                      </a:r>
                      <a:r>
                        <a:rPr lang="ru-RU" sz="1000" b="0" noProof="0" dirty="0"/>
                        <a:t> </a:t>
                      </a:r>
                      <a:r>
                        <a:rPr lang="ru-RU" sz="1000" b="0" noProof="0" dirty="0" err="1"/>
                        <a:t>ринків</a:t>
                      </a:r>
                      <a:r>
                        <a:rPr lang="ru-RU" sz="1000" b="0" noProof="0" dirty="0"/>
                        <a:t> і </a:t>
                      </a:r>
                      <a:r>
                        <a:rPr lang="ru-RU" sz="1000" b="0" noProof="0" dirty="0" err="1"/>
                        <a:t>акцій</a:t>
                      </a:r>
                      <a:r>
                        <a:rPr lang="ru-RU" sz="1000" b="0" noProof="0" dirty="0"/>
                        <a:t>).</a:t>
                      </a:r>
                    </a:p>
                    <a:p>
                      <a:r>
                        <a:rPr lang="ru-RU" sz="1000" b="0" noProof="0" dirty="0"/>
                        <a:t>5. </a:t>
                      </a:r>
                      <a:r>
                        <a:rPr lang="ru-RU" sz="1000" b="0" noProof="0" dirty="0" err="1"/>
                        <a:t>Моделювання</a:t>
                      </a:r>
                      <a:r>
                        <a:rPr lang="ru-RU" sz="1000" b="0" noProof="0" dirty="0"/>
                        <a:t> </a:t>
                      </a:r>
                      <a:r>
                        <a:rPr lang="ru-RU" sz="1000" b="0" noProof="0" dirty="0" err="1"/>
                        <a:t>положення</a:t>
                      </a:r>
                      <a:r>
                        <a:rPr lang="ru-RU" sz="1000" b="0" noProof="0" dirty="0"/>
                        <a:t> </a:t>
                      </a:r>
                      <a:r>
                        <a:rPr lang="ru-RU" sz="1000" b="0" noProof="0" dirty="0" err="1"/>
                        <a:t>інвестора</a:t>
                      </a:r>
                      <a:r>
                        <a:rPr lang="ru-RU" sz="1000" b="0" noProof="0" dirty="0"/>
                        <a:t> і </a:t>
                      </a:r>
                      <a:r>
                        <a:rPr lang="ru-RU" sz="1000" b="0" noProof="0" dirty="0" err="1"/>
                        <a:t>ціноутворення</a:t>
                      </a:r>
                      <a:r>
                        <a:rPr lang="ru-RU" sz="1000" b="0" noProof="0" dirty="0"/>
                        <a:t> </a:t>
                      </a:r>
                      <a:r>
                        <a:rPr lang="ru-RU" sz="1000" b="0" noProof="0" dirty="0" err="1"/>
                        <a:t>фінансових</a:t>
                      </a:r>
                      <a:r>
                        <a:rPr lang="ru-RU" sz="1000" b="0" noProof="0" dirty="0"/>
                        <a:t> </a:t>
                      </a:r>
                      <a:r>
                        <a:rPr lang="ru-RU" sz="1000" b="0" noProof="0" dirty="0" err="1"/>
                        <a:t>активів</a:t>
                      </a:r>
                      <a:r>
                        <a:rPr lang="ru-RU" sz="1000" b="0" noProof="0" dirty="0"/>
                        <a:t>. </a:t>
                      </a:r>
                      <a:r>
                        <a:rPr lang="ru-RU" sz="1000" b="0" noProof="0" dirty="0" err="1"/>
                        <a:t>Модифікації</a:t>
                      </a:r>
                      <a:r>
                        <a:rPr lang="ru-RU" sz="1000" b="0" noProof="0" dirty="0"/>
                        <a:t> моделей з </a:t>
                      </a:r>
                      <a:r>
                        <a:rPr lang="ru-RU" sz="1000" b="0" noProof="0" dirty="0" err="1"/>
                        <a:t>урахуванням</a:t>
                      </a:r>
                      <a:r>
                        <a:rPr lang="ru-RU" sz="1000" b="0" noProof="0" dirty="0"/>
                        <a:t> </a:t>
                      </a:r>
                      <a:r>
                        <a:rPr lang="ru-RU" sz="1000" b="0" noProof="0" dirty="0" err="1"/>
                        <a:t>можливостей</a:t>
                      </a:r>
                      <a:r>
                        <a:rPr lang="ru-RU" sz="1000" b="0" noProof="0" dirty="0"/>
                        <a:t> </a:t>
                      </a:r>
                      <a:r>
                        <a:rPr lang="ru-RU" sz="1000" b="0" noProof="0" dirty="0" err="1"/>
                        <a:t>формування</a:t>
                      </a:r>
                      <a:r>
                        <a:rPr lang="ru-RU" sz="1000" b="0" noProof="0" dirty="0"/>
                        <a:t> </a:t>
                      </a:r>
                      <a:r>
                        <a:rPr lang="ru-RU" sz="1000" b="0" noProof="0" dirty="0" err="1"/>
                        <a:t>параметрів</a:t>
                      </a:r>
                      <a:r>
                        <a:rPr lang="ru-RU" sz="1000" b="0" noProof="0" dirty="0"/>
                        <a:t> і </a:t>
                      </a:r>
                      <a:r>
                        <a:rPr lang="ru-RU" sz="1000" b="0" noProof="0" dirty="0" err="1"/>
                        <a:t>недиверсифікованої</a:t>
                      </a:r>
                      <a:r>
                        <a:rPr lang="ru-RU" sz="1000" b="0" noProof="0" dirty="0"/>
                        <a:t> </a:t>
                      </a:r>
                      <a:r>
                        <a:rPr lang="ru-RU" sz="1000" b="0" noProof="0" dirty="0" err="1"/>
                        <a:t>позиції</a:t>
                      </a:r>
                      <a:r>
                        <a:rPr lang="ru-RU" sz="1000" b="0" noProof="0" dirty="0"/>
                        <a:t> </a:t>
                      </a:r>
                      <a:r>
                        <a:rPr lang="ru-RU" sz="1000" b="0" noProof="0" dirty="0" err="1"/>
                        <a:t>інвесторів</a:t>
                      </a:r>
                      <a:r>
                        <a:rPr lang="ru-RU" sz="1000" b="0" noProof="0" dirty="0"/>
                        <a:t>.</a:t>
                      </a:r>
                    </a:p>
                    <a:p>
                      <a:r>
                        <a:rPr lang="ru-RU" sz="1000" b="0" noProof="0" dirty="0"/>
                        <a:t>6. </a:t>
                      </a:r>
                      <a:r>
                        <a:rPr lang="ru-RU" sz="1000" b="0" noProof="0" dirty="0" err="1"/>
                        <a:t>Аналіз</a:t>
                      </a:r>
                      <a:r>
                        <a:rPr lang="ru-RU" sz="1000" b="0" noProof="0" dirty="0"/>
                        <a:t> </a:t>
                      </a:r>
                      <a:r>
                        <a:rPr lang="ru-RU" sz="1000" b="0" noProof="0" dirty="0" err="1"/>
                        <a:t>ліквідності</a:t>
                      </a:r>
                      <a:r>
                        <a:rPr lang="ru-RU" sz="1000" b="0" noProof="0" dirty="0"/>
                        <a:t> </a:t>
                      </a:r>
                      <a:r>
                        <a:rPr lang="ru-RU" sz="1000" b="0" noProof="0" dirty="0" err="1"/>
                        <a:t>фінансових</a:t>
                      </a:r>
                      <a:r>
                        <a:rPr lang="ru-RU" sz="1000" b="0" noProof="0" dirty="0"/>
                        <a:t> </a:t>
                      </a:r>
                      <a:r>
                        <a:rPr lang="ru-RU" sz="1000" b="0" noProof="0" dirty="0" err="1"/>
                        <a:t>активів</a:t>
                      </a:r>
                      <a:r>
                        <a:rPr lang="ru-RU" sz="1000" b="0" noProof="0" dirty="0"/>
                        <a:t> (</a:t>
                      </a:r>
                      <a:r>
                        <a:rPr lang="ru-RU" sz="1000" b="0" noProof="0" dirty="0" err="1"/>
                        <a:t>акцій</a:t>
                      </a:r>
                      <a:r>
                        <a:rPr lang="ru-RU" sz="1000" b="0" noProof="0" dirty="0"/>
                        <a:t>).</a:t>
                      </a:r>
                    </a:p>
                    <a:p>
                      <a:r>
                        <a:rPr lang="ru-RU" sz="1000" b="0" noProof="0" dirty="0"/>
                        <a:t>7. </a:t>
                      </a:r>
                      <a:r>
                        <a:rPr lang="ru-RU" sz="1000" b="0" noProof="0" dirty="0" err="1"/>
                        <a:t>Основні</a:t>
                      </a:r>
                      <a:r>
                        <a:rPr lang="ru-RU" sz="1000" b="0" noProof="0" dirty="0"/>
                        <a:t> </a:t>
                      </a:r>
                      <a:r>
                        <a:rPr lang="ru-RU" sz="1000" b="0" noProof="0" dirty="0" err="1"/>
                        <a:t>постулати</a:t>
                      </a:r>
                      <a:r>
                        <a:rPr lang="ru-RU" sz="1000" b="0" noProof="0" dirty="0"/>
                        <a:t> і </a:t>
                      </a:r>
                      <a:r>
                        <a:rPr lang="ru-RU" sz="1000" b="0" noProof="0" dirty="0" err="1"/>
                        <a:t>передумови</a:t>
                      </a:r>
                      <a:r>
                        <a:rPr lang="ru-RU" sz="1000" b="0" noProof="0" dirty="0"/>
                        <a:t> </a:t>
                      </a:r>
                      <a:r>
                        <a:rPr lang="ru-RU" sz="1000" b="0" noProof="0" dirty="0" err="1"/>
                        <a:t>технічного</a:t>
                      </a:r>
                      <a:r>
                        <a:rPr lang="ru-RU" sz="1000" b="0" noProof="0" dirty="0"/>
                        <a:t> </a:t>
                      </a:r>
                      <a:r>
                        <a:rPr lang="ru-RU" sz="1000" b="0" noProof="0" dirty="0" err="1"/>
                        <a:t>аналізу</a:t>
                      </a:r>
                      <a:r>
                        <a:rPr lang="ru-RU" sz="1000" b="0" noProof="0" dirty="0"/>
                        <a:t>. </a:t>
                      </a:r>
                      <a:r>
                        <a:rPr lang="ru-RU" sz="1000" b="0" noProof="0" dirty="0" err="1"/>
                        <a:t>Принципи</a:t>
                      </a:r>
                      <a:r>
                        <a:rPr lang="ru-RU" sz="1000" b="0" noProof="0" dirty="0"/>
                        <a:t> </a:t>
                      </a:r>
                      <a:r>
                        <a:rPr lang="ru-RU" sz="1000" b="0" noProof="0" dirty="0" err="1"/>
                        <a:t>графічного</a:t>
                      </a:r>
                      <a:r>
                        <a:rPr lang="ru-RU" sz="1000" b="0" noProof="0" dirty="0"/>
                        <a:t> </a:t>
                      </a:r>
                      <a:r>
                        <a:rPr lang="ru-RU" sz="1000" b="0" noProof="0" dirty="0" err="1"/>
                        <a:t>аналізу</a:t>
                      </a:r>
                      <a:r>
                        <a:rPr lang="ru-RU" sz="1000" b="0" noProof="0" dirty="0"/>
                        <a:t> </a:t>
                      </a:r>
                      <a:r>
                        <a:rPr lang="ru-RU" sz="1000" b="0" noProof="0" dirty="0" err="1"/>
                        <a:t>цінних</a:t>
                      </a:r>
                      <a:r>
                        <a:rPr lang="ru-RU" sz="1000" b="0" noProof="0" dirty="0"/>
                        <a:t> </a:t>
                      </a:r>
                      <a:r>
                        <a:rPr lang="ru-RU" sz="1000" b="0" noProof="0" dirty="0" err="1"/>
                        <a:t>паперів</a:t>
                      </a:r>
                      <a:r>
                        <a:rPr lang="ru-RU" sz="1000" b="0" noProof="0" dirty="0"/>
                        <a:t>.</a:t>
                      </a:r>
                    </a:p>
                    <a:p>
                      <a:r>
                        <a:rPr lang="ru-RU" sz="1000" b="0" noProof="0" dirty="0"/>
                        <a:t>8. </a:t>
                      </a:r>
                      <a:r>
                        <a:rPr lang="ru-RU" sz="1000" b="0" noProof="0" dirty="0" err="1"/>
                        <a:t>Тенденції</a:t>
                      </a:r>
                      <a:r>
                        <a:rPr lang="ru-RU" sz="1000" b="0" noProof="0" dirty="0"/>
                        <a:t> на ринку </a:t>
                      </a:r>
                      <a:r>
                        <a:rPr lang="ru-RU" sz="1000" b="0" noProof="0" dirty="0" err="1"/>
                        <a:t>цінних</a:t>
                      </a:r>
                      <a:r>
                        <a:rPr lang="ru-RU" sz="1000" b="0" noProof="0" dirty="0"/>
                        <a:t> </a:t>
                      </a:r>
                      <a:r>
                        <a:rPr lang="ru-RU" sz="1000" b="0" noProof="0" dirty="0" err="1"/>
                        <a:t>паперів</a:t>
                      </a:r>
                      <a:r>
                        <a:rPr lang="ru-RU" sz="1000" b="0" noProof="0" dirty="0"/>
                        <a:t> і </a:t>
                      </a:r>
                      <a:r>
                        <a:rPr lang="ru-RU" sz="1000" b="0" noProof="0" dirty="0" err="1"/>
                        <a:t>принципи</a:t>
                      </a:r>
                      <a:r>
                        <a:rPr lang="ru-RU" sz="1000" b="0" noProof="0" dirty="0"/>
                        <a:t> </a:t>
                      </a:r>
                      <a:r>
                        <a:rPr lang="ru-RU" sz="1000" b="0" noProof="0" dirty="0" err="1"/>
                        <a:t>їх</a:t>
                      </a:r>
                      <a:r>
                        <a:rPr lang="ru-RU" sz="1000" b="0" noProof="0" dirty="0"/>
                        <a:t> </a:t>
                      </a:r>
                      <a:r>
                        <a:rPr lang="ru-RU" sz="1000" b="0" noProof="0" dirty="0" err="1"/>
                        <a:t>виявлення</a:t>
                      </a:r>
                      <a:r>
                        <a:rPr lang="ru-RU" sz="1000" b="0" noProof="0" dirty="0"/>
                        <a:t>.</a:t>
                      </a:r>
                    </a:p>
                    <a:p>
                      <a:r>
                        <a:rPr lang="ru-RU" sz="1000" b="0" noProof="0" dirty="0"/>
                        <a:t>9. </a:t>
                      </a:r>
                      <a:r>
                        <a:rPr lang="ru-RU" sz="1000" b="0" noProof="0" dirty="0" err="1"/>
                        <a:t>Графічні</a:t>
                      </a:r>
                      <a:r>
                        <a:rPr lang="ru-RU" sz="1000" b="0" noProof="0" dirty="0"/>
                        <a:t> </a:t>
                      </a:r>
                      <a:r>
                        <a:rPr lang="ru-RU" sz="1000" b="0" noProof="0" dirty="0" err="1"/>
                        <a:t>моделі</a:t>
                      </a:r>
                      <a:r>
                        <a:rPr lang="ru-RU" sz="1000" b="0" noProof="0" dirty="0"/>
                        <a:t> перелому і </a:t>
                      </a:r>
                      <a:r>
                        <a:rPr lang="ru-RU" sz="1000" b="0" noProof="0" dirty="0" err="1"/>
                        <a:t>продовження</a:t>
                      </a:r>
                      <a:r>
                        <a:rPr lang="ru-RU" sz="1000" b="0" noProof="0" dirty="0"/>
                        <a:t> </a:t>
                      </a:r>
                      <a:r>
                        <a:rPr lang="ru-RU" sz="1000" b="0" noProof="0" dirty="0" err="1"/>
                        <a:t>тенденції</a:t>
                      </a:r>
                      <a:r>
                        <a:rPr lang="ru-RU" sz="1000" b="0" noProof="0" dirty="0"/>
                        <a:t>.</a:t>
                      </a:r>
                    </a:p>
                    <a:p>
                      <a:r>
                        <a:rPr lang="ru-RU" sz="1000" b="0" noProof="0" dirty="0"/>
                        <a:t>10. </a:t>
                      </a:r>
                      <a:r>
                        <a:rPr lang="ru-RU" sz="1000" b="0" noProof="0" dirty="0" err="1"/>
                        <a:t>Індикатори</a:t>
                      </a:r>
                      <a:r>
                        <a:rPr lang="ru-RU" sz="1000" b="0" noProof="0" dirty="0"/>
                        <a:t> </a:t>
                      </a:r>
                      <a:r>
                        <a:rPr lang="ru-RU" sz="1000" b="0" noProof="0" dirty="0" err="1"/>
                        <a:t>технічного</a:t>
                      </a:r>
                      <a:r>
                        <a:rPr lang="ru-RU" sz="1000" b="0" noProof="0" dirty="0"/>
                        <a:t> </a:t>
                      </a:r>
                      <a:r>
                        <a:rPr lang="ru-RU" sz="1000" b="0" noProof="0" dirty="0" err="1"/>
                        <a:t>аналізу</a:t>
                      </a:r>
                      <a:r>
                        <a:rPr lang="ru-RU" sz="1000" b="0" noProof="0" dirty="0"/>
                        <a:t>: </a:t>
                      </a:r>
                      <a:r>
                        <a:rPr lang="ru-RU" sz="1000" b="0" noProof="0" dirty="0" err="1"/>
                        <a:t>види</a:t>
                      </a:r>
                      <a:r>
                        <a:rPr lang="ru-RU" sz="1000" b="0" noProof="0" dirty="0"/>
                        <a:t> і </a:t>
                      </a:r>
                      <a:r>
                        <a:rPr lang="ru-RU" sz="1000" b="0" noProof="0" dirty="0" err="1"/>
                        <a:t>застосування</a:t>
                      </a:r>
                      <a:r>
                        <a:rPr lang="ru-RU" sz="1000" b="0" noProof="0" dirty="0"/>
                        <a:t> для </a:t>
                      </a:r>
                      <a:r>
                        <a:rPr lang="ru-RU" sz="1000" b="0" noProof="0" dirty="0" err="1"/>
                        <a:t>побудови</a:t>
                      </a:r>
                      <a:r>
                        <a:rPr lang="ru-RU" sz="1000" b="0" noProof="0" dirty="0"/>
                        <a:t> </a:t>
                      </a:r>
                      <a:r>
                        <a:rPr lang="ru-RU" sz="1000" b="0" noProof="0" dirty="0" err="1"/>
                        <a:t>торгових</a:t>
                      </a:r>
                      <a:r>
                        <a:rPr lang="ru-RU" sz="1000" b="0" noProof="0" dirty="0"/>
                        <a:t> </a:t>
                      </a:r>
                      <a:r>
                        <a:rPr lang="ru-RU" sz="1000" b="0" noProof="0" dirty="0" err="1"/>
                        <a:t>стратегій</a:t>
                      </a:r>
                      <a:r>
                        <a:rPr lang="ru-RU" sz="1000" b="0" noProof="0" dirty="0"/>
                        <a:t>.</a:t>
                      </a:r>
                    </a:p>
                    <a:p>
                      <a:r>
                        <a:rPr lang="ru-RU" sz="1000" b="0" noProof="0" dirty="0"/>
                        <a:t>11. </a:t>
                      </a:r>
                      <a:r>
                        <a:rPr lang="ru-RU" sz="1000" b="0" noProof="0" dirty="0" err="1"/>
                        <a:t>Осцилятори</a:t>
                      </a:r>
                      <a:r>
                        <a:rPr lang="ru-RU" sz="1000" b="0" noProof="0" dirty="0"/>
                        <a:t>: </a:t>
                      </a:r>
                      <a:r>
                        <a:rPr lang="ru-RU" sz="1000" b="0" noProof="0" dirty="0" err="1"/>
                        <a:t>види</a:t>
                      </a:r>
                      <a:r>
                        <a:rPr lang="ru-RU" sz="1000" b="0" noProof="0" dirty="0"/>
                        <a:t> і </a:t>
                      </a:r>
                      <a:r>
                        <a:rPr lang="ru-RU" sz="1000" b="0" noProof="0" dirty="0" err="1"/>
                        <a:t>застосування</a:t>
                      </a:r>
                      <a:r>
                        <a:rPr lang="ru-RU" sz="1000" b="0" noProof="0" dirty="0"/>
                        <a:t> для </a:t>
                      </a:r>
                      <a:r>
                        <a:rPr lang="ru-RU" sz="1000" b="0" noProof="0" dirty="0" err="1"/>
                        <a:t>побудови</a:t>
                      </a:r>
                      <a:r>
                        <a:rPr lang="ru-RU" sz="1000" b="0" noProof="0" dirty="0"/>
                        <a:t> </a:t>
                      </a:r>
                      <a:r>
                        <a:rPr lang="ru-RU" sz="1000" b="0" noProof="0" dirty="0" err="1"/>
                        <a:t>торгових</a:t>
                      </a:r>
                      <a:r>
                        <a:rPr lang="ru-RU" sz="1000" b="0" noProof="0" dirty="0"/>
                        <a:t> </a:t>
                      </a:r>
                      <a:r>
                        <a:rPr lang="ru-RU" sz="1000" b="0" noProof="0" dirty="0" err="1"/>
                        <a:t>стратегій</a:t>
                      </a:r>
                      <a:r>
                        <a:rPr lang="ru-RU" sz="1000" b="0" noProof="0" dirty="0"/>
                        <a:t>.</a:t>
                      </a:r>
                    </a:p>
                    <a:p>
                      <a:r>
                        <a:rPr lang="ru-RU" sz="1000" b="0" noProof="0" dirty="0"/>
                        <a:t>12. </a:t>
                      </a:r>
                      <a:r>
                        <a:rPr lang="ru-RU" sz="1000" b="0" noProof="0" dirty="0" err="1"/>
                        <a:t>Спеціальні</a:t>
                      </a:r>
                      <a:r>
                        <a:rPr lang="ru-RU" sz="1000" b="0" noProof="0" dirty="0"/>
                        <a:t> </a:t>
                      </a:r>
                      <a:r>
                        <a:rPr lang="ru-RU" sz="1000" b="0" noProof="0" dirty="0" err="1"/>
                        <a:t>методи</a:t>
                      </a:r>
                      <a:r>
                        <a:rPr lang="ru-RU" sz="1000" b="0" noProof="0" dirty="0"/>
                        <a:t> </a:t>
                      </a:r>
                      <a:r>
                        <a:rPr lang="ru-RU" sz="1000" b="0" noProof="0" dirty="0" err="1"/>
                        <a:t>технічного</a:t>
                      </a:r>
                      <a:r>
                        <a:rPr lang="ru-RU" sz="1000" b="0" noProof="0" dirty="0"/>
                        <a:t> </a:t>
                      </a:r>
                      <a:r>
                        <a:rPr lang="ru-RU" sz="1000" b="0" noProof="0" dirty="0" err="1"/>
                        <a:t>аналізу</a:t>
                      </a:r>
                      <a:r>
                        <a:rPr lang="ru-RU" sz="1000" b="0" noProof="0" dirty="0"/>
                        <a:t> </a:t>
                      </a:r>
                      <a:r>
                        <a:rPr lang="ru-RU" sz="1000" b="0" noProof="0" dirty="0" err="1"/>
                        <a:t>цінних</a:t>
                      </a:r>
                      <a:r>
                        <a:rPr lang="ru-RU" sz="1000" b="0" noProof="0" dirty="0"/>
                        <a:t> </a:t>
                      </a:r>
                      <a:r>
                        <a:rPr lang="ru-RU" sz="1000" b="0" noProof="0" dirty="0" err="1"/>
                        <a:t>паперів</a:t>
                      </a:r>
                      <a:r>
                        <a:rPr lang="ru-RU" sz="1000" b="0" noProof="0" dirty="0"/>
                        <a:t>. </a:t>
                      </a:r>
                      <a:r>
                        <a:rPr lang="ru-RU" sz="1000" b="0" noProof="0" dirty="0" err="1"/>
                        <a:t>Практичні</a:t>
                      </a:r>
                      <a:r>
                        <a:rPr lang="ru-RU" sz="1000" b="0" noProof="0" dirty="0"/>
                        <a:t> </a:t>
                      </a:r>
                      <a:r>
                        <a:rPr lang="ru-RU" sz="1000" b="0" noProof="0" dirty="0" err="1"/>
                        <a:t>аспекти</a:t>
                      </a:r>
                      <a:r>
                        <a:rPr lang="ru-RU" sz="1000" b="0" noProof="0" dirty="0"/>
                        <a:t> </a:t>
                      </a:r>
                      <a:r>
                        <a:rPr lang="ru-RU" sz="1000" b="0" noProof="0" dirty="0" err="1"/>
                        <a:t>побудови</a:t>
                      </a:r>
                      <a:r>
                        <a:rPr lang="ru-RU" sz="1000" b="0" noProof="0" dirty="0"/>
                        <a:t> </a:t>
                      </a:r>
                      <a:r>
                        <a:rPr lang="ru-RU" sz="1000" b="0" noProof="0" dirty="0" err="1"/>
                        <a:t>торгових</a:t>
                      </a:r>
                      <a:r>
                        <a:rPr lang="ru-RU" sz="1000" b="0" noProof="0" dirty="0"/>
                        <a:t> </a:t>
                      </a:r>
                      <a:r>
                        <a:rPr lang="ru-RU" sz="1000" b="0" noProof="0" dirty="0" err="1"/>
                        <a:t>стратегій</a:t>
                      </a:r>
                      <a:r>
                        <a:rPr lang="ru-RU" sz="1000" b="0" noProof="0" dirty="0"/>
                        <a:t> на фондовому ринку.</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148638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Офшорні фінанси</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482774345"/>
              </p:ext>
            </p:extLst>
          </p:nvPr>
        </p:nvGraphicFramePr>
        <p:xfrm>
          <a:off x="226980" y="1128408"/>
          <a:ext cx="5570706" cy="1898878"/>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93382">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фінансів</a:t>
                      </a:r>
                      <a:endParaRPr lang="uk-UA" noProof="0" dirty="0"/>
                    </a:p>
                  </a:txBody>
                  <a:tcPr/>
                </a:tc>
                <a:extLst>
                  <a:ext uri="{0D108BD9-81ED-4DB2-BD59-A6C34878D82A}">
                    <a16:rowId xmlns:a16="http://schemas.microsoft.com/office/drawing/2014/main" val="1001281624"/>
                  </a:ext>
                </a:extLst>
              </a:tr>
              <a:tr h="1105496">
                <a:tc>
                  <a:txBody>
                    <a:bodyPr/>
                    <a:lstStyle/>
                    <a:p>
                      <a:pPr algn="ctr"/>
                      <a:r>
                        <a:rPr lang="uk-UA" sz="1200" noProof="0" dirty="0"/>
                        <a:t>Мета дисципліни</a:t>
                      </a:r>
                    </a:p>
                  </a:txBody>
                  <a:tcPr/>
                </a:tc>
                <a:tc>
                  <a:txBody>
                    <a:bodyPr/>
                    <a:lstStyle/>
                    <a:p>
                      <a:pPr algn="just"/>
                      <a:r>
                        <a:rPr lang="uk-UA" sz="1100" noProof="0" dirty="0"/>
                        <a:t>ознайомити студентів з принципами ведення бізнесу застосовуючи податкове планування за допомогою міжнародних фінансових офшорних структур; особливостями офшорної фінансової діяльності, а також проаналізувати масштаби впливу офшорних схем податкової оптимізації на світову економіку.</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781128732"/>
              </p:ext>
            </p:extLst>
          </p:nvPr>
        </p:nvGraphicFramePr>
        <p:xfrm>
          <a:off x="5797685" y="1128408"/>
          <a:ext cx="6167335" cy="532103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3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•основні поняття і категорії офшорної фінансової діяльності;</a:t>
                      </a:r>
                    </a:p>
                    <a:p>
                      <a:pPr algn="just"/>
                      <a:r>
                        <a:rPr lang="uk-UA" sz="1300" b="0" noProof="0" dirty="0"/>
                        <a:t>•особливості та роль офшорних зон у системі зовнішньоекономічних </a:t>
                      </a:r>
                      <a:r>
                        <a:rPr lang="uk-UA" sz="1300" b="0" noProof="0" dirty="0" err="1"/>
                        <a:t>зв’язків</a:t>
                      </a:r>
                      <a:r>
                        <a:rPr lang="uk-UA" sz="1300" b="0" noProof="0" dirty="0"/>
                        <a:t>;</a:t>
                      </a:r>
                    </a:p>
                    <a:p>
                      <a:pPr algn="just"/>
                      <a:r>
                        <a:rPr lang="uk-UA" sz="1300" b="0" noProof="0" dirty="0"/>
                        <a:t>•типи та функції офшорних компаній, послуги, які вони пропонують, і як ці послуги регулюються міжнародними організаціями;</a:t>
                      </a:r>
                    </a:p>
                    <a:p>
                      <a:pPr algn="just"/>
                      <a:r>
                        <a:rPr lang="uk-UA" sz="1300" b="0" noProof="0" dirty="0"/>
                        <a:t>•ключові відмінності між трьома моделями офшорних фінансових центрів;</a:t>
                      </a:r>
                    </a:p>
                    <a:p>
                      <a:pPr algn="just"/>
                      <a:r>
                        <a:rPr lang="uk-UA" sz="1300" b="0" noProof="0" dirty="0"/>
                        <a:t>•ключові функції офшорних компаній та причини привабливості офшорних фінансових центрів.</a:t>
                      </a:r>
                    </a:p>
                    <a:p>
                      <a:pPr algn="just"/>
                      <a:r>
                        <a:rPr lang="uk-UA" sz="1300" b="0" noProof="0" dirty="0"/>
                        <a:t>Вміти:</a:t>
                      </a:r>
                    </a:p>
                    <a:p>
                      <a:pPr algn="just"/>
                      <a:r>
                        <a:rPr lang="uk-UA" sz="1300" b="0" noProof="0" dirty="0"/>
                        <a:t>•ідентифікувати еволюцію виникнення офшорного бізнесу;</a:t>
                      </a:r>
                    </a:p>
                    <a:p>
                      <a:pPr algn="just"/>
                      <a:r>
                        <a:rPr lang="uk-UA" sz="1300" b="0" noProof="0" dirty="0"/>
                        <a:t>•використовувати знання і методи, отримані в ході курсу для подальшого навчання студента, а також для практичного використання при аналізі офшорного бізнесу;</a:t>
                      </a:r>
                    </a:p>
                    <a:p>
                      <a:pPr algn="just"/>
                      <a:r>
                        <a:rPr lang="uk-UA" sz="1300" b="0" noProof="0" dirty="0"/>
                        <a:t>•використовувати на практиці базові знання про регулювання офшорної діяльності;</a:t>
                      </a:r>
                    </a:p>
                    <a:p>
                      <a:pPr algn="just"/>
                      <a:r>
                        <a:rPr lang="uk-UA" sz="1300" b="0" noProof="0" dirty="0"/>
                        <a:t>•проаналізувати пільгове оподаткування та застосовувати оптимальну стратегію вибору офшорної зони;</a:t>
                      </a:r>
                    </a:p>
                    <a:p>
                      <a:pPr algn="just"/>
                      <a:r>
                        <a:rPr lang="uk-UA" sz="1300" b="0" noProof="0" dirty="0"/>
                        <a:t>•вирішувати інші питання, пов'язані з подальшим розвитком офшорного фінансового бізнесу та його впливом на світову економіку.</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D727909F-1F23-3E36-9C08-0E9AD613DFE4}"/>
              </a:ext>
            </a:extLst>
          </p:cNvPr>
          <p:cNvGraphicFramePr>
            <a:graphicFrameLocks noGrp="1"/>
          </p:cNvGraphicFramePr>
          <p:nvPr>
            <p:extLst>
              <p:ext uri="{D42A27DB-BD31-4B8C-83A1-F6EECF244321}">
                <p14:modId xmlns:p14="http://schemas.microsoft.com/office/powerpoint/2010/main" val="3754319128"/>
              </p:ext>
            </p:extLst>
          </p:nvPr>
        </p:nvGraphicFramePr>
        <p:xfrm>
          <a:off x="226980" y="3598678"/>
          <a:ext cx="5570703" cy="285076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3495746604"/>
                    </a:ext>
                  </a:extLst>
                </a:gridCol>
                <a:gridCol w="4923318">
                  <a:extLst>
                    <a:ext uri="{9D8B030D-6E8A-4147-A177-3AD203B41FA5}">
                      <a16:colId xmlns:a16="http://schemas.microsoft.com/office/drawing/2014/main" val="1703783478"/>
                    </a:ext>
                  </a:extLst>
                </a:gridCol>
              </a:tblGrid>
              <a:tr h="2850760">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200" b="0" noProof="0" dirty="0"/>
                        <a:t>1. </a:t>
                      </a:r>
                      <a:r>
                        <a:rPr lang="ru-RU" sz="1200" b="0" noProof="0" dirty="0" err="1"/>
                        <a:t>Вступ</a:t>
                      </a:r>
                      <a:r>
                        <a:rPr lang="ru-RU" sz="1200" b="0" noProof="0" dirty="0"/>
                        <a:t> до курсу «</a:t>
                      </a:r>
                      <a:r>
                        <a:rPr lang="ru-RU" sz="1200" b="0" noProof="0" dirty="0" err="1"/>
                        <a:t>Офшорингові</a:t>
                      </a:r>
                      <a:r>
                        <a:rPr lang="ru-RU" sz="1200" b="0" noProof="0" dirty="0"/>
                        <a:t> </a:t>
                      </a:r>
                      <a:r>
                        <a:rPr lang="ru-RU" sz="1200" b="0" noProof="0" dirty="0" err="1"/>
                        <a:t>фінанси</a:t>
                      </a:r>
                      <a:r>
                        <a:rPr lang="ru-RU" sz="1200" b="0" noProof="0" dirty="0"/>
                        <a:t>».</a:t>
                      </a:r>
                    </a:p>
                    <a:p>
                      <a:r>
                        <a:rPr lang="ru-RU" sz="1200" b="0" noProof="0" dirty="0"/>
                        <a:t>2. </a:t>
                      </a:r>
                      <a:r>
                        <a:rPr lang="ru-RU" sz="1200" b="0" noProof="0" dirty="0" err="1"/>
                        <a:t>Виникнення</a:t>
                      </a:r>
                      <a:r>
                        <a:rPr lang="ru-RU" sz="1200" b="0" noProof="0" dirty="0"/>
                        <a:t> та </a:t>
                      </a:r>
                      <a:r>
                        <a:rPr lang="ru-RU" sz="1200" b="0" noProof="0" dirty="0" err="1"/>
                        <a:t>функціонування</a:t>
                      </a:r>
                      <a:r>
                        <a:rPr lang="ru-RU" sz="1200" b="0" noProof="0" dirty="0"/>
                        <a:t> офшорного </a:t>
                      </a:r>
                      <a:r>
                        <a:rPr lang="ru-RU" sz="1200" b="0" noProof="0" dirty="0" err="1"/>
                        <a:t>фінансового</a:t>
                      </a:r>
                      <a:r>
                        <a:rPr lang="ru-RU" sz="1200" b="0" noProof="0" dirty="0"/>
                        <a:t> </a:t>
                      </a:r>
                      <a:r>
                        <a:rPr lang="ru-RU" sz="1200" b="0" noProof="0" dirty="0" err="1"/>
                        <a:t>бізнесу</a:t>
                      </a:r>
                      <a:r>
                        <a:rPr lang="ru-RU" sz="1200" b="0" noProof="0" dirty="0"/>
                        <a:t>.</a:t>
                      </a:r>
                    </a:p>
                    <a:p>
                      <a:r>
                        <a:rPr lang="ru-RU" sz="1200" b="0" noProof="0" dirty="0"/>
                        <a:t>3. </a:t>
                      </a:r>
                      <a:r>
                        <a:rPr lang="ru-RU" sz="1200" b="0" noProof="0" dirty="0" err="1"/>
                        <a:t>Сутність</a:t>
                      </a:r>
                      <a:r>
                        <a:rPr lang="ru-RU" sz="1200" b="0" noProof="0" dirty="0"/>
                        <a:t>, </a:t>
                      </a:r>
                      <a:r>
                        <a:rPr lang="ru-RU" sz="1200" b="0" noProof="0" dirty="0" err="1"/>
                        <a:t>основні</a:t>
                      </a:r>
                      <a:r>
                        <a:rPr lang="ru-RU" sz="1200" b="0" noProof="0" dirty="0"/>
                        <a:t> </a:t>
                      </a:r>
                      <a:r>
                        <a:rPr lang="ru-RU" sz="1200" b="0" noProof="0" dirty="0" err="1"/>
                        <a:t>поняття</a:t>
                      </a:r>
                      <a:r>
                        <a:rPr lang="ru-RU" sz="1200" b="0" noProof="0" dirty="0"/>
                        <a:t> і </a:t>
                      </a:r>
                      <a:r>
                        <a:rPr lang="ru-RU" sz="1200" b="0" noProof="0" dirty="0" err="1"/>
                        <a:t>принципи</a:t>
                      </a:r>
                      <a:r>
                        <a:rPr lang="ru-RU" sz="1200" b="0" noProof="0" dirty="0"/>
                        <a:t> </a:t>
                      </a:r>
                      <a:r>
                        <a:rPr lang="ru-RU" sz="1200" b="0" noProof="0" dirty="0" err="1"/>
                        <a:t>офшорингових</a:t>
                      </a:r>
                      <a:r>
                        <a:rPr lang="ru-RU" sz="1200" b="0" noProof="0" dirty="0"/>
                        <a:t> </a:t>
                      </a:r>
                      <a:r>
                        <a:rPr lang="ru-RU" sz="1200" b="0" noProof="0" dirty="0" err="1"/>
                        <a:t>фінансів</a:t>
                      </a:r>
                      <a:r>
                        <a:rPr lang="ru-RU" sz="1200" b="0" noProof="0" dirty="0"/>
                        <a:t>.</a:t>
                      </a:r>
                    </a:p>
                    <a:p>
                      <a:r>
                        <a:rPr lang="ru-RU" sz="1200" b="0" noProof="0" dirty="0"/>
                        <a:t>4. </a:t>
                      </a:r>
                      <a:r>
                        <a:rPr lang="ru-RU" sz="1200" b="0" noProof="0" dirty="0" err="1"/>
                        <a:t>Офшорні</a:t>
                      </a:r>
                      <a:r>
                        <a:rPr lang="ru-RU" sz="1200" b="0" noProof="0" dirty="0"/>
                        <a:t> центри та </a:t>
                      </a:r>
                      <a:r>
                        <a:rPr lang="ru-RU" sz="1200" b="0" noProof="0" dirty="0" err="1"/>
                        <a:t>податкові</a:t>
                      </a:r>
                      <a:r>
                        <a:rPr lang="ru-RU" sz="1200" b="0" noProof="0" dirty="0"/>
                        <a:t> </a:t>
                      </a:r>
                      <a:r>
                        <a:rPr lang="ru-RU" sz="1200" b="0" noProof="0" dirty="0" err="1"/>
                        <a:t>гавані</a:t>
                      </a:r>
                      <a:r>
                        <a:rPr lang="ru-RU" sz="1200" b="0" noProof="0" dirty="0"/>
                        <a:t>.</a:t>
                      </a:r>
                    </a:p>
                    <a:p>
                      <a:r>
                        <a:rPr lang="ru-RU" sz="1200" b="0" noProof="0" dirty="0"/>
                        <a:t>5. </a:t>
                      </a:r>
                      <a:r>
                        <a:rPr lang="ru-RU" sz="1200" b="0" noProof="0" dirty="0" err="1"/>
                        <a:t>Офшорні</a:t>
                      </a:r>
                      <a:r>
                        <a:rPr lang="ru-RU" sz="1200" b="0" noProof="0" dirty="0"/>
                        <a:t> </a:t>
                      </a:r>
                      <a:r>
                        <a:rPr lang="ru-RU" sz="1200" b="0" noProof="0" dirty="0" err="1"/>
                        <a:t>фінансові</a:t>
                      </a:r>
                      <a:r>
                        <a:rPr lang="ru-RU" sz="1200" b="0" noProof="0" dirty="0"/>
                        <a:t> </a:t>
                      </a:r>
                      <a:r>
                        <a:rPr lang="ru-RU" sz="1200" b="0" noProof="0" dirty="0" err="1"/>
                        <a:t>компанії</a:t>
                      </a:r>
                      <a:r>
                        <a:rPr lang="ru-RU" sz="1200" b="0" noProof="0" dirty="0"/>
                        <a:t>.</a:t>
                      </a:r>
                    </a:p>
                    <a:p>
                      <a:r>
                        <a:rPr lang="ru-RU" sz="1200" b="0" noProof="0" dirty="0"/>
                        <a:t>6. </a:t>
                      </a:r>
                      <a:r>
                        <a:rPr lang="ru-RU" sz="1200" b="0" noProof="0" dirty="0" err="1"/>
                        <a:t>Особливості</a:t>
                      </a:r>
                      <a:r>
                        <a:rPr lang="ru-RU" sz="1200" b="0" noProof="0" dirty="0"/>
                        <a:t> офшорного </a:t>
                      </a:r>
                      <a:r>
                        <a:rPr lang="ru-RU" sz="1200" b="0" noProof="0" dirty="0" err="1"/>
                        <a:t>середовища</a:t>
                      </a:r>
                      <a:r>
                        <a:rPr lang="ru-RU" sz="1200" b="0" noProof="0" dirty="0"/>
                        <a:t>.</a:t>
                      </a:r>
                    </a:p>
                    <a:p>
                      <a:r>
                        <a:rPr lang="ru-RU" sz="1200" b="0" noProof="0" dirty="0"/>
                        <a:t>7. </a:t>
                      </a:r>
                      <a:r>
                        <a:rPr lang="ru-RU" sz="1200" b="0" noProof="0" dirty="0" err="1"/>
                        <a:t>Значення</a:t>
                      </a:r>
                      <a:r>
                        <a:rPr lang="ru-RU" sz="1200" b="0" noProof="0" dirty="0"/>
                        <a:t> </a:t>
                      </a:r>
                      <a:r>
                        <a:rPr lang="ru-RU" sz="1200" b="0" noProof="0" dirty="0" err="1"/>
                        <a:t>оподаткування</a:t>
                      </a:r>
                      <a:r>
                        <a:rPr lang="ru-RU" sz="1200" b="0" noProof="0" dirty="0"/>
                        <a:t> в </a:t>
                      </a:r>
                      <a:r>
                        <a:rPr lang="ru-RU" sz="1200" b="0" noProof="0" dirty="0" err="1"/>
                        <a:t>офшоринговій</a:t>
                      </a:r>
                      <a:r>
                        <a:rPr lang="ru-RU" sz="1200" b="0" noProof="0" dirty="0"/>
                        <a:t> </a:t>
                      </a:r>
                      <a:r>
                        <a:rPr lang="ru-RU" sz="1200" b="0" noProof="0" dirty="0" err="1"/>
                        <a:t>фінансовій</a:t>
                      </a:r>
                      <a:r>
                        <a:rPr lang="ru-RU" sz="1200" b="0" noProof="0" dirty="0"/>
                        <a:t> </a:t>
                      </a:r>
                      <a:r>
                        <a:rPr lang="ru-RU" sz="1200" b="0" noProof="0" dirty="0" err="1"/>
                        <a:t>діяльності</a:t>
                      </a:r>
                      <a:r>
                        <a:rPr lang="ru-RU" sz="1200" b="0" noProof="0" dirty="0"/>
                        <a:t>. </a:t>
                      </a:r>
                    </a:p>
                    <a:p>
                      <a:r>
                        <a:rPr lang="ru-RU" sz="1200" b="0" noProof="0" dirty="0"/>
                        <a:t>8. </a:t>
                      </a:r>
                      <a:r>
                        <a:rPr lang="ru-RU" sz="1200" b="0" noProof="0" dirty="0" err="1"/>
                        <a:t>Регуляторний</a:t>
                      </a:r>
                      <a:r>
                        <a:rPr lang="ru-RU" sz="1200" b="0" noProof="0" dirty="0"/>
                        <a:t> та </a:t>
                      </a:r>
                      <a:r>
                        <a:rPr lang="ru-RU" sz="1200" b="0" noProof="0" dirty="0" err="1"/>
                        <a:t>наглядовий</a:t>
                      </a:r>
                      <a:r>
                        <a:rPr lang="ru-RU" sz="1200" b="0" noProof="0" dirty="0"/>
                        <a:t> </a:t>
                      </a:r>
                      <a:r>
                        <a:rPr lang="ru-RU" sz="1200" b="0" noProof="0" dirty="0" err="1"/>
                        <a:t>процес</a:t>
                      </a:r>
                      <a:r>
                        <a:rPr lang="ru-RU" sz="1200" b="0" noProof="0" dirty="0"/>
                        <a:t> в </a:t>
                      </a:r>
                      <a:r>
                        <a:rPr lang="ru-RU" sz="1200" b="0" noProof="0" dirty="0" err="1"/>
                        <a:t>офшорингу</a:t>
                      </a:r>
                      <a:r>
                        <a:rPr lang="ru-RU" sz="1200" b="0" noProof="0" dirty="0"/>
                        <a:t>. </a:t>
                      </a:r>
                    </a:p>
                    <a:p>
                      <a:r>
                        <a:rPr lang="ru-RU" sz="1200" b="0" noProof="0" dirty="0"/>
                        <a:t>9. </a:t>
                      </a:r>
                      <a:r>
                        <a:rPr lang="ru-RU" sz="1200" b="0" noProof="0" dirty="0" err="1"/>
                        <a:t>Постачальники</a:t>
                      </a:r>
                      <a:r>
                        <a:rPr lang="ru-RU" sz="1200" b="0" noProof="0" dirty="0"/>
                        <a:t> та </a:t>
                      </a:r>
                      <a:r>
                        <a:rPr lang="ru-RU" sz="1200" b="0" noProof="0" dirty="0" err="1"/>
                        <a:t>споживачи</a:t>
                      </a:r>
                      <a:r>
                        <a:rPr lang="ru-RU" sz="1200" b="0" noProof="0" dirty="0"/>
                        <a:t> </a:t>
                      </a:r>
                      <a:r>
                        <a:rPr lang="ru-RU" sz="1200" b="0" noProof="0" dirty="0" err="1"/>
                        <a:t>офшорингових</a:t>
                      </a:r>
                      <a:r>
                        <a:rPr lang="ru-RU" sz="1200" b="0" noProof="0" dirty="0"/>
                        <a:t> </a:t>
                      </a:r>
                      <a:r>
                        <a:rPr lang="ru-RU" sz="1200" b="0" noProof="0" dirty="0" err="1"/>
                        <a:t>послуг</a:t>
                      </a:r>
                      <a:r>
                        <a:rPr lang="ru-RU" sz="1200" b="0" noProof="0" dirty="0"/>
                        <a:t>. </a:t>
                      </a:r>
                    </a:p>
                    <a:p>
                      <a:r>
                        <a:rPr lang="ru-RU" sz="1200" b="0" noProof="0" dirty="0"/>
                        <a:t>10. </a:t>
                      </a:r>
                      <a:r>
                        <a:rPr lang="ru-RU" sz="1200" b="0" noProof="0" dirty="0" err="1"/>
                        <a:t>Офшоринг</a:t>
                      </a:r>
                      <a:r>
                        <a:rPr lang="ru-RU" sz="1200" b="0" noProof="0" dirty="0"/>
                        <a:t> у </a:t>
                      </a:r>
                      <a:r>
                        <a:rPr lang="ru-RU" sz="1200" b="0" noProof="0" dirty="0" err="1"/>
                        <a:t>системі</a:t>
                      </a:r>
                      <a:r>
                        <a:rPr lang="ru-RU" sz="1200" b="0" noProof="0" dirty="0"/>
                        <a:t> </a:t>
                      </a:r>
                      <a:r>
                        <a:rPr lang="ru-RU" sz="1200" b="0" noProof="0" dirty="0" err="1"/>
                        <a:t>зовнішньоекономічних</a:t>
                      </a:r>
                      <a:r>
                        <a:rPr lang="ru-RU" sz="1200" b="0" noProof="0" dirty="0"/>
                        <a:t> </a:t>
                      </a:r>
                      <a:r>
                        <a:rPr lang="ru-RU" sz="1200" b="0" noProof="0" dirty="0" err="1"/>
                        <a:t>зв’язків</a:t>
                      </a:r>
                      <a:r>
                        <a:rPr lang="ru-RU" sz="1200" b="0" noProof="0" dirty="0"/>
                        <a:t>. </a:t>
                      </a:r>
                    </a:p>
                    <a:p>
                      <a:r>
                        <a:rPr lang="ru-RU" sz="1200" b="0" noProof="0" dirty="0"/>
                        <a:t>11. </a:t>
                      </a:r>
                      <a:r>
                        <a:rPr lang="ru-RU" sz="1200" b="0" noProof="0" dirty="0" err="1"/>
                        <a:t>Міжнародне</a:t>
                      </a:r>
                      <a:r>
                        <a:rPr lang="ru-RU" sz="1200" b="0" noProof="0" dirty="0"/>
                        <a:t> </a:t>
                      </a:r>
                      <a:r>
                        <a:rPr lang="ru-RU" sz="1200" b="0" noProof="0" dirty="0" err="1"/>
                        <a:t>регулювання</a:t>
                      </a:r>
                      <a:r>
                        <a:rPr lang="ru-RU" sz="1200" b="0" noProof="0" dirty="0"/>
                        <a:t> </a:t>
                      </a:r>
                      <a:r>
                        <a:rPr lang="ru-RU" sz="1200" b="0" noProof="0" dirty="0" err="1"/>
                        <a:t>офшорингової</a:t>
                      </a:r>
                      <a:r>
                        <a:rPr lang="ru-RU" sz="1200" b="0" noProof="0" dirty="0"/>
                        <a:t> </a:t>
                      </a:r>
                      <a:r>
                        <a:rPr lang="ru-RU" sz="1200" b="0" noProof="0" dirty="0" err="1"/>
                        <a:t>діяльності</a:t>
                      </a:r>
                      <a:r>
                        <a:rPr lang="ru-RU" sz="1200" b="0" noProof="0" dirty="0"/>
                        <a:t>. </a:t>
                      </a:r>
                    </a:p>
                    <a:p>
                      <a:r>
                        <a:rPr lang="ru-RU" sz="1200" b="0" noProof="0" dirty="0"/>
                        <a:t>12. Практика </a:t>
                      </a:r>
                      <a:r>
                        <a:rPr lang="ru-RU" sz="1200" b="0" noProof="0" dirty="0" err="1"/>
                        <a:t>офшорингу</a:t>
                      </a:r>
                      <a:r>
                        <a:rPr lang="ru-RU" sz="1200" b="0" noProof="0" dirty="0"/>
                        <a:t> та </a:t>
                      </a:r>
                      <a:r>
                        <a:rPr lang="ru-RU" sz="1200" b="0" noProof="0" dirty="0" err="1"/>
                        <a:t>її</a:t>
                      </a:r>
                      <a:r>
                        <a:rPr lang="ru-RU" sz="1200" b="0" noProof="0" dirty="0"/>
                        <a:t> </a:t>
                      </a:r>
                      <a:r>
                        <a:rPr lang="ru-RU" sz="1200" b="0" noProof="0" dirty="0" err="1"/>
                        <a:t>регулювання</a:t>
                      </a:r>
                      <a:endParaRPr lang="ru-RU" sz="1200" b="0" noProof="0" dirty="0"/>
                    </a:p>
                    <a:p>
                      <a:r>
                        <a:rPr lang="ru-RU" sz="1200" b="0" noProof="0" dirty="0"/>
                        <a:t>13. </a:t>
                      </a:r>
                      <a:r>
                        <a:rPr lang="ru-RU" sz="1200" b="0" noProof="0" dirty="0" err="1"/>
                        <a:t>Цифровізація</a:t>
                      </a:r>
                      <a:r>
                        <a:rPr lang="ru-RU" sz="1200" b="0" noProof="0" dirty="0"/>
                        <a:t> </a:t>
                      </a:r>
                      <a:r>
                        <a:rPr lang="ru-RU" sz="1200" b="0" noProof="0" dirty="0" err="1"/>
                        <a:t>офшорних</a:t>
                      </a:r>
                      <a:r>
                        <a:rPr lang="ru-RU" sz="1200" b="0" noProof="0" dirty="0"/>
                        <a:t> </a:t>
                      </a:r>
                      <a:r>
                        <a:rPr lang="ru-RU" sz="1200" b="0" noProof="0" dirty="0" err="1"/>
                        <a:t>фінансових</a:t>
                      </a:r>
                      <a:r>
                        <a:rPr lang="ru-RU" sz="1200" b="0" noProof="0" dirty="0"/>
                        <a:t> </a:t>
                      </a:r>
                      <a:r>
                        <a:rPr lang="ru-RU" sz="1200" b="0" noProof="0" dirty="0" err="1"/>
                        <a:t>операцій</a:t>
                      </a:r>
                      <a:r>
                        <a:rPr lang="ru-RU" sz="1200" b="0" noProof="0" dirty="0"/>
                        <a:t>. </a:t>
                      </a:r>
                    </a:p>
                    <a:p>
                      <a:r>
                        <a:rPr lang="ru-RU" sz="1200" b="0" noProof="0" dirty="0"/>
                        <a:t>14. Перегляд документального </a:t>
                      </a:r>
                      <a:r>
                        <a:rPr lang="ru-RU" sz="1200" b="0" noProof="0" dirty="0" err="1"/>
                        <a:t>фільму</a:t>
                      </a:r>
                      <a:r>
                        <a:rPr lang="ru-RU" sz="1200" b="0" noProof="0" dirty="0"/>
                        <a:t>. </a:t>
                      </a:r>
                    </a:p>
                    <a:p>
                      <a:r>
                        <a:rPr lang="ru-RU" sz="1200" b="0" noProof="0" dirty="0"/>
                        <a:t>15. </a:t>
                      </a:r>
                      <a:r>
                        <a:rPr lang="ru-RU" sz="1200" b="0" noProof="0" dirty="0" err="1"/>
                        <a:t>Дискусія</a:t>
                      </a:r>
                      <a:r>
                        <a:rPr lang="ru-RU" sz="1200" b="0" noProof="0" dirty="0"/>
                        <a:t> за результатами </a:t>
                      </a:r>
                      <a:r>
                        <a:rPr lang="ru-RU" sz="1200" b="0" noProof="0" dirty="0" err="1"/>
                        <a:t>вивчення</a:t>
                      </a:r>
                      <a:r>
                        <a:rPr lang="ru-RU" sz="1200" b="0" noProof="0" dirty="0"/>
                        <a:t> курсу.</a:t>
                      </a:r>
                    </a:p>
                  </a:txBody>
                  <a:tcPr/>
                </a:tc>
                <a:extLst>
                  <a:ext uri="{0D108BD9-81ED-4DB2-BD59-A6C34878D82A}">
                    <a16:rowId xmlns:a16="http://schemas.microsoft.com/office/drawing/2014/main" val="1626000512"/>
                  </a:ext>
                </a:extLst>
              </a:tr>
            </a:tbl>
          </a:graphicData>
        </a:graphic>
      </p:graphicFrame>
    </p:spTree>
    <p:extLst>
      <p:ext uri="{BB962C8B-B14F-4D97-AF65-F5344CB8AC3E}">
        <p14:creationId xmlns:p14="http://schemas.microsoft.com/office/powerpoint/2010/main" val="229515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1A04-A9A7-FBE7-0903-D4471A60B21E}"/>
              </a:ext>
            </a:extLst>
          </p:cNvPr>
          <p:cNvSpPr>
            <a:spLocks noGrp="1"/>
          </p:cNvSpPr>
          <p:nvPr>
            <p:ph type="title"/>
          </p:nvPr>
        </p:nvSpPr>
        <p:spPr>
          <a:xfrm>
            <a:off x="838200" y="910509"/>
            <a:ext cx="10515600" cy="2338529"/>
          </a:xfrm>
        </p:spPr>
        <p:txBody>
          <a:bodyPr>
            <a:normAutofit/>
          </a:bodyPr>
          <a:lstStyle/>
          <a:p>
            <a:pPr algn="ctr"/>
            <a:r>
              <a:rPr lang="ru-RU" dirty="0" err="1"/>
              <a:t>Спеціальність</a:t>
            </a:r>
            <a:r>
              <a:rPr lang="ru-RU" dirty="0"/>
              <a:t> 292 </a:t>
            </a:r>
            <a:br>
              <a:rPr lang="ru-RU" dirty="0"/>
            </a:br>
            <a:r>
              <a:rPr lang="ru-RU" dirty="0" err="1"/>
              <a:t>Міжнародні</a:t>
            </a:r>
            <a:r>
              <a:rPr lang="ru-RU" dirty="0"/>
              <a:t> </a:t>
            </a:r>
            <a:r>
              <a:rPr lang="ru-RU" dirty="0" err="1"/>
              <a:t>економічні</a:t>
            </a:r>
            <a:r>
              <a:rPr lang="ru-RU" dirty="0"/>
              <a:t> </a:t>
            </a:r>
            <a:r>
              <a:rPr lang="ru-RU" dirty="0" err="1"/>
              <a:t>відносини</a:t>
            </a:r>
            <a:r>
              <a:rPr lang="ru-RU" dirty="0"/>
              <a:t> </a:t>
            </a:r>
            <a:endParaRPr lang="en-US" dirty="0"/>
          </a:p>
        </p:txBody>
      </p:sp>
    </p:spTree>
    <p:extLst>
      <p:ext uri="{BB962C8B-B14F-4D97-AF65-F5344CB8AC3E}">
        <p14:creationId xmlns:p14="http://schemas.microsoft.com/office/powerpoint/2010/main" val="2914671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F913-345B-7A9D-A546-687766E381D8}"/>
              </a:ext>
            </a:extLst>
          </p:cNvPr>
          <p:cNvSpPr>
            <a:spLocks noGrp="1"/>
          </p:cNvSpPr>
          <p:nvPr>
            <p:ph type="title"/>
          </p:nvPr>
        </p:nvSpPr>
        <p:spPr/>
        <p:txBody>
          <a:bodyPr>
            <a:normAutofit fontScale="90000"/>
          </a:bodyPr>
          <a:lstStyle/>
          <a:p>
            <a:r>
              <a:rPr lang="uk-UA" dirty="0"/>
              <a:t>Спеціальність 292 </a:t>
            </a:r>
            <a:br>
              <a:rPr lang="uk-UA" dirty="0"/>
            </a:br>
            <a:r>
              <a:rPr lang="uk-UA" dirty="0"/>
              <a:t>Міжнародні економічні відносини</a:t>
            </a:r>
            <a:endParaRPr lang="en-US" dirty="0"/>
          </a:p>
        </p:txBody>
      </p:sp>
      <p:sp>
        <p:nvSpPr>
          <p:cNvPr id="3" name="Content Placeholder 2">
            <a:extLst>
              <a:ext uri="{FF2B5EF4-FFF2-40B4-BE49-F238E27FC236}">
                <a16:creationId xmlns:a16="http://schemas.microsoft.com/office/drawing/2014/main" id="{A1A283D2-477A-DDE7-EAED-9D0CC93F087F}"/>
              </a:ext>
            </a:extLst>
          </p:cNvPr>
          <p:cNvSpPr>
            <a:spLocks noGrp="1"/>
          </p:cNvSpPr>
          <p:nvPr>
            <p:ph idx="1"/>
          </p:nvPr>
        </p:nvSpPr>
        <p:spPr/>
        <p:txBody>
          <a:bodyPr/>
          <a:lstStyle/>
          <a:p>
            <a:pPr marL="0" indent="0">
              <a:buNone/>
            </a:pPr>
            <a:r>
              <a:rPr lang="uk-UA" dirty="0"/>
              <a:t>Освітні програми:</a:t>
            </a:r>
          </a:p>
          <a:p>
            <a:r>
              <a:rPr lang="uk-UA" dirty="0"/>
              <a:t>Міжнародні економічні відносини</a:t>
            </a:r>
          </a:p>
          <a:p>
            <a:r>
              <a:rPr lang="uk-UA" dirty="0"/>
              <a:t>Міжнародний бізнес</a:t>
            </a:r>
          </a:p>
          <a:p>
            <a:r>
              <a:rPr lang="uk-UA" dirty="0"/>
              <a:t>Міжнародні фінанси та інвестиції</a:t>
            </a:r>
            <a:endParaRPr lang="en-US" dirty="0"/>
          </a:p>
        </p:txBody>
      </p:sp>
    </p:spTree>
    <p:extLst>
      <p:ext uri="{BB962C8B-B14F-4D97-AF65-F5344CB8AC3E}">
        <p14:creationId xmlns:p14="http://schemas.microsoft.com/office/powerpoint/2010/main" val="328533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en-US" sz="2800" dirty="0"/>
              <a:t>Blockchain-</a:t>
            </a:r>
            <a:r>
              <a:rPr lang="uk-UA" sz="2800" dirty="0"/>
              <a:t>технології в міжнародному бізнесі</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797503293"/>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600" noProof="0" dirty="0"/>
                        <a:t>Ознайомлення студентів з концептуальними засадами та особливостями виникнення, імплементації та подальшого розвитку </a:t>
                      </a:r>
                      <a:r>
                        <a:rPr lang="uk-UA" sz="1600" noProof="0" dirty="0" err="1"/>
                        <a:t>блокчейн</a:t>
                      </a:r>
                      <a:r>
                        <a:rPr lang="uk-UA" sz="1600" noProof="0" dirty="0"/>
                        <a:t> технологій в міжнародному бізнесі та оволодіти базовими знаннями про основні складові «нової» економіки: </a:t>
                      </a:r>
                      <a:r>
                        <a:rPr lang="uk-UA" sz="1600" noProof="0" dirty="0" err="1"/>
                        <a:t>криптовалюта</a:t>
                      </a:r>
                      <a:r>
                        <a:rPr lang="uk-UA" sz="1600" noProof="0" dirty="0"/>
                        <a:t>, технології </a:t>
                      </a:r>
                      <a:r>
                        <a:rPr lang="uk-UA" sz="1600" noProof="0" dirty="0" err="1"/>
                        <a:t>блокчейн,майнінг</a:t>
                      </a:r>
                      <a:r>
                        <a:rPr lang="uk-UA" sz="1600" noProof="0" dirty="0"/>
                        <a:t>, розумні контракти, </a:t>
                      </a:r>
                      <a:r>
                        <a:rPr lang="en-US" sz="1600" noProof="0" dirty="0"/>
                        <a:t>ICO</a:t>
                      </a:r>
                      <a:endParaRPr lang="uk-UA" sz="16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129608083"/>
              </p:ext>
            </p:extLst>
          </p:nvPr>
        </p:nvGraphicFramePr>
        <p:xfrm>
          <a:off x="5797686" y="1128409"/>
          <a:ext cx="6167335" cy="5252936"/>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140726">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400" b="0" noProof="0" dirty="0"/>
                        <a:t>В результаті вивчення дисципліни слухачі будуть знати: історію виникнення та адаптації </a:t>
                      </a:r>
                      <a:r>
                        <a:rPr lang="uk-UA" sz="1400" b="0" noProof="0" dirty="0" err="1"/>
                        <a:t>блокчейн</a:t>
                      </a:r>
                      <a:r>
                        <a:rPr lang="uk-UA" sz="1400" b="0" noProof="0" dirty="0"/>
                        <a:t> технологій; типи, види, характеристики та сфери застосування основних </a:t>
                      </a:r>
                      <a:r>
                        <a:rPr lang="uk-UA" sz="1400" b="0" noProof="0" dirty="0" err="1"/>
                        <a:t>криптовалют</a:t>
                      </a:r>
                      <a:r>
                        <a:rPr lang="uk-UA" sz="1400" b="0" noProof="0" dirty="0"/>
                        <a:t>; особливості міжнародної </a:t>
                      </a:r>
                      <a:r>
                        <a:rPr lang="uk-UA" sz="1400" b="0" noProof="0" dirty="0" err="1"/>
                        <a:t>блокчейн</a:t>
                      </a:r>
                      <a:r>
                        <a:rPr lang="uk-UA" sz="1400" b="0" noProof="0" dirty="0"/>
                        <a:t> екосистеми; головні особливості </a:t>
                      </a:r>
                      <a:r>
                        <a:rPr lang="uk-UA" sz="1400" b="0" noProof="0" dirty="0" err="1"/>
                        <a:t>криптовалют</a:t>
                      </a:r>
                      <a:r>
                        <a:rPr lang="uk-UA" sz="1400" b="0" noProof="0" dirty="0"/>
                        <a:t> як новітнього фінансового інструменту; методи та механізми залучення </a:t>
                      </a:r>
                      <a:r>
                        <a:rPr lang="uk-UA" sz="1400" b="0" noProof="0" dirty="0" err="1"/>
                        <a:t>криптовалютних</a:t>
                      </a:r>
                      <a:r>
                        <a:rPr lang="uk-UA" sz="1400" b="0" noProof="0" dirty="0"/>
                        <a:t> інвестицій; принципи застосування смарт-контрактів та процес їх реалізації;</a:t>
                      </a:r>
                    </a:p>
                    <a:p>
                      <a:pPr algn="just"/>
                      <a:r>
                        <a:rPr lang="uk-UA" sz="1400" b="0" noProof="0" dirty="0"/>
                        <a:t>а також вміти: аналізувати екосистему </a:t>
                      </a:r>
                      <a:r>
                        <a:rPr lang="uk-UA" sz="1400" b="0" noProof="0" dirty="0" err="1"/>
                        <a:t>блокчейну</a:t>
                      </a:r>
                      <a:r>
                        <a:rPr lang="uk-UA" sz="1400" b="0" noProof="0" dirty="0"/>
                        <a:t> та потенціал таких технологій; аналізувати правові аспекти регулювання обігу </a:t>
                      </a:r>
                      <a:r>
                        <a:rPr lang="uk-UA" sz="1400" b="0" noProof="0" dirty="0" err="1"/>
                        <a:t>криптовалют</a:t>
                      </a:r>
                      <a:r>
                        <a:rPr lang="uk-UA" sz="1400" b="0" noProof="0" dirty="0"/>
                        <a:t>; формувати оптимальний </a:t>
                      </a:r>
                      <a:r>
                        <a:rPr lang="uk-UA" sz="1400" b="0" noProof="0" dirty="0" err="1"/>
                        <a:t>криптовалютний</a:t>
                      </a:r>
                      <a:r>
                        <a:rPr lang="uk-UA" sz="1400" b="0" noProof="0" dirty="0"/>
                        <a:t> портфель; проводити інвестиційний аналіз </a:t>
                      </a:r>
                      <a:r>
                        <a:rPr lang="uk-UA" sz="1400" b="0" noProof="0" dirty="0" err="1"/>
                        <a:t>криптоактиву</a:t>
                      </a:r>
                      <a:r>
                        <a:rPr lang="uk-UA" sz="1400" b="0" noProof="0" dirty="0"/>
                        <a:t>; розробляти програму проведення ІСО та смарт-контракти.</a:t>
                      </a:r>
                    </a:p>
                  </a:txBody>
                  <a:tcPr/>
                </a:tc>
                <a:extLst>
                  <a:ext uri="{0D108BD9-81ED-4DB2-BD59-A6C34878D82A}">
                    <a16:rowId xmlns:a16="http://schemas.microsoft.com/office/drawing/2014/main" val="57017910"/>
                  </a:ext>
                </a:extLst>
              </a:tr>
              <a:tr h="2112210">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400" noProof="0" dirty="0"/>
                        <a:t>1.Історія виникнення </a:t>
                      </a:r>
                      <a:r>
                        <a:rPr lang="uk-UA" sz="1400" noProof="0" dirty="0" err="1"/>
                        <a:t>блокчейн</a:t>
                      </a:r>
                      <a:r>
                        <a:rPr lang="uk-UA" sz="1400" noProof="0" dirty="0"/>
                        <a:t> технологій.</a:t>
                      </a:r>
                    </a:p>
                    <a:p>
                      <a:r>
                        <a:rPr lang="uk-UA" sz="1400" noProof="0" dirty="0"/>
                        <a:t>2.Блокчейнекосистема в міжнародному бізнесі.</a:t>
                      </a:r>
                    </a:p>
                    <a:p>
                      <a:r>
                        <a:rPr lang="uk-UA" sz="1400" noProof="0" dirty="0"/>
                        <a:t>3.Поняття та види </a:t>
                      </a:r>
                      <a:r>
                        <a:rPr lang="uk-UA" sz="1400" noProof="0" dirty="0" err="1"/>
                        <a:t>криптовалют</a:t>
                      </a:r>
                      <a:r>
                        <a:rPr lang="uk-UA" sz="1400" noProof="0" dirty="0"/>
                        <a:t>.</a:t>
                      </a:r>
                    </a:p>
                    <a:p>
                      <a:r>
                        <a:rPr lang="uk-UA" sz="1400" noProof="0" dirty="0"/>
                        <a:t>4.Правовіосновирегулюваннякриптовалют в Україні та світі.</a:t>
                      </a:r>
                    </a:p>
                    <a:p>
                      <a:r>
                        <a:rPr lang="uk-UA" sz="1400" noProof="0" dirty="0"/>
                        <a:t>5.Криптовалюти як новітній фінансовий інструмент.</a:t>
                      </a:r>
                    </a:p>
                    <a:p>
                      <a:r>
                        <a:rPr lang="uk-UA" sz="1400" noProof="0" dirty="0"/>
                        <a:t>6.Механізми залучення </a:t>
                      </a:r>
                      <a:r>
                        <a:rPr lang="uk-UA" sz="1400" noProof="0" dirty="0" err="1"/>
                        <a:t>криптовалютних</a:t>
                      </a:r>
                      <a:r>
                        <a:rPr lang="uk-UA" sz="1400" noProof="0" dirty="0"/>
                        <a:t> інвестицій.</a:t>
                      </a:r>
                    </a:p>
                    <a:p>
                      <a:r>
                        <a:rPr lang="uk-UA" sz="1400" noProof="0" dirty="0"/>
                        <a:t>7.Технологія та принципи застосування смарт-</a:t>
                      </a:r>
                      <a:r>
                        <a:rPr lang="uk-UA" sz="1400" noProof="0" dirty="0" err="1"/>
                        <a:t>котрактів</a:t>
                      </a:r>
                      <a:r>
                        <a:rPr lang="uk-UA" sz="1400" noProof="0" dirty="0"/>
                        <a:t>.</a:t>
                      </a:r>
                    </a:p>
                    <a:p>
                      <a:r>
                        <a:rPr lang="uk-UA" sz="1400" noProof="0" dirty="0"/>
                        <a:t>8.Перспективи подальшого розвитку </a:t>
                      </a:r>
                      <a:r>
                        <a:rPr lang="uk-UA" sz="1400" noProof="0" dirty="0" err="1"/>
                        <a:t>криптовалют</a:t>
                      </a:r>
                      <a:r>
                        <a:rPr lang="uk-UA" sz="1400" noProof="0" dirty="0"/>
                        <a:t>.</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1040119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en-US" sz="2800" dirty="0"/>
              <a:t>GR-</a:t>
            </a:r>
            <a:r>
              <a:rPr lang="ru-RU" sz="2800" dirty="0"/>
              <a:t>менеджмент та </a:t>
            </a:r>
            <a:r>
              <a:rPr lang="ru-RU" sz="2800" dirty="0" err="1"/>
              <a:t>лобіювання</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990943746"/>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ru-RU" sz="1600" noProof="0" dirty="0" err="1"/>
                        <a:t>Формування</a:t>
                      </a:r>
                      <a:r>
                        <a:rPr lang="ru-RU" sz="1600" noProof="0" dirty="0"/>
                        <a:t> у </a:t>
                      </a:r>
                      <a:r>
                        <a:rPr lang="ru-RU" sz="1600" noProof="0" dirty="0" err="1"/>
                        <a:t>здобувачів</a:t>
                      </a:r>
                      <a:r>
                        <a:rPr lang="ru-RU" sz="1600" noProof="0" dirty="0"/>
                        <a:t> </a:t>
                      </a:r>
                      <a:r>
                        <a:rPr lang="ru-RU" sz="1600" noProof="0" dirty="0" err="1"/>
                        <a:t>уявлення</a:t>
                      </a:r>
                      <a:r>
                        <a:rPr lang="ru-RU" sz="1600" noProof="0" dirty="0"/>
                        <a:t> про GR-менеджмент та </a:t>
                      </a:r>
                      <a:r>
                        <a:rPr lang="ru-RU" sz="1600" noProof="0" dirty="0" err="1"/>
                        <a:t>лобізм</a:t>
                      </a:r>
                      <a:r>
                        <a:rPr lang="ru-RU" sz="1600" noProof="0" dirty="0"/>
                        <a:t> як </a:t>
                      </a:r>
                      <a:r>
                        <a:rPr lang="ru-RU" sz="1600" noProof="0" dirty="0" err="1"/>
                        <a:t>інструмент</a:t>
                      </a:r>
                      <a:r>
                        <a:rPr lang="ru-RU" sz="1600" noProof="0" dirty="0"/>
                        <a:t> </a:t>
                      </a:r>
                      <a:r>
                        <a:rPr lang="ru-RU" sz="1600" noProof="0" dirty="0" err="1"/>
                        <a:t>впливу</a:t>
                      </a:r>
                      <a:r>
                        <a:rPr lang="ru-RU" sz="1600" noProof="0" dirty="0"/>
                        <a:t> на </a:t>
                      </a:r>
                      <a:r>
                        <a:rPr lang="ru-RU" sz="1600" noProof="0" dirty="0" err="1"/>
                        <a:t>формування</a:t>
                      </a:r>
                      <a:r>
                        <a:rPr lang="ru-RU" sz="1600" noProof="0" dirty="0"/>
                        <a:t> і </a:t>
                      </a:r>
                      <a:r>
                        <a:rPr lang="ru-RU" sz="1600" noProof="0" dirty="0" err="1"/>
                        <a:t>реалізацію</a:t>
                      </a:r>
                      <a:r>
                        <a:rPr lang="ru-RU" sz="1600" noProof="0" dirty="0"/>
                        <a:t> </a:t>
                      </a:r>
                      <a:r>
                        <a:rPr lang="ru-RU" sz="1600" noProof="0" dirty="0" err="1"/>
                        <a:t>політики</a:t>
                      </a:r>
                      <a:r>
                        <a:rPr lang="ru-RU" sz="1600" noProof="0" dirty="0"/>
                        <a:t> та </a:t>
                      </a:r>
                      <a:r>
                        <a:rPr lang="ru-RU" sz="1600" noProof="0" dirty="0" err="1"/>
                        <a:t>розвитку</a:t>
                      </a:r>
                      <a:r>
                        <a:rPr lang="ru-RU" sz="1600" noProof="0" dirty="0"/>
                        <a:t> </a:t>
                      </a:r>
                      <a:r>
                        <a:rPr lang="ru-RU" sz="1600" noProof="0" dirty="0" err="1"/>
                        <a:t>публічно</a:t>
                      </a:r>
                      <a:r>
                        <a:rPr lang="ru-RU" sz="1600" noProof="0" dirty="0"/>
                        <a:t>-приватного партнерства.</a:t>
                      </a:r>
                      <a:endParaRPr lang="uk-UA" sz="16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098706419"/>
              </p:ext>
            </p:extLst>
          </p:nvPr>
        </p:nvGraphicFramePr>
        <p:xfrm>
          <a:off x="5797686" y="1128410"/>
          <a:ext cx="6167335" cy="523494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2533532">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В результаті вивчення дисципліни слухачі будуть знати: сутність, моделі та механізми </a:t>
                      </a:r>
                      <a:r>
                        <a:rPr lang="en-US" sz="1300" b="0" noProof="0" dirty="0"/>
                        <a:t>GR-</a:t>
                      </a:r>
                      <a:r>
                        <a:rPr lang="uk-UA" sz="1300" b="0" noProof="0" dirty="0"/>
                        <a:t>менеджменту, закономірності функціонування і розвитку сучасного лобізму,  розуміти проблеми </a:t>
                      </a:r>
                      <a:r>
                        <a:rPr lang="en-US" sz="1300" b="0" noProof="0" dirty="0"/>
                        <a:t>GR-</a:t>
                      </a:r>
                      <a:r>
                        <a:rPr lang="uk-UA" sz="1300" b="0" noProof="0" dirty="0"/>
                        <a:t>менеджменту, його технології та інструменти, визначати можливості використання ЗМІ та мережі Інтернет в </a:t>
                      </a:r>
                      <a:r>
                        <a:rPr lang="en-US" sz="1300" b="0" noProof="0" dirty="0"/>
                        <a:t>GR,  </a:t>
                      </a:r>
                      <a:r>
                        <a:rPr lang="uk-UA" sz="1300" b="0" noProof="0" dirty="0"/>
                        <a:t>визначати закономірності функціонування і перспективи розвитку </a:t>
                      </a:r>
                      <a:r>
                        <a:rPr lang="en-US" sz="1300" b="0" noProof="0" dirty="0"/>
                        <a:t>GR-</a:t>
                      </a:r>
                      <a:r>
                        <a:rPr lang="uk-UA" sz="1300" b="0" noProof="0" dirty="0"/>
                        <a:t>менеджменту. </a:t>
                      </a:r>
                    </a:p>
                    <a:p>
                      <a:pPr algn="just"/>
                      <a:r>
                        <a:rPr lang="uk-UA" sz="1300" b="0" noProof="0" dirty="0"/>
                        <a:t>а також вміти: аналізувати форми взаємодії між державою та групами інтересів, виявляти явні та приховані технології лобізму; прогнозувати напрямки і динаміку лобістської діяльності,  орієнтуватися в законодавчому регулюванні лобізму та особливостях лобістської діяльності в зарубіжних країнах та в Україні,  аналізувати діяльність </a:t>
                      </a:r>
                      <a:r>
                        <a:rPr lang="en-US" sz="1300" b="0" noProof="0" dirty="0"/>
                        <a:t>GR-</a:t>
                      </a:r>
                      <a:r>
                        <a:rPr lang="uk-UA" sz="1300" b="0" noProof="0" dirty="0"/>
                        <a:t>служби та визначати її можливості в розвитку державно-приватного партнерства.</a:t>
                      </a:r>
                    </a:p>
                  </a:txBody>
                  <a:tcPr/>
                </a:tc>
                <a:extLst>
                  <a:ext uri="{0D108BD9-81ED-4DB2-BD59-A6C34878D82A}">
                    <a16:rowId xmlns:a16="http://schemas.microsoft.com/office/drawing/2014/main" val="57017910"/>
                  </a:ext>
                </a:extLst>
              </a:tr>
              <a:tr h="2504942">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en-US" sz="1250" noProof="0" dirty="0"/>
                        <a:t>1.GR-</a:t>
                      </a:r>
                      <a:r>
                        <a:rPr lang="uk-UA" sz="1250" noProof="0" dirty="0"/>
                        <a:t>менеджмент: сутність поняття та ознаки. Теоретичні підходи до дослідження </a:t>
                      </a:r>
                      <a:r>
                        <a:rPr lang="en-US" sz="1250" noProof="0" dirty="0"/>
                        <a:t>Government Relations.</a:t>
                      </a:r>
                    </a:p>
                    <a:p>
                      <a:r>
                        <a:rPr lang="en-US" sz="1250" noProof="0" dirty="0"/>
                        <a:t>2.</a:t>
                      </a:r>
                      <a:r>
                        <a:rPr lang="uk-UA" sz="1250" noProof="0" dirty="0"/>
                        <a:t>Моделі та механізм </a:t>
                      </a:r>
                      <a:r>
                        <a:rPr lang="en-US" sz="1250" noProof="0" dirty="0"/>
                        <a:t>GR-</a:t>
                      </a:r>
                      <a:r>
                        <a:rPr lang="uk-UA" sz="1250" noProof="0" dirty="0"/>
                        <a:t>менеджменту: зарубіжний досвід.</a:t>
                      </a:r>
                    </a:p>
                    <a:p>
                      <a:r>
                        <a:rPr lang="uk-UA" sz="1250" noProof="0" dirty="0"/>
                        <a:t>3.Технології та інструменти </a:t>
                      </a:r>
                      <a:r>
                        <a:rPr lang="en-US" sz="1250" noProof="0" dirty="0"/>
                        <a:t>GR-</a:t>
                      </a:r>
                      <a:r>
                        <a:rPr lang="uk-UA" sz="1250" noProof="0" dirty="0"/>
                        <a:t>менеджменту.</a:t>
                      </a:r>
                    </a:p>
                    <a:p>
                      <a:r>
                        <a:rPr lang="uk-UA" sz="1250" noProof="0" dirty="0"/>
                        <a:t>4.Структура сучасного лобізму: суб’єкти, об’єкти і предмет лобістської діяльності.</a:t>
                      </a:r>
                    </a:p>
                    <a:p>
                      <a:r>
                        <a:rPr lang="uk-UA" sz="1250" noProof="0" dirty="0"/>
                        <a:t>5.Технології лобістської діяльності.</a:t>
                      </a:r>
                    </a:p>
                    <a:p>
                      <a:r>
                        <a:rPr lang="uk-UA" sz="1250" noProof="0" dirty="0"/>
                        <a:t>6.Практика лобіювання за кордоном та специфіка лобістської діяльності в Україні.</a:t>
                      </a:r>
                    </a:p>
                    <a:p>
                      <a:r>
                        <a:rPr lang="uk-UA" sz="1250" noProof="0" dirty="0"/>
                        <a:t>7.Етика </a:t>
                      </a:r>
                      <a:r>
                        <a:rPr lang="en-US" sz="1250" noProof="0" dirty="0"/>
                        <a:t>GR </a:t>
                      </a:r>
                      <a:r>
                        <a:rPr lang="uk-UA" sz="1250" noProof="0" dirty="0"/>
                        <a:t>і лобізму.</a:t>
                      </a:r>
                    </a:p>
                    <a:p>
                      <a:r>
                        <a:rPr lang="uk-UA" sz="1250" noProof="0" dirty="0"/>
                        <a:t>8.Стратегії та моделі використання ЗМІ та мережі Інтернет в </a:t>
                      </a:r>
                      <a:r>
                        <a:rPr lang="en-US" sz="1250" noProof="0" dirty="0"/>
                        <a:t>GR.</a:t>
                      </a:r>
                    </a:p>
                    <a:p>
                      <a:r>
                        <a:rPr lang="en-US" sz="1250" noProof="0" dirty="0"/>
                        <a:t>9.GR-</a:t>
                      </a:r>
                      <a:r>
                        <a:rPr lang="uk-UA" sz="1250" noProof="0" dirty="0"/>
                        <a:t>служба в організації: особливості функціонування.</a:t>
                      </a:r>
                    </a:p>
                    <a:p>
                      <a:r>
                        <a:rPr lang="uk-UA" sz="1250" noProof="0" dirty="0"/>
                        <a:t>10.Сучасні напрямки та перспективи розвитку </a:t>
                      </a:r>
                      <a:r>
                        <a:rPr lang="en-US" sz="1250" noProof="0" dirty="0"/>
                        <a:t>GR-</a:t>
                      </a:r>
                      <a:r>
                        <a:rPr lang="uk-UA" sz="1250" noProof="0" dirty="0"/>
                        <a:t>менеджменту в Україні.</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92969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Кроскультурний маркетинг та </a:t>
            </a:r>
            <a:r>
              <a:rPr lang="ru-RU" sz="2800" dirty="0" err="1"/>
              <a:t>етика</a:t>
            </a:r>
            <a:r>
              <a:rPr lang="ru-RU" sz="2800" dirty="0"/>
              <a:t> </a:t>
            </a:r>
            <a:r>
              <a:rPr lang="ru-RU" sz="2800" dirty="0" err="1"/>
              <a:t>бізнесу</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650039265"/>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600" noProof="0" dirty="0"/>
                        <a:t>поглибити та розширити знання студентів магістратури та фахівців-практиків щодо рішень, які приймаються маркетологами при виході на зарубіжні ринки або в роботі з закордонними партнерами; не менш важливим аспектом, в умовах глобалізації, є визначення та освоєння етичних норм у міжнародному бізнес-середовищі, а також дослідження інституційних механізмів регулювання даного питання на національному та міжнародному рівнях.</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330837084"/>
              </p:ext>
            </p:extLst>
          </p:nvPr>
        </p:nvGraphicFramePr>
        <p:xfrm>
          <a:off x="5797686" y="1128409"/>
          <a:ext cx="6167335" cy="526753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16468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50" b="0" noProof="0" dirty="0"/>
                        <a:t>В результаті вивчення дисципліни слухачі будуть знати: основні фактори, що впливають на поведінку споживачів економічних благ, ринкових і специфічних ризиків; механізми і інструменти обробки інформації на споживчому ринку; сучасні технологічні можливості службових нарад, інших форм ділового спілкування; моральні принципи, норми і правила етикету; </a:t>
                      </a:r>
                    </a:p>
                    <a:p>
                      <a:pPr algn="just"/>
                      <a:r>
                        <a:rPr lang="uk-UA" sz="1250" b="0" noProof="0" dirty="0"/>
                        <a:t>а також вміти: оцінювати вплив макроекономічного середовища на функціонування організацій, органів державного і муніципального управління, виявляти ринкові і специфічні ризики, а також аналізувати поведінку споживачів економічних благ і формувати попит на основі знань поведінки організацій, структур ринків і конкурентного середовища галузі; проводити маркетингові дослідження, пов'язані з соціально чутливими категоріями споживачів, і аналізувати зовнішнє маркетингове середовище організації; реалізовувати функції комплексного маркетингу організації; аналізувати кон'юнктуру ринку, виявляти ринкові і специфічні ризики; на основі аналізу психологічних типів особистості використовувати різні форми ділового спілкування; вміти створювати особистий імідж та імідж корпорації.</a:t>
                      </a:r>
                    </a:p>
                  </a:txBody>
                  <a:tcPr/>
                </a:tc>
                <a:extLst>
                  <a:ext uri="{0D108BD9-81ED-4DB2-BD59-A6C34878D82A}">
                    <a16:rowId xmlns:a16="http://schemas.microsoft.com/office/drawing/2014/main" val="57017910"/>
                  </a:ext>
                </a:extLst>
              </a:tr>
              <a:tr h="1937590">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ru-RU" sz="1300" noProof="0" dirty="0"/>
                        <a:t>1.Сутність </a:t>
                      </a:r>
                      <a:r>
                        <a:rPr lang="ru-RU" sz="1300" noProof="0" dirty="0" err="1"/>
                        <a:t>кроскультурного</a:t>
                      </a:r>
                      <a:r>
                        <a:rPr lang="ru-RU" sz="1300" noProof="0" dirty="0"/>
                        <a:t> маркетингу. </a:t>
                      </a:r>
                      <a:r>
                        <a:rPr lang="ru-RU" sz="1300" noProof="0" dirty="0" err="1"/>
                        <a:t>Діяльність</a:t>
                      </a:r>
                      <a:r>
                        <a:rPr lang="ru-RU" sz="1300" noProof="0" dirty="0"/>
                        <a:t> </a:t>
                      </a:r>
                      <a:r>
                        <a:rPr lang="ru-RU" sz="1300" noProof="0" dirty="0" err="1"/>
                        <a:t>транснаціональних</a:t>
                      </a:r>
                      <a:r>
                        <a:rPr lang="ru-RU" sz="1300" noProof="0" dirty="0"/>
                        <a:t> </a:t>
                      </a:r>
                      <a:r>
                        <a:rPr lang="ru-RU" sz="1300" noProof="0" dirty="0" err="1"/>
                        <a:t>корпорацій</a:t>
                      </a:r>
                      <a:r>
                        <a:rPr lang="ru-RU" sz="1300" noProof="0" dirty="0"/>
                        <a:t> в </a:t>
                      </a:r>
                      <a:r>
                        <a:rPr lang="ru-RU" sz="1300" noProof="0" dirty="0" err="1"/>
                        <a:t>залежності</a:t>
                      </a:r>
                      <a:r>
                        <a:rPr lang="ru-RU" sz="1300" noProof="0" dirty="0"/>
                        <a:t> </a:t>
                      </a:r>
                      <a:r>
                        <a:rPr lang="ru-RU" sz="1300" noProof="0" dirty="0" err="1"/>
                        <a:t>від</a:t>
                      </a:r>
                      <a:r>
                        <a:rPr lang="ru-RU" sz="1300" noProof="0" dirty="0"/>
                        <a:t> </a:t>
                      </a:r>
                      <a:r>
                        <a:rPr lang="ru-RU" sz="1300" noProof="0" dirty="0" err="1"/>
                        <a:t>особливостей</a:t>
                      </a:r>
                      <a:r>
                        <a:rPr lang="ru-RU" sz="1300" noProof="0" dirty="0"/>
                        <a:t> </a:t>
                      </a:r>
                      <a:r>
                        <a:rPr lang="ru-RU" sz="1300" noProof="0" dirty="0" err="1"/>
                        <a:t>кроскультурного</a:t>
                      </a:r>
                      <a:r>
                        <a:rPr lang="ru-RU" sz="1300" noProof="0" dirty="0"/>
                        <a:t> </a:t>
                      </a:r>
                      <a:r>
                        <a:rPr lang="ru-RU" sz="1300" noProof="0" dirty="0" err="1"/>
                        <a:t>середовища</a:t>
                      </a:r>
                      <a:r>
                        <a:rPr lang="ru-RU" sz="1300" noProof="0" dirty="0"/>
                        <a:t>.</a:t>
                      </a:r>
                    </a:p>
                    <a:p>
                      <a:r>
                        <a:rPr lang="ru-RU" sz="1300" noProof="0" dirty="0"/>
                        <a:t>2.Формування </a:t>
                      </a:r>
                      <a:r>
                        <a:rPr lang="ru-RU" sz="1300" noProof="0" dirty="0" err="1"/>
                        <a:t>стратегії</a:t>
                      </a:r>
                      <a:r>
                        <a:rPr lang="ru-RU" sz="1300" noProof="0" dirty="0"/>
                        <a:t> </a:t>
                      </a:r>
                      <a:r>
                        <a:rPr lang="ru-RU" sz="1300" noProof="0" dirty="0" err="1"/>
                        <a:t>кроскультурного</a:t>
                      </a:r>
                      <a:r>
                        <a:rPr lang="ru-RU" sz="1300" noProof="0" dirty="0"/>
                        <a:t> маркетингу в </a:t>
                      </a:r>
                      <a:r>
                        <a:rPr lang="ru-RU" sz="1300" noProof="0" dirty="0" err="1"/>
                        <a:t>умовах</a:t>
                      </a:r>
                      <a:r>
                        <a:rPr lang="ru-RU" sz="1300" noProof="0" dirty="0"/>
                        <a:t> </a:t>
                      </a:r>
                      <a:r>
                        <a:rPr lang="ru-RU" sz="1300" noProof="0" dirty="0" err="1"/>
                        <a:t>глобалізації</a:t>
                      </a:r>
                      <a:r>
                        <a:rPr lang="ru-RU" sz="1300" noProof="0" dirty="0"/>
                        <a:t> </a:t>
                      </a:r>
                      <a:r>
                        <a:rPr lang="ru-RU" sz="1300" noProof="0" dirty="0" err="1"/>
                        <a:t>економіки</a:t>
                      </a:r>
                      <a:r>
                        <a:rPr lang="ru-RU" sz="1300" noProof="0" dirty="0"/>
                        <a:t>.</a:t>
                      </a:r>
                    </a:p>
                    <a:p>
                      <a:r>
                        <a:rPr lang="ru-RU" sz="1300" noProof="0" dirty="0"/>
                        <a:t>3.Особливості </a:t>
                      </a:r>
                      <a:r>
                        <a:rPr lang="ru-RU" sz="1300" noProof="0" dirty="0" err="1"/>
                        <a:t>вивчення</a:t>
                      </a:r>
                      <a:r>
                        <a:rPr lang="ru-RU" sz="1300" noProof="0" dirty="0"/>
                        <a:t> </a:t>
                      </a:r>
                      <a:r>
                        <a:rPr lang="ru-RU" sz="1300" noProof="0" dirty="0" err="1"/>
                        <a:t>поведінки</a:t>
                      </a:r>
                      <a:r>
                        <a:rPr lang="ru-RU" sz="1300" noProof="0" dirty="0"/>
                        <a:t> </a:t>
                      </a:r>
                      <a:r>
                        <a:rPr lang="ru-RU" sz="1300" noProof="0" dirty="0" err="1"/>
                        <a:t>споживачів</a:t>
                      </a:r>
                      <a:r>
                        <a:rPr lang="ru-RU" sz="1300" noProof="0" dirty="0"/>
                        <a:t> на глобальному ринку: </a:t>
                      </a:r>
                      <a:r>
                        <a:rPr lang="ru-RU" sz="1300" noProof="0" dirty="0" err="1"/>
                        <a:t>кроскультурний</a:t>
                      </a:r>
                      <a:r>
                        <a:rPr lang="ru-RU" sz="1300" noProof="0" dirty="0"/>
                        <a:t> аспект.</a:t>
                      </a:r>
                    </a:p>
                    <a:p>
                      <a:r>
                        <a:rPr lang="ru-RU" sz="1300" noProof="0" dirty="0"/>
                        <a:t>4.Кроскультурнімаркетинговідослідження в </a:t>
                      </a:r>
                      <a:r>
                        <a:rPr lang="ru-RU" sz="1300" noProof="0" dirty="0" err="1"/>
                        <a:t>міжнародному</a:t>
                      </a:r>
                      <a:r>
                        <a:rPr lang="ru-RU" sz="1300" noProof="0" dirty="0"/>
                        <a:t> маркетингу.</a:t>
                      </a:r>
                    </a:p>
                    <a:p>
                      <a:r>
                        <a:rPr lang="ru-RU" sz="1300" noProof="0" dirty="0"/>
                        <a:t>5.Кроскультурні </a:t>
                      </a:r>
                      <a:r>
                        <a:rPr lang="ru-RU" sz="1300" noProof="0" dirty="0" err="1"/>
                        <a:t>особливості</a:t>
                      </a:r>
                      <a:r>
                        <a:rPr lang="ru-RU" sz="1300" noProof="0" dirty="0"/>
                        <a:t> </a:t>
                      </a:r>
                      <a:r>
                        <a:rPr lang="ru-RU" sz="1300" noProof="0" dirty="0" err="1"/>
                        <a:t>етики</a:t>
                      </a:r>
                      <a:r>
                        <a:rPr lang="ru-RU" sz="1300" noProof="0" dirty="0"/>
                        <a:t> </a:t>
                      </a:r>
                      <a:r>
                        <a:rPr lang="ru-RU" sz="1300" noProof="0" dirty="0" err="1"/>
                        <a:t>бізнесу</a:t>
                      </a:r>
                      <a:r>
                        <a:rPr lang="ru-RU" sz="1300" noProof="0" dirty="0"/>
                        <a:t>.</a:t>
                      </a:r>
                    </a:p>
                    <a:p>
                      <a:r>
                        <a:rPr lang="ru-RU" sz="1300" noProof="0" dirty="0"/>
                        <a:t>6.Етика </a:t>
                      </a:r>
                      <a:r>
                        <a:rPr lang="ru-RU" sz="1300" noProof="0" dirty="0" err="1"/>
                        <a:t>особистості</a:t>
                      </a:r>
                      <a:r>
                        <a:rPr lang="ru-RU" sz="1300" noProof="0" dirty="0"/>
                        <a:t>. </a:t>
                      </a:r>
                      <a:r>
                        <a:rPr lang="ru-RU" sz="1300" noProof="0" dirty="0" err="1"/>
                        <a:t>Формування</a:t>
                      </a:r>
                      <a:r>
                        <a:rPr lang="ru-RU" sz="1300" noProof="0" dirty="0"/>
                        <a:t> </a:t>
                      </a:r>
                      <a:r>
                        <a:rPr lang="ru-RU" sz="1300" noProof="0" dirty="0" err="1"/>
                        <a:t>іміджу</a:t>
                      </a:r>
                      <a:r>
                        <a:rPr lang="ru-RU" sz="1300" noProof="0" dirty="0"/>
                        <a:t> </a:t>
                      </a:r>
                      <a:r>
                        <a:rPr lang="ru-RU" sz="1300" noProof="0" dirty="0" err="1"/>
                        <a:t>особистості</a:t>
                      </a:r>
                      <a:r>
                        <a:rPr lang="ru-RU" sz="1300" noProof="0" dirty="0"/>
                        <a:t>.</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09414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Міжнародна </a:t>
            </a:r>
            <a:r>
              <a:rPr lang="ru-RU" sz="2800" dirty="0" err="1"/>
              <a:t>медіаекономіка</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845306008"/>
              </p:ext>
            </p:extLst>
          </p:nvPr>
        </p:nvGraphicFramePr>
        <p:xfrm>
          <a:off x="226980" y="1128410"/>
          <a:ext cx="5570706" cy="210312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15775">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1363964">
                <a:tc>
                  <a:txBody>
                    <a:bodyPr/>
                    <a:lstStyle/>
                    <a:p>
                      <a:pPr algn="ctr"/>
                      <a:r>
                        <a:rPr lang="uk-UA" sz="1300" noProof="0" dirty="0"/>
                        <a:t>Мета дисципліни</a:t>
                      </a:r>
                    </a:p>
                  </a:txBody>
                  <a:tcPr/>
                </a:tc>
                <a:tc>
                  <a:txBody>
                    <a:bodyPr/>
                    <a:lstStyle/>
                    <a:p>
                      <a:pPr algn="just"/>
                      <a:r>
                        <a:rPr lang="uk-UA" sz="1200" noProof="0" dirty="0"/>
                        <a:t>Формування у здобувачів уявлень про принципи економічного функціонування медіа, сучасний стан </a:t>
                      </a:r>
                      <a:r>
                        <a:rPr lang="uk-UA" sz="1200" noProof="0" dirty="0" err="1"/>
                        <a:t>медіаіндустрії</a:t>
                      </a:r>
                      <a:r>
                        <a:rPr lang="uk-UA" sz="1200" noProof="0" dirty="0"/>
                        <a:t> в Україні та світі, ключові закони </a:t>
                      </a:r>
                      <a:r>
                        <a:rPr lang="uk-UA" sz="1200" noProof="0" dirty="0" err="1"/>
                        <a:t>медіаекономіки</a:t>
                      </a:r>
                      <a:r>
                        <a:rPr lang="uk-UA" sz="1200" noProof="0" dirty="0"/>
                        <a:t>, економічні особливості різних сегментів </a:t>
                      </a:r>
                      <a:r>
                        <a:rPr lang="uk-UA" sz="1200" noProof="0" dirty="0" err="1"/>
                        <a:t>медіаринку</a:t>
                      </a:r>
                      <a:r>
                        <a:rPr lang="uk-UA" sz="1200" noProof="0" dirty="0"/>
                        <a:t> (газетного, журнального, радіо, телебачення, онлайнових медіа), основні види </a:t>
                      </a:r>
                      <a:r>
                        <a:rPr lang="uk-UA" sz="1200" noProof="0" dirty="0" err="1"/>
                        <a:t>медіапідприємств</a:t>
                      </a:r>
                      <a:r>
                        <a:rPr lang="uk-UA" sz="1200" noProof="0" dirty="0"/>
                        <a:t> і моделі їхнього розвитку.</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429705967"/>
              </p:ext>
            </p:extLst>
          </p:nvPr>
        </p:nvGraphicFramePr>
        <p:xfrm>
          <a:off x="5797686" y="1128409"/>
          <a:ext cx="6167335" cy="542544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1937590">
                <a:tc>
                  <a:txBody>
                    <a:bodyPr/>
                    <a:lstStyle/>
                    <a:p>
                      <a:pPr algn="ctr"/>
                      <a:r>
                        <a:rPr lang="uk-UA" sz="1200" b="0" noProof="0" dirty="0"/>
                        <a:t>Основні теми </a:t>
                      </a:r>
                      <a:r>
                        <a:rPr lang="uk-UA" sz="1200" b="0" noProof="0" dirty="0" err="1"/>
                        <a:t>зміс-тових</a:t>
                      </a:r>
                      <a:r>
                        <a:rPr lang="uk-UA" sz="1200" b="0" noProof="0" dirty="0"/>
                        <a:t> моду-лей:</a:t>
                      </a:r>
                      <a:endParaRPr lang="uk-UA" sz="1200" b="0" noProof="0" dirty="0">
                        <a:latin typeface="Abadi" panose="020B0604020202020204" pitchFamily="34" charset="0"/>
                      </a:endParaRPr>
                    </a:p>
                  </a:txBody>
                  <a:tcPr/>
                </a:tc>
                <a:tc>
                  <a:txBody>
                    <a:bodyPr/>
                    <a:lstStyle/>
                    <a:p>
                      <a:r>
                        <a:rPr lang="ru-RU" sz="1250" b="0" noProof="0" dirty="0"/>
                        <a:t>1.Основні </a:t>
                      </a:r>
                      <a:r>
                        <a:rPr lang="ru-RU" sz="1250" b="0" noProof="0" dirty="0" err="1"/>
                        <a:t>поняття</a:t>
                      </a:r>
                      <a:r>
                        <a:rPr lang="ru-RU" sz="1250" b="0" noProof="0" dirty="0"/>
                        <a:t> </a:t>
                      </a:r>
                      <a:r>
                        <a:rPr lang="ru-RU" sz="1250" b="0" noProof="0" dirty="0" err="1"/>
                        <a:t>медіаекономіки</a:t>
                      </a:r>
                      <a:r>
                        <a:rPr lang="ru-RU" sz="1250" b="0" noProof="0" dirty="0"/>
                        <a:t>. </a:t>
                      </a:r>
                      <a:r>
                        <a:rPr lang="ru-RU" sz="1250" b="0" noProof="0" dirty="0" err="1"/>
                        <a:t>Специфіка</a:t>
                      </a:r>
                      <a:r>
                        <a:rPr lang="ru-RU" sz="1250" b="0" noProof="0" dirty="0"/>
                        <a:t> </a:t>
                      </a:r>
                      <a:r>
                        <a:rPr lang="ru-RU" sz="1250" b="0" noProof="0" dirty="0" err="1"/>
                        <a:t>медіаіндустрії</a:t>
                      </a:r>
                      <a:r>
                        <a:rPr lang="ru-RU" sz="1250" b="0" noProof="0" dirty="0"/>
                        <a:t> та </a:t>
                      </a:r>
                      <a:r>
                        <a:rPr lang="ru-RU" sz="1250" b="0" noProof="0" dirty="0" err="1"/>
                        <a:t>медіа</a:t>
                      </a:r>
                      <a:r>
                        <a:rPr lang="ru-RU" sz="1250" b="0" noProof="0" dirty="0"/>
                        <a:t> як товару.</a:t>
                      </a:r>
                    </a:p>
                    <a:p>
                      <a:r>
                        <a:rPr lang="ru-RU" sz="1250" b="0" noProof="0" dirty="0"/>
                        <a:t>2.Основні </a:t>
                      </a:r>
                      <a:r>
                        <a:rPr lang="ru-RU" sz="1250" b="0" noProof="0" dirty="0" err="1"/>
                        <a:t>економічні</a:t>
                      </a:r>
                      <a:r>
                        <a:rPr lang="ru-RU" sz="1250" b="0" noProof="0" dirty="0"/>
                        <a:t> </a:t>
                      </a:r>
                      <a:r>
                        <a:rPr lang="ru-RU" sz="1250" b="0" noProof="0" dirty="0" err="1"/>
                        <a:t>моделі</a:t>
                      </a:r>
                      <a:r>
                        <a:rPr lang="ru-RU" sz="1250" b="0" noProof="0" dirty="0"/>
                        <a:t> </a:t>
                      </a:r>
                      <a:r>
                        <a:rPr lang="ru-RU" sz="1250" b="0" noProof="0" dirty="0" err="1"/>
                        <a:t>функціонування</a:t>
                      </a:r>
                      <a:r>
                        <a:rPr lang="ru-RU" sz="1250" b="0" noProof="0" dirty="0"/>
                        <a:t> </a:t>
                      </a:r>
                      <a:r>
                        <a:rPr lang="ru-RU" sz="1250" b="0" noProof="0" dirty="0" err="1"/>
                        <a:t>медіаекономіки</a:t>
                      </a:r>
                      <a:r>
                        <a:rPr lang="ru-RU" sz="1250" b="0" noProof="0" dirty="0"/>
                        <a:t>. </a:t>
                      </a:r>
                      <a:r>
                        <a:rPr lang="ru-RU" sz="1250" b="0" noProof="0" dirty="0" err="1"/>
                        <a:t>Еволюція</a:t>
                      </a:r>
                      <a:r>
                        <a:rPr lang="ru-RU" sz="1250" b="0" noProof="0" dirty="0"/>
                        <a:t> моделей.</a:t>
                      </a:r>
                    </a:p>
                    <a:p>
                      <a:r>
                        <a:rPr lang="ru-RU" sz="1250" b="0" noProof="0" dirty="0"/>
                        <a:t>3.Гібридність </a:t>
                      </a:r>
                      <a:r>
                        <a:rPr lang="ru-RU" sz="1250" b="0" noProof="0" dirty="0" err="1"/>
                        <a:t>медіапродукту</a:t>
                      </a:r>
                      <a:r>
                        <a:rPr lang="ru-RU" sz="1250" b="0" noProof="0" dirty="0"/>
                        <a:t>. Модель </a:t>
                      </a:r>
                      <a:r>
                        <a:rPr lang="ru-RU" sz="1250" b="0" noProof="0" dirty="0" err="1"/>
                        <a:t>прямої</a:t>
                      </a:r>
                      <a:r>
                        <a:rPr lang="ru-RU" sz="1250" b="0" noProof="0" dirty="0"/>
                        <a:t> плати за </a:t>
                      </a:r>
                      <a:r>
                        <a:rPr lang="ru-RU" sz="1250" b="0" noProof="0" dirty="0" err="1"/>
                        <a:t>послугу</a:t>
                      </a:r>
                      <a:r>
                        <a:rPr lang="ru-RU" sz="1250" b="0" noProof="0" dirty="0"/>
                        <a:t> (</a:t>
                      </a:r>
                      <a:r>
                        <a:rPr lang="ru-RU" sz="1250" b="0" noProof="0" dirty="0" err="1"/>
                        <a:t>видавнича</a:t>
                      </a:r>
                      <a:r>
                        <a:rPr lang="ru-RU" sz="1250" b="0" noProof="0" dirty="0"/>
                        <a:t>), модель </a:t>
                      </a:r>
                      <a:r>
                        <a:rPr lang="ru-RU" sz="1250" b="0" noProof="0" dirty="0" err="1"/>
                        <a:t>окупності</a:t>
                      </a:r>
                      <a:r>
                        <a:rPr lang="ru-RU" sz="1250" b="0" noProof="0" dirty="0"/>
                        <a:t> за </a:t>
                      </a:r>
                      <a:r>
                        <a:rPr lang="ru-RU" sz="1250" b="0" noProof="0" dirty="0" err="1"/>
                        <a:t>рахунок</a:t>
                      </a:r>
                      <a:r>
                        <a:rPr lang="ru-RU" sz="1250" b="0" noProof="0" dirty="0"/>
                        <a:t> </a:t>
                      </a:r>
                      <a:r>
                        <a:rPr lang="ru-RU" sz="1250" b="0" noProof="0" dirty="0" err="1"/>
                        <a:t>реклами</a:t>
                      </a:r>
                      <a:r>
                        <a:rPr lang="ru-RU" sz="1250" b="0" noProof="0" dirty="0"/>
                        <a:t> (модель потоку).</a:t>
                      </a:r>
                    </a:p>
                    <a:p>
                      <a:r>
                        <a:rPr lang="ru-RU" sz="1250" b="0" noProof="0" dirty="0"/>
                        <a:t>4.Конкуренція ЗМІ: </a:t>
                      </a:r>
                      <a:r>
                        <a:rPr lang="ru-RU" sz="1250" b="0" noProof="0" dirty="0" err="1"/>
                        <a:t>її</a:t>
                      </a:r>
                      <a:r>
                        <a:rPr lang="ru-RU" sz="1250" b="0" noProof="0" dirty="0"/>
                        <a:t> </a:t>
                      </a:r>
                      <a:r>
                        <a:rPr lang="ru-RU" sz="1250" b="0" noProof="0" dirty="0" err="1"/>
                        <a:t>види</a:t>
                      </a:r>
                      <a:r>
                        <a:rPr lang="ru-RU" sz="1250" b="0" noProof="0" dirty="0"/>
                        <a:t>. Типи </a:t>
                      </a:r>
                      <a:r>
                        <a:rPr lang="ru-RU" sz="1250" b="0" noProof="0" dirty="0" err="1"/>
                        <a:t>ринкових</a:t>
                      </a:r>
                      <a:r>
                        <a:rPr lang="ru-RU" sz="1250" b="0" noProof="0" dirty="0"/>
                        <a:t> структур в </a:t>
                      </a:r>
                      <a:r>
                        <a:rPr lang="ru-RU" sz="1250" b="0" noProof="0" dirty="0" err="1"/>
                        <a:t>медіаіндустрії</a:t>
                      </a:r>
                      <a:r>
                        <a:rPr lang="ru-RU" sz="1250" b="0" noProof="0" dirty="0"/>
                        <a:t>.</a:t>
                      </a:r>
                    </a:p>
                    <a:p>
                      <a:r>
                        <a:rPr lang="ru-RU" sz="1250" b="0" noProof="0" dirty="0"/>
                        <a:t>5.Основні </a:t>
                      </a:r>
                      <a:r>
                        <a:rPr lang="ru-RU" sz="1250" b="0" noProof="0" dirty="0" err="1"/>
                        <a:t>стратегії</a:t>
                      </a:r>
                      <a:r>
                        <a:rPr lang="ru-RU" sz="1250" b="0" noProof="0" dirty="0"/>
                        <a:t> в </a:t>
                      </a:r>
                      <a:r>
                        <a:rPr lang="ru-RU" sz="1250" b="0" noProof="0" dirty="0" err="1"/>
                        <a:t>умовах</a:t>
                      </a:r>
                      <a:r>
                        <a:rPr lang="ru-RU" sz="1250" b="0" noProof="0" dirty="0"/>
                        <a:t> </a:t>
                      </a:r>
                      <a:r>
                        <a:rPr lang="ru-RU" sz="1250" b="0" noProof="0" dirty="0" err="1"/>
                        <a:t>кризи</a:t>
                      </a:r>
                      <a:r>
                        <a:rPr lang="ru-RU" sz="1250" b="0" noProof="0" dirty="0"/>
                        <a:t> і </a:t>
                      </a:r>
                      <a:r>
                        <a:rPr lang="ru-RU" sz="1250" b="0" noProof="0" dirty="0" err="1"/>
                        <a:t>мутацій</a:t>
                      </a:r>
                      <a:r>
                        <a:rPr lang="ru-RU" sz="1250" b="0" noProof="0" dirty="0"/>
                        <a:t> </a:t>
                      </a:r>
                      <a:r>
                        <a:rPr lang="ru-RU" sz="1250" b="0" noProof="0" dirty="0" err="1"/>
                        <a:t>ринків</a:t>
                      </a:r>
                      <a:r>
                        <a:rPr lang="ru-RU" sz="1250" b="0" noProof="0" dirty="0"/>
                        <a:t>: рекламного ринку, ринку </a:t>
                      </a:r>
                      <a:r>
                        <a:rPr lang="ru-RU" sz="1250" b="0" noProof="0" dirty="0" err="1"/>
                        <a:t>друкованих</a:t>
                      </a:r>
                      <a:r>
                        <a:rPr lang="ru-RU" sz="1250" b="0" noProof="0" dirty="0"/>
                        <a:t> ЗМІ, </a:t>
                      </a:r>
                      <a:r>
                        <a:rPr lang="ru-RU" sz="1250" b="0" noProof="0" dirty="0" err="1"/>
                        <a:t>аудиторії</a:t>
                      </a:r>
                      <a:r>
                        <a:rPr lang="ru-RU" sz="1250" b="0" noProof="0" dirty="0"/>
                        <a:t> </a:t>
                      </a:r>
                      <a:r>
                        <a:rPr lang="ru-RU" sz="1250" b="0" noProof="0" dirty="0" err="1"/>
                        <a:t>ефірного</a:t>
                      </a:r>
                      <a:r>
                        <a:rPr lang="ru-RU" sz="1250" b="0" noProof="0" dirty="0"/>
                        <a:t> ТБ.</a:t>
                      </a:r>
                    </a:p>
                    <a:p>
                      <a:r>
                        <a:rPr lang="ru-RU" sz="1250" b="0" noProof="0" dirty="0"/>
                        <a:t>6.Концентрація в </a:t>
                      </a:r>
                      <a:r>
                        <a:rPr lang="ru-RU" sz="1250" b="0" noProof="0" dirty="0" err="1"/>
                        <a:t>медіа</a:t>
                      </a:r>
                      <a:r>
                        <a:rPr lang="ru-RU" sz="1250" b="0" noProof="0" dirty="0"/>
                        <a:t>. </a:t>
                      </a:r>
                      <a:r>
                        <a:rPr lang="ru-RU" sz="1250" b="0" noProof="0" dirty="0" err="1"/>
                        <a:t>Провідні</a:t>
                      </a:r>
                      <a:r>
                        <a:rPr lang="ru-RU" sz="1250" b="0" noProof="0" dirty="0"/>
                        <a:t> </a:t>
                      </a:r>
                      <a:r>
                        <a:rPr lang="ru-RU" sz="1250" b="0" noProof="0" dirty="0" err="1"/>
                        <a:t>світові</a:t>
                      </a:r>
                      <a:r>
                        <a:rPr lang="ru-RU" sz="1250" b="0" noProof="0" dirty="0"/>
                        <a:t> </a:t>
                      </a:r>
                      <a:r>
                        <a:rPr lang="ru-RU" sz="1250" b="0" noProof="0" dirty="0" err="1"/>
                        <a:t>медіаконцерни</a:t>
                      </a:r>
                      <a:r>
                        <a:rPr lang="ru-RU" sz="1250" b="0" noProof="0" dirty="0"/>
                        <a:t>.</a:t>
                      </a:r>
                    </a:p>
                    <a:p>
                      <a:r>
                        <a:rPr lang="ru-RU" sz="1250" b="0" noProof="0" dirty="0"/>
                        <a:t>7.Інфраструктура </a:t>
                      </a:r>
                      <a:r>
                        <a:rPr lang="ru-RU" sz="1250" b="0" noProof="0" dirty="0" err="1"/>
                        <a:t>медіа</a:t>
                      </a:r>
                      <a:r>
                        <a:rPr lang="ru-RU" sz="1250" b="0" noProof="0" dirty="0"/>
                        <a:t>. </a:t>
                      </a:r>
                      <a:r>
                        <a:rPr lang="ru-RU" sz="1250" b="0" noProof="0" dirty="0" err="1"/>
                        <a:t>Мережі</a:t>
                      </a:r>
                      <a:r>
                        <a:rPr lang="ru-RU" sz="1250" b="0" noProof="0" dirty="0"/>
                        <a:t> </a:t>
                      </a:r>
                      <a:r>
                        <a:rPr lang="ru-RU" sz="1250" b="0" noProof="0" dirty="0" err="1"/>
                        <a:t>передачі</a:t>
                      </a:r>
                      <a:r>
                        <a:rPr lang="ru-RU" sz="1250" b="0" noProof="0" dirty="0"/>
                        <a:t> </a:t>
                      </a:r>
                      <a:r>
                        <a:rPr lang="ru-RU" sz="1250" b="0" noProof="0" dirty="0" err="1"/>
                        <a:t>даних</a:t>
                      </a:r>
                      <a:r>
                        <a:rPr lang="ru-RU" sz="1250" b="0" noProof="0" dirty="0"/>
                        <a:t> для </a:t>
                      </a:r>
                      <a:r>
                        <a:rPr lang="ru-RU" sz="1250" b="0" noProof="0" dirty="0" err="1"/>
                        <a:t>медіа</a:t>
                      </a:r>
                      <a:r>
                        <a:rPr lang="ru-RU" sz="1250" b="0" noProof="0" dirty="0"/>
                        <a:t>, </a:t>
                      </a:r>
                      <a:r>
                        <a:rPr lang="ru-RU" sz="1250" b="0" noProof="0" dirty="0" err="1"/>
                        <a:t>способи</a:t>
                      </a:r>
                      <a:r>
                        <a:rPr lang="ru-RU" sz="1250" b="0" noProof="0" dirty="0"/>
                        <a:t> </a:t>
                      </a:r>
                      <a:r>
                        <a:rPr lang="ru-RU" sz="1250" b="0" noProof="0" dirty="0" err="1"/>
                        <a:t>цифрової</a:t>
                      </a:r>
                      <a:r>
                        <a:rPr lang="ru-RU" sz="1250" b="0" noProof="0" dirty="0"/>
                        <a:t> </a:t>
                      </a:r>
                      <a:r>
                        <a:rPr lang="ru-RU" sz="1250" b="0" noProof="0" dirty="0" err="1"/>
                        <a:t>дистрибуції</a:t>
                      </a:r>
                      <a:r>
                        <a:rPr lang="ru-RU" sz="1250" b="0" noProof="0" dirty="0"/>
                        <a:t> </a:t>
                      </a:r>
                      <a:r>
                        <a:rPr lang="ru-RU" sz="1250" b="0" noProof="0" dirty="0" err="1"/>
                        <a:t>медіапродуктів</a:t>
                      </a:r>
                      <a:r>
                        <a:rPr lang="ru-RU" sz="1250" b="0" noProof="0" dirty="0"/>
                        <a:t>.</a:t>
                      </a:r>
                    </a:p>
                    <a:p>
                      <a:r>
                        <a:rPr lang="ru-RU" sz="1250" b="0" noProof="0" dirty="0"/>
                        <a:t>8.Загальні </a:t>
                      </a:r>
                      <a:r>
                        <a:rPr lang="ru-RU" sz="1250" b="0" noProof="0" dirty="0" err="1"/>
                        <a:t>особливості</a:t>
                      </a:r>
                      <a:r>
                        <a:rPr lang="ru-RU" sz="1250" b="0" noProof="0" dirty="0"/>
                        <a:t> великих </a:t>
                      </a:r>
                      <a:r>
                        <a:rPr lang="ru-RU" sz="1250" b="0" noProof="0" dirty="0" err="1"/>
                        <a:t>медіаконцернів</a:t>
                      </a:r>
                      <a:r>
                        <a:rPr lang="ru-RU" sz="1250" b="0" noProof="0" dirty="0"/>
                        <a:t>: </a:t>
                      </a:r>
                      <a:r>
                        <a:rPr lang="ru-RU" sz="1250" b="0" noProof="0" dirty="0" err="1"/>
                        <a:t>зрощення</a:t>
                      </a:r>
                      <a:r>
                        <a:rPr lang="ru-RU" sz="1250" b="0" noProof="0" dirty="0"/>
                        <a:t> ЗМІ, </a:t>
                      </a:r>
                      <a:r>
                        <a:rPr lang="ru-RU" sz="1250" b="0" noProof="0" dirty="0" err="1"/>
                        <a:t>культурних</a:t>
                      </a:r>
                      <a:r>
                        <a:rPr lang="ru-RU" sz="1250" b="0" noProof="0" dirty="0"/>
                        <a:t> </a:t>
                      </a:r>
                      <a:r>
                        <a:rPr lang="ru-RU" sz="1250" b="0" noProof="0" dirty="0" err="1"/>
                        <a:t>індустрій</a:t>
                      </a:r>
                      <a:r>
                        <a:rPr lang="ru-RU" sz="1250" b="0" noProof="0" dirty="0"/>
                        <a:t>, </a:t>
                      </a:r>
                      <a:r>
                        <a:rPr lang="ru-RU" sz="1250" b="0" noProof="0" dirty="0" err="1"/>
                        <a:t>телекомунікацій</a:t>
                      </a:r>
                      <a:r>
                        <a:rPr lang="ru-RU" sz="1250" b="0" noProof="0" dirty="0"/>
                        <a:t> та </a:t>
                      </a:r>
                      <a:r>
                        <a:rPr lang="ru-RU" sz="1250" b="0" noProof="0" dirty="0" err="1"/>
                        <a:t>електронних</a:t>
                      </a:r>
                      <a:r>
                        <a:rPr lang="ru-RU" sz="1250" b="0" noProof="0" dirty="0"/>
                        <a:t> </a:t>
                      </a:r>
                      <a:r>
                        <a:rPr lang="ru-RU" sz="1250" b="0" noProof="0" dirty="0" err="1"/>
                        <a:t>видів</a:t>
                      </a:r>
                      <a:r>
                        <a:rPr lang="ru-RU" sz="1250" b="0" noProof="0" dirty="0"/>
                        <a:t> </a:t>
                      </a:r>
                      <a:r>
                        <a:rPr lang="ru-RU" sz="1250" b="0" noProof="0" dirty="0" err="1"/>
                        <a:t>дозвілля</a:t>
                      </a:r>
                      <a:r>
                        <a:rPr lang="ru-RU" sz="1250" b="0" noProof="0" dirty="0"/>
                        <a:t>.</a:t>
                      </a:r>
                    </a:p>
                    <a:p>
                      <a:r>
                        <a:rPr lang="ru-RU" sz="1250" b="0" noProof="0" dirty="0"/>
                        <a:t>9.Державна </a:t>
                      </a:r>
                      <a:r>
                        <a:rPr lang="ru-RU" sz="1250" b="0" noProof="0" dirty="0" err="1"/>
                        <a:t>політика</a:t>
                      </a:r>
                      <a:r>
                        <a:rPr lang="ru-RU" sz="1250" b="0" noProof="0" dirty="0"/>
                        <a:t> у </a:t>
                      </a:r>
                      <a:r>
                        <a:rPr lang="ru-RU" sz="1250" b="0" noProof="0" dirty="0" err="1"/>
                        <a:t>сфері</a:t>
                      </a:r>
                      <a:r>
                        <a:rPr lang="ru-RU" sz="1250" b="0" noProof="0" dirty="0"/>
                        <a:t> </a:t>
                      </a:r>
                      <a:r>
                        <a:rPr lang="ru-RU" sz="1250" b="0" noProof="0" dirty="0" err="1"/>
                        <a:t>медіа</a:t>
                      </a:r>
                      <a:r>
                        <a:rPr lang="ru-RU" sz="1250" b="0" noProof="0" dirty="0"/>
                        <a:t>.</a:t>
                      </a:r>
                    </a:p>
                    <a:p>
                      <a:r>
                        <a:rPr lang="ru-RU" sz="1250" b="0" noProof="0" dirty="0"/>
                        <a:t>10.Бізнес-моделі </a:t>
                      </a:r>
                      <a:r>
                        <a:rPr lang="ru-RU" sz="1250" b="0" noProof="0" dirty="0" err="1"/>
                        <a:t>медіапідприємств</a:t>
                      </a:r>
                      <a:r>
                        <a:rPr lang="ru-RU" sz="1250" b="0" noProof="0" dirty="0"/>
                        <a:t>.</a:t>
                      </a:r>
                    </a:p>
                    <a:p>
                      <a:r>
                        <a:rPr lang="ru-RU" sz="1250" b="0" noProof="0" dirty="0"/>
                        <a:t>11.Економічні </a:t>
                      </a:r>
                      <a:r>
                        <a:rPr lang="ru-RU" sz="1250" b="0" noProof="0" dirty="0" err="1"/>
                        <a:t>аспекти</a:t>
                      </a:r>
                      <a:r>
                        <a:rPr lang="ru-RU" sz="1250" b="0" noProof="0" dirty="0"/>
                        <a:t> </a:t>
                      </a:r>
                      <a:r>
                        <a:rPr lang="ru-RU" sz="1250" b="0" noProof="0" dirty="0" err="1"/>
                        <a:t>медіаполітики</a:t>
                      </a:r>
                      <a:r>
                        <a:rPr lang="ru-RU" sz="1250" b="0" noProof="0" dirty="0"/>
                        <a:t>.</a:t>
                      </a:r>
                    </a:p>
                    <a:p>
                      <a:r>
                        <a:rPr lang="ru-RU" sz="1250" b="0" noProof="0" dirty="0"/>
                        <a:t>12.Економіка </a:t>
                      </a:r>
                      <a:r>
                        <a:rPr lang="ru-RU" sz="1250" b="0" noProof="0" dirty="0" err="1"/>
                        <a:t>друкованої</a:t>
                      </a:r>
                      <a:r>
                        <a:rPr lang="ru-RU" sz="1250" b="0" noProof="0" dirty="0"/>
                        <a:t> </a:t>
                      </a:r>
                      <a:r>
                        <a:rPr lang="ru-RU" sz="1250" b="0" noProof="0" dirty="0" err="1"/>
                        <a:t>преси</a:t>
                      </a:r>
                      <a:r>
                        <a:rPr lang="ru-RU" sz="1250" b="0" noProof="0" dirty="0"/>
                        <a:t>.</a:t>
                      </a:r>
                    </a:p>
                    <a:p>
                      <a:r>
                        <a:rPr lang="ru-RU" sz="1250" b="0" noProof="0" dirty="0"/>
                        <a:t>13.Економіка </a:t>
                      </a:r>
                      <a:r>
                        <a:rPr lang="ru-RU" sz="1250" b="0" noProof="0" dirty="0" err="1"/>
                        <a:t>телебачення</a:t>
                      </a:r>
                      <a:r>
                        <a:rPr lang="ru-RU" sz="1250" b="0" noProof="0" dirty="0"/>
                        <a:t>.</a:t>
                      </a:r>
                    </a:p>
                    <a:p>
                      <a:r>
                        <a:rPr lang="ru-RU" sz="1250" b="0" noProof="0" dirty="0"/>
                        <a:t>14.Економічні </a:t>
                      </a:r>
                      <a:r>
                        <a:rPr lang="ru-RU" sz="1250" b="0" noProof="0" dirty="0" err="1"/>
                        <a:t>особливості</a:t>
                      </a:r>
                      <a:r>
                        <a:rPr lang="ru-RU" sz="1250" b="0" noProof="0" dirty="0"/>
                        <a:t> </a:t>
                      </a:r>
                      <a:r>
                        <a:rPr lang="ru-RU" sz="1250" b="0" noProof="0" dirty="0" err="1"/>
                        <a:t>друкованих</a:t>
                      </a:r>
                      <a:r>
                        <a:rPr lang="ru-RU" sz="1250" b="0" noProof="0" dirty="0"/>
                        <a:t> ЗМІ.</a:t>
                      </a:r>
                    </a:p>
                    <a:p>
                      <a:r>
                        <a:rPr lang="ru-RU" sz="1250" b="0" noProof="0" dirty="0"/>
                        <a:t>15.Економіка </a:t>
                      </a:r>
                      <a:r>
                        <a:rPr lang="ru-RU" sz="1250" b="0" noProof="0" dirty="0" err="1"/>
                        <a:t>радіомовлення</a:t>
                      </a:r>
                      <a:r>
                        <a:rPr lang="ru-RU" sz="1250" b="0" noProof="0" dirty="0"/>
                        <a:t>.</a:t>
                      </a:r>
                    </a:p>
                    <a:p>
                      <a:r>
                        <a:rPr lang="ru-RU" sz="1250" b="0" noProof="0" dirty="0"/>
                        <a:t>16.Економіка </a:t>
                      </a:r>
                      <a:r>
                        <a:rPr lang="ru-RU" sz="1250" b="0" noProof="0" dirty="0" err="1"/>
                        <a:t>інтернет-медіа</a:t>
                      </a:r>
                      <a:r>
                        <a:rPr lang="ru-RU" sz="1250" b="0" noProof="0" dirty="0"/>
                        <a:t>.</a:t>
                      </a:r>
                    </a:p>
                    <a:p>
                      <a:r>
                        <a:rPr lang="ru-RU" sz="1250" b="0" noProof="0" dirty="0"/>
                        <a:t>17.Економічні </a:t>
                      </a:r>
                      <a:r>
                        <a:rPr lang="ru-RU" sz="1250" b="0" noProof="0" dirty="0" err="1"/>
                        <a:t>особливості</a:t>
                      </a:r>
                      <a:r>
                        <a:rPr lang="ru-RU" sz="1250" b="0" noProof="0" dirty="0"/>
                        <a:t> </a:t>
                      </a:r>
                      <a:r>
                        <a:rPr lang="ru-RU" sz="1250" b="0" noProof="0" dirty="0" err="1"/>
                        <a:t>електронних</a:t>
                      </a:r>
                      <a:r>
                        <a:rPr lang="ru-RU" sz="1250" b="0" noProof="0" dirty="0"/>
                        <a:t> ЗМІ.</a:t>
                      </a:r>
                    </a:p>
                    <a:p>
                      <a:r>
                        <a:rPr lang="ru-RU" sz="1250" b="0" noProof="0" dirty="0"/>
                        <a:t>18.Фінансування </a:t>
                      </a:r>
                      <a:r>
                        <a:rPr lang="ru-RU" sz="1250" b="0" noProof="0" dirty="0" err="1"/>
                        <a:t>медіапідприємства</a:t>
                      </a:r>
                      <a:r>
                        <a:rPr lang="ru-RU" sz="1250" b="0" noProof="0" dirty="0"/>
                        <a:t>.</a:t>
                      </a:r>
                    </a:p>
                    <a:p>
                      <a:r>
                        <a:rPr lang="ru-RU" sz="1250" b="0" noProof="0" dirty="0"/>
                        <a:t>19.Управління </a:t>
                      </a:r>
                      <a:r>
                        <a:rPr lang="ru-RU" sz="1250" b="0" noProof="0" dirty="0" err="1"/>
                        <a:t>медіапідприємством</a:t>
                      </a:r>
                      <a:r>
                        <a:rPr lang="ru-RU" sz="1250" b="0" noProof="0" dirty="0"/>
                        <a:t>.</a:t>
                      </a:r>
                    </a:p>
                    <a:p>
                      <a:r>
                        <a:rPr lang="ru-RU" sz="1250" b="0" noProof="0" dirty="0"/>
                        <a:t>20.Оцінювання </a:t>
                      </a:r>
                      <a:r>
                        <a:rPr lang="ru-RU" sz="1250" b="0" noProof="0" dirty="0" err="1"/>
                        <a:t>ефективності</a:t>
                      </a:r>
                      <a:r>
                        <a:rPr lang="ru-RU" sz="1250" b="0" noProof="0" dirty="0"/>
                        <a:t> </a:t>
                      </a:r>
                      <a:r>
                        <a:rPr lang="ru-RU" sz="1250" b="0" noProof="0" dirty="0" err="1"/>
                        <a:t>діяльності</a:t>
                      </a:r>
                      <a:r>
                        <a:rPr lang="ru-RU" sz="1250" b="0" noProof="0" dirty="0"/>
                        <a:t> ЗМК.</a:t>
                      </a:r>
                    </a:p>
                    <a:p>
                      <a:r>
                        <a:rPr lang="ru-RU" sz="1250" b="0" noProof="0" dirty="0"/>
                        <a:t>21.Державне </a:t>
                      </a:r>
                      <a:r>
                        <a:rPr lang="ru-RU" sz="1250" b="0" noProof="0" dirty="0" err="1"/>
                        <a:t>регулювання</a:t>
                      </a:r>
                      <a:r>
                        <a:rPr lang="ru-RU" sz="1250" b="0" noProof="0" dirty="0"/>
                        <a:t> </a:t>
                      </a:r>
                      <a:r>
                        <a:rPr lang="ru-RU" sz="1250" b="0" noProof="0" dirty="0" err="1"/>
                        <a:t>медіаринків</a:t>
                      </a:r>
                      <a:r>
                        <a:rPr lang="ru-RU" sz="1250" b="0" noProof="0" dirty="0"/>
                        <a:t>. </a:t>
                      </a:r>
                    </a:p>
                    <a:p>
                      <a:r>
                        <a:rPr lang="ru-RU" sz="1250" b="0" noProof="0" dirty="0"/>
                        <a:t>22.Напрями </a:t>
                      </a:r>
                      <a:r>
                        <a:rPr lang="ru-RU" sz="1250" b="0" noProof="0" dirty="0" err="1"/>
                        <a:t>розвитку</a:t>
                      </a:r>
                      <a:r>
                        <a:rPr lang="ru-RU" sz="1250" b="0" noProof="0" dirty="0"/>
                        <a:t> </a:t>
                      </a:r>
                      <a:r>
                        <a:rPr lang="ru-RU" sz="1250" b="0" noProof="0" dirty="0" err="1"/>
                        <a:t>національного</a:t>
                      </a:r>
                      <a:r>
                        <a:rPr lang="ru-RU" sz="1250" b="0" noProof="0" dirty="0"/>
                        <a:t> </a:t>
                      </a:r>
                      <a:r>
                        <a:rPr lang="ru-RU" sz="1250" b="0" noProof="0" dirty="0" err="1"/>
                        <a:t>інформаційного</a:t>
                      </a:r>
                      <a:r>
                        <a:rPr lang="ru-RU" sz="1250" b="0" noProof="0" dirty="0"/>
                        <a:t> простору </a:t>
                      </a:r>
                      <a:r>
                        <a:rPr lang="ru-RU" sz="1250" b="0" noProof="0" dirty="0" err="1"/>
                        <a:t>України</a:t>
                      </a:r>
                      <a:r>
                        <a:rPr lang="ru-RU" sz="1250" b="0" noProof="0" dirty="0"/>
                        <a:t>.</a:t>
                      </a:r>
                    </a:p>
                  </a:txBody>
                  <a:tcPr/>
                </a:tc>
                <a:extLst>
                  <a:ext uri="{0D108BD9-81ED-4DB2-BD59-A6C34878D82A}">
                    <a16:rowId xmlns:a16="http://schemas.microsoft.com/office/drawing/2014/main" val="2047775800"/>
                  </a:ext>
                </a:extLst>
              </a:tr>
            </a:tbl>
          </a:graphicData>
        </a:graphic>
      </p:graphicFrame>
      <p:graphicFrame>
        <p:nvGraphicFramePr>
          <p:cNvPr id="2" name="Table 1">
            <a:extLst>
              <a:ext uri="{FF2B5EF4-FFF2-40B4-BE49-F238E27FC236}">
                <a16:creationId xmlns:a16="http://schemas.microsoft.com/office/drawing/2014/main" id="{740699C4-A5B4-B71F-E9A6-D00302A2AFC4}"/>
              </a:ext>
            </a:extLst>
          </p:cNvPr>
          <p:cNvGraphicFramePr>
            <a:graphicFrameLocks noGrp="1"/>
          </p:cNvGraphicFramePr>
          <p:nvPr>
            <p:extLst>
              <p:ext uri="{D42A27DB-BD31-4B8C-83A1-F6EECF244321}">
                <p14:modId xmlns:p14="http://schemas.microsoft.com/office/powerpoint/2010/main" val="1642725075"/>
              </p:ext>
            </p:extLst>
          </p:nvPr>
        </p:nvGraphicFramePr>
        <p:xfrm>
          <a:off x="226981" y="3795410"/>
          <a:ext cx="5570705" cy="2758440"/>
        </p:xfrm>
        <a:graphic>
          <a:graphicData uri="http://schemas.openxmlformats.org/drawingml/2006/table">
            <a:tbl>
              <a:tblPr firstRow="1" bandRow="1">
                <a:tableStyleId>{3B4B98B0-60AC-42C2-AFA5-B58CD77FA1E5}</a:tableStyleId>
              </a:tblPr>
              <a:tblGrid>
                <a:gridCol w="647385">
                  <a:extLst>
                    <a:ext uri="{9D8B030D-6E8A-4147-A177-3AD203B41FA5}">
                      <a16:colId xmlns:a16="http://schemas.microsoft.com/office/drawing/2014/main" val="4281800366"/>
                    </a:ext>
                  </a:extLst>
                </a:gridCol>
                <a:gridCol w="4923320">
                  <a:extLst>
                    <a:ext uri="{9D8B030D-6E8A-4147-A177-3AD203B41FA5}">
                      <a16:colId xmlns:a16="http://schemas.microsoft.com/office/drawing/2014/main" val="1803145409"/>
                    </a:ext>
                  </a:extLst>
                </a:gridCol>
              </a:tblGrid>
              <a:tr h="2541872">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50" b="0" noProof="0" dirty="0"/>
                        <a:t>В результаті вивчення дисципліни слухачі будуть знати: специфіку та характеристики медіа як галузі економіки; зміст економічних процесів та економічних відносин у </a:t>
                      </a:r>
                      <a:r>
                        <a:rPr lang="uk-UA" sz="1250" b="0" noProof="0" dirty="0" err="1"/>
                        <a:t>медіагалузі</a:t>
                      </a:r>
                      <a:r>
                        <a:rPr lang="uk-UA" sz="1250" b="0" noProof="0" dirty="0"/>
                        <a:t>; особливості застосування економічних регуляторів у діяльності </a:t>
                      </a:r>
                      <a:r>
                        <a:rPr lang="uk-UA" sz="1250" b="0" noProof="0" dirty="0" err="1"/>
                        <a:t>медіапідприємств</a:t>
                      </a:r>
                      <a:r>
                        <a:rPr lang="uk-UA" sz="1250" b="0" noProof="0" dirty="0"/>
                        <a:t>; загальні та специфічні особливості розвитку світового </a:t>
                      </a:r>
                      <a:r>
                        <a:rPr lang="uk-UA" sz="1250" b="0" noProof="0" dirty="0" err="1"/>
                        <a:t>медіаринку</a:t>
                      </a:r>
                      <a:r>
                        <a:rPr lang="uk-UA" sz="1250" b="0" noProof="0" dirty="0"/>
                        <a:t>; зміст та особливості сучасних світових </a:t>
                      </a:r>
                      <a:r>
                        <a:rPr lang="uk-UA" sz="1250" b="0" noProof="0" dirty="0" err="1"/>
                        <a:t>медіасистем</a:t>
                      </a:r>
                      <a:r>
                        <a:rPr lang="uk-UA" sz="1250" b="0" noProof="0" dirty="0"/>
                        <a:t>; основні бізнес-моделі та джерела їх фінансування.</a:t>
                      </a:r>
                    </a:p>
                    <a:p>
                      <a:pPr algn="just"/>
                      <a:r>
                        <a:rPr lang="uk-UA" sz="1250" b="0" noProof="0" dirty="0"/>
                        <a:t>а також вміти: аналізувати сучасні зарубіжні </a:t>
                      </a:r>
                      <a:r>
                        <a:rPr lang="uk-UA" sz="1250" b="0" noProof="0" dirty="0" err="1"/>
                        <a:t>медіаконцепції</a:t>
                      </a:r>
                      <a:r>
                        <a:rPr lang="uk-UA" sz="1250" b="0" noProof="0" dirty="0"/>
                        <a:t> та практику діяльності медіа; орієнтуватись у сучасних аспектах функціонування вітчизняних і зарубіжних медіа; аналізувати основні економічні процеси на світовому </a:t>
                      </a:r>
                      <a:r>
                        <a:rPr lang="uk-UA" sz="1250" b="0" noProof="0" dirty="0" err="1"/>
                        <a:t>медіаринку</a:t>
                      </a:r>
                      <a:r>
                        <a:rPr lang="uk-UA" sz="1250" b="0" noProof="0" dirty="0"/>
                        <a:t>; визначати актуальні проблеми міжнародної </a:t>
                      </a:r>
                      <a:r>
                        <a:rPr lang="uk-UA" sz="1250" b="0" noProof="0" dirty="0" err="1"/>
                        <a:t>медіаекономіки</a:t>
                      </a:r>
                      <a:r>
                        <a:rPr lang="uk-UA" sz="1250" b="0" noProof="0" dirty="0"/>
                        <a:t> та формулювати пропозиції щодо їх вирішення; працювати з аналітичною інформацією (статистичні дані, звіти, аналітичні огляди).</a:t>
                      </a:r>
                    </a:p>
                  </a:txBody>
                  <a:tcPr/>
                </a:tc>
                <a:extLst>
                  <a:ext uri="{0D108BD9-81ED-4DB2-BD59-A6C34878D82A}">
                    <a16:rowId xmlns:a16="http://schemas.microsoft.com/office/drawing/2014/main" val="3179372927"/>
                  </a:ext>
                </a:extLst>
              </a:tr>
            </a:tbl>
          </a:graphicData>
        </a:graphic>
      </p:graphicFrame>
    </p:spTree>
    <p:extLst>
      <p:ext uri="{BB962C8B-B14F-4D97-AF65-F5344CB8AC3E}">
        <p14:creationId xmlns:p14="http://schemas.microsoft.com/office/powerpoint/2010/main" val="403401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Поведінкова </a:t>
            </a:r>
            <a:r>
              <a:rPr lang="ru-RU" sz="2800" dirty="0" err="1"/>
              <a:t>економіка</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703027275"/>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бізнесу</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600" noProof="0" dirty="0"/>
                        <a:t>ознайомлення студентів з теоріями і концепціями поведінкової економіки, особливостями впливу різних ефектів поведінкової теорії на функціонування міжнародного та національного бізнесу та сучасними інструментами впливу і формування поведінки економічних суб’єктів.</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162922136"/>
              </p:ext>
            </p:extLst>
          </p:nvPr>
        </p:nvGraphicFramePr>
        <p:xfrm>
          <a:off x="5797686" y="1128409"/>
          <a:ext cx="6167335" cy="5252935"/>
        </p:xfrm>
        <a:graphic>
          <a:graphicData uri="http://schemas.openxmlformats.org/drawingml/2006/table">
            <a:tbl>
              <a:tblPr firstRow="1" bandRow="1">
                <a:tableStyleId>{3B4B98B0-60AC-42C2-AFA5-B58CD77FA1E5}</a:tableStyleId>
              </a:tblPr>
              <a:tblGrid>
                <a:gridCol w="1304863">
                  <a:extLst>
                    <a:ext uri="{9D8B030D-6E8A-4147-A177-3AD203B41FA5}">
                      <a16:colId xmlns:a16="http://schemas.microsoft.com/office/drawing/2014/main" val="4286422531"/>
                    </a:ext>
                  </a:extLst>
                </a:gridCol>
                <a:gridCol w="4862472">
                  <a:extLst>
                    <a:ext uri="{9D8B030D-6E8A-4147-A177-3AD203B41FA5}">
                      <a16:colId xmlns:a16="http://schemas.microsoft.com/office/drawing/2014/main" val="1446189870"/>
                    </a:ext>
                  </a:extLst>
                </a:gridCol>
              </a:tblGrid>
              <a:tr h="2641371">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400" b="0" noProof="0" dirty="0"/>
                        <a:t>В результаті вивчення дисципліни слухачі будуть знати: поняття поведінкової економіки; поняття систем швидкого та повільного мислення; основні когнітивні ефекти в поведінковій економіці; поняття психологічної маніпуляції в бізнесі; основні теорії масових комунікації; </a:t>
                      </a:r>
                    </a:p>
                    <a:p>
                      <a:pPr algn="just"/>
                      <a:r>
                        <a:rPr lang="uk-UA" sz="1400" b="0" noProof="0" dirty="0"/>
                        <a:t>а також вміти: застосовувати інструменти та методи поведінкової економіки; аналізувати поведінку людей </a:t>
                      </a:r>
                      <a:r>
                        <a:rPr lang="uk-UA" sz="1400" b="0" noProof="0" dirty="0" err="1"/>
                        <a:t>приприйнятті</a:t>
                      </a:r>
                      <a:r>
                        <a:rPr lang="uk-UA" sz="1400" b="0" noProof="0" dirty="0"/>
                        <a:t> рішень; аналізувати сучасні детермінанти та тенденції розвитку міжнародного бізнесу.</a:t>
                      </a:r>
                    </a:p>
                  </a:txBody>
                  <a:tcPr/>
                </a:tc>
                <a:extLst>
                  <a:ext uri="{0D108BD9-81ED-4DB2-BD59-A6C34878D82A}">
                    <a16:rowId xmlns:a16="http://schemas.microsoft.com/office/drawing/2014/main" val="57017910"/>
                  </a:ext>
                </a:extLst>
              </a:tr>
              <a:tr h="2611564">
                <a:tc>
                  <a:txBody>
                    <a:bodyPr/>
                    <a:lstStyle/>
                    <a:p>
                      <a:pPr algn="ctr"/>
                      <a:r>
                        <a:rPr lang="uk-UA" sz="1200" noProof="0" dirty="0"/>
                        <a:t>Основні теми змістових </a:t>
                      </a:r>
                    </a:p>
                    <a:p>
                      <a:pPr algn="ctr"/>
                      <a:r>
                        <a:rPr lang="uk-UA" sz="1200" noProof="0" dirty="0" err="1"/>
                        <a:t>модулей</a:t>
                      </a:r>
                      <a:r>
                        <a:rPr lang="uk-UA" sz="1200" noProof="0" dirty="0"/>
                        <a:t>:</a:t>
                      </a:r>
                      <a:endParaRPr lang="uk-UA" sz="1200" noProof="0" dirty="0">
                        <a:latin typeface="Abadi" panose="020B0604020202020204" pitchFamily="34" charset="0"/>
                      </a:endParaRPr>
                    </a:p>
                  </a:txBody>
                  <a:tcPr/>
                </a:tc>
                <a:tc>
                  <a:txBody>
                    <a:bodyPr/>
                    <a:lstStyle/>
                    <a:p>
                      <a:r>
                        <a:rPr lang="ru-RU" sz="1400" noProof="0" dirty="0"/>
                        <a:t>1. </a:t>
                      </a:r>
                      <a:r>
                        <a:rPr lang="ru-RU" sz="1400" noProof="0" dirty="0" err="1"/>
                        <a:t>Теоретичні</a:t>
                      </a:r>
                      <a:r>
                        <a:rPr lang="ru-RU" sz="1400" noProof="0" dirty="0"/>
                        <a:t> </a:t>
                      </a:r>
                      <a:r>
                        <a:rPr lang="ru-RU" sz="1400" noProof="0" dirty="0" err="1"/>
                        <a:t>основи</a:t>
                      </a:r>
                      <a:r>
                        <a:rPr lang="ru-RU" sz="1400" noProof="0" dirty="0"/>
                        <a:t> </a:t>
                      </a:r>
                      <a:r>
                        <a:rPr lang="ru-RU" sz="1400" noProof="0" dirty="0" err="1"/>
                        <a:t>поведінкової</a:t>
                      </a:r>
                      <a:r>
                        <a:rPr lang="ru-RU" sz="1400" noProof="0" dirty="0"/>
                        <a:t> </a:t>
                      </a:r>
                      <a:r>
                        <a:rPr lang="ru-RU" sz="1400" noProof="0" dirty="0" err="1"/>
                        <a:t>економіки</a:t>
                      </a:r>
                      <a:r>
                        <a:rPr lang="ru-RU" sz="1400" noProof="0" dirty="0"/>
                        <a:t>.</a:t>
                      </a:r>
                    </a:p>
                    <a:p>
                      <a:r>
                        <a:rPr lang="ru-RU" sz="1400" noProof="0" dirty="0"/>
                        <a:t>2. </a:t>
                      </a:r>
                      <a:r>
                        <a:rPr lang="ru-RU" sz="1400" noProof="0" dirty="0" err="1"/>
                        <a:t>Основні</a:t>
                      </a:r>
                      <a:r>
                        <a:rPr lang="ru-RU" sz="1400" noProof="0" dirty="0"/>
                        <a:t> </a:t>
                      </a:r>
                      <a:r>
                        <a:rPr lang="ru-RU" sz="1400" noProof="0" dirty="0" err="1"/>
                        <a:t>когнітивні</a:t>
                      </a:r>
                      <a:r>
                        <a:rPr lang="ru-RU" sz="1400" noProof="0" dirty="0"/>
                        <a:t> </a:t>
                      </a:r>
                      <a:r>
                        <a:rPr lang="ru-RU" sz="1400" noProof="0" dirty="0" err="1"/>
                        <a:t>ефекти</a:t>
                      </a:r>
                      <a:r>
                        <a:rPr lang="ru-RU" sz="1400" noProof="0" dirty="0"/>
                        <a:t> в </a:t>
                      </a:r>
                      <a:r>
                        <a:rPr lang="ru-RU" sz="1400" noProof="0" dirty="0" err="1"/>
                        <a:t>поведінковій</a:t>
                      </a:r>
                      <a:r>
                        <a:rPr lang="ru-RU" sz="1400" noProof="0" dirty="0"/>
                        <a:t> </a:t>
                      </a:r>
                      <a:r>
                        <a:rPr lang="ru-RU" sz="1400" noProof="0" dirty="0" err="1"/>
                        <a:t>економіці</a:t>
                      </a:r>
                      <a:r>
                        <a:rPr lang="ru-RU" sz="1400" noProof="0" dirty="0"/>
                        <a:t>.</a:t>
                      </a:r>
                    </a:p>
                    <a:p>
                      <a:r>
                        <a:rPr lang="ru-RU" sz="1400" noProof="0" dirty="0"/>
                        <a:t>3. </a:t>
                      </a:r>
                      <a:r>
                        <a:rPr lang="ru-RU" sz="1400" noProof="0" dirty="0" err="1"/>
                        <a:t>Основні</a:t>
                      </a:r>
                      <a:r>
                        <a:rPr lang="ru-RU" sz="1400" noProof="0" dirty="0"/>
                        <a:t> </a:t>
                      </a:r>
                      <a:r>
                        <a:rPr lang="ru-RU" sz="1400" noProof="0" dirty="0" err="1"/>
                        <a:t>напрями</a:t>
                      </a:r>
                      <a:r>
                        <a:rPr lang="ru-RU" sz="1400" noProof="0" dirty="0"/>
                        <a:t> </a:t>
                      </a:r>
                      <a:r>
                        <a:rPr lang="ru-RU" sz="1400" noProof="0" dirty="0" err="1"/>
                        <a:t>розвитку</a:t>
                      </a:r>
                      <a:r>
                        <a:rPr lang="ru-RU" sz="1400" noProof="0" dirty="0"/>
                        <a:t> </a:t>
                      </a:r>
                      <a:r>
                        <a:rPr lang="ru-RU" sz="1400" noProof="0" dirty="0" err="1"/>
                        <a:t>поведінкової</a:t>
                      </a:r>
                      <a:r>
                        <a:rPr lang="ru-RU" sz="1400" noProof="0" dirty="0"/>
                        <a:t> </a:t>
                      </a:r>
                      <a:r>
                        <a:rPr lang="ru-RU" sz="1400" noProof="0" dirty="0" err="1"/>
                        <a:t>економіки</a:t>
                      </a:r>
                      <a:r>
                        <a:rPr lang="ru-RU" sz="1400" noProof="0" dirty="0"/>
                        <a:t>.</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4063370866"/>
      </p:ext>
    </p:extLst>
  </p:cSld>
  <p:clrMapOvr>
    <a:masterClrMapping/>
  </p:clrMapOvr>
</p:sld>
</file>

<file path=ppt/theme/theme1.xml><?xml version="1.0" encoding="utf-8"?>
<a:theme xmlns:a="http://schemas.openxmlformats.org/drawingml/2006/main" name="Blockprint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3775</TotalTime>
  <Words>6786</Words>
  <Application>Microsoft Office PowerPoint</Application>
  <PresentationFormat>Widescreen</PresentationFormat>
  <Paragraphs>542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Abadi</vt:lpstr>
      <vt:lpstr>Arial</vt:lpstr>
      <vt:lpstr>Avenir Next LT Pro</vt:lpstr>
      <vt:lpstr>AvenirNext LT Pro Medium</vt:lpstr>
      <vt:lpstr>Calibri</vt:lpstr>
      <vt:lpstr>BlockprintVTI</vt:lpstr>
      <vt:lpstr>Навчально-науковий  інститут міжнародних відносин Загальноінститутський каталог вибіркових дисциплін галузь знань 29 «Міжнародні відносини»</vt:lpstr>
      <vt:lpstr>Загальні положення</vt:lpstr>
      <vt:lpstr>Спеціальність 292  Міжнародні економічні відносини </vt:lpstr>
      <vt:lpstr>Спеціальність 292  Міжнародні економічні відносини</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Навчально-науковий  інститут міжнародних відносин Загальноінститутський каталог вибіркових дисциплін галузь знань 29 «Міжнародні відносини»</dc:title>
  <dc:creator>Олена1 Приятельчук</dc:creator>
  <cp:lastModifiedBy>Олена1 Приятельчук</cp:lastModifiedBy>
  <cp:revision>81</cp:revision>
  <dcterms:created xsi:type="dcterms:W3CDTF">2023-01-26T18:50:11Z</dcterms:created>
  <dcterms:modified xsi:type="dcterms:W3CDTF">2023-12-12T20:01:52Z</dcterms:modified>
</cp:coreProperties>
</file>