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sldIdLst>
    <p:sldId id="256" r:id="rId2"/>
    <p:sldId id="260" r:id="rId3"/>
    <p:sldId id="285" r:id="rId4"/>
    <p:sldId id="259" r:id="rId5"/>
    <p:sldId id="286" r:id="rId6"/>
    <p:sldId id="319" r:id="rId7"/>
    <p:sldId id="321" r:id="rId8"/>
    <p:sldId id="323" r:id="rId9"/>
    <p:sldId id="324" r:id="rId10"/>
    <p:sldId id="326" r:id="rId11"/>
    <p:sldId id="325" r:id="rId12"/>
    <p:sldId id="322" r:id="rId13"/>
    <p:sldId id="320" r:id="rId14"/>
    <p:sldId id="318" r:id="rId15"/>
    <p:sldId id="317" r:id="rId16"/>
    <p:sldId id="316" r:id="rId17"/>
    <p:sldId id="287" r:id="rId18"/>
    <p:sldId id="288" r:id="rId19"/>
    <p:sldId id="289" r:id="rId20"/>
    <p:sldId id="290" r:id="rId21"/>
    <p:sldId id="291" r:id="rId22"/>
    <p:sldId id="292" r:id="rId23"/>
    <p:sldId id="29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5" autoAdjust="0"/>
    <p:restoredTop sz="90946" autoAdjust="0"/>
  </p:normalViewPr>
  <p:slideViewPr>
    <p:cSldViewPr snapToGrid="0">
      <p:cViewPr varScale="1">
        <p:scale>
          <a:sx n="59" d="100"/>
          <a:sy n="59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0CF48-5596-4BC0-90C8-B49A0C30321E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94DD0-5E83-4C4E-87FD-4B49762E8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51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94DD0-5E83-4C4E-87FD-4B49762E80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59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594DD0-5E83-4C4E-87FD-4B49762E80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434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85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8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03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0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85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526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6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28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44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3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12/3/2023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256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1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ir.edu.ua/uploads/files/Poriadok%20vyboru%20dyscyplin%20(03_12_2018)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olored pencils inside a pencil holder which is on top of a wood table">
            <a:extLst>
              <a:ext uri="{FF2B5EF4-FFF2-40B4-BE49-F238E27FC236}">
                <a16:creationId xmlns:a16="http://schemas.microsoft.com/office/drawing/2014/main" id="{F6105ED3-354A-B4CD-4634-C40F29A19D5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15726" r="-1" b="-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4C0546-7F95-682B-59A0-AE406AA0A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617541"/>
          </a:xfrm>
        </p:spPr>
        <p:txBody>
          <a:bodyPr anchor="b">
            <a:normAutofit fontScale="90000"/>
          </a:bodyPr>
          <a:lstStyle/>
          <a:p>
            <a:r>
              <a:rPr lang="uk-UA" sz="4900" dirty="0">
                <a:solidFill>
                  <a:srgbClr val="FFFFFF"/>
                </a:solidFill>
              </a:rPr>
              <a:t>Навчально-науковий</a:t>
            </a:r>
            <a:br>
              <a:rPr lang="uk-UA" sz="4900" dirty="0">
                <a:solidFill>
                  <a:srgbClr val="FFFFFF"/>
                </a:solidFill>
              </a:rPr>
            </a:br>
            <a:r>
              <a:rPr lang="uk-UA" sz="4900" dirty="0">
                <a:solidFill>
                  <a:srgbClr val="FFFFFF"/>
                </a:solidFill>
              </a:rPr>
              <a:t> інститут міжнародних відносин </a:t>
            </a:r>
            <a:r>
              <a:rPr lang="uk-UA" sz="6000" dirty="0">
                <a:solidFill>
                  <a:srgbClr val="FFFFFF"/>
                </a:solidFill>
              </a:rPr>
              <a:t>Загальноінститутський каталог вибіркових дисциплін</a:t>
            </a:r>
            <a:br>
              <a:rPr lang="uk-UA" sz="5200" dirty="0">
                <a:solidFill>
                  <a:srgbClr val="FFFFFF"/>
                </a:solidFill>
              </a:rPr>
            </a:br>
            <a:r>
              <a:rPr lang="uk-UA" sz="4000" dirty="0">
                <a:solidFill>
                  <a:srgbClr val="FFFFFF"/>
                </a:solidFill>
              </a:rPr>
              <a:t>галузь знань 29 «Міжнародні відносини»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852D11-4905-CAAC-6A9A-D54E59219F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7339" y="5431142"/>
            <a:ext cx="3905250" cy="1363897"/>
          </a:xfrm>
        </p:spPr>
        <p:txBody>
          <a:bodyPr anchor="t">
            <a:normAutofit/>
          </a:bodyPr>
          <a:lstStyle/>
          <a:p>
            <a:r>
              <a:rPr lang="uk-UA" sz="2200" dirty="0">
                <a:solidFill>
                  <a:srgbClr val="FFFFFF"/>
                </a:solidFill>
              </a:rPr>
              <a:t>Освітній рівень: магістр</a:t>
            </a:r>
          </a:p>
          <a:p>
            <a:r>
              <a:rPr lang="uk-UA" sz="2200" dirty="0">
                <a:solidFill>
                  <a:srgbClr val="FFFFFF"/>
                </a:solidFill>
              </a:rPr>
              <a:t>Рік вступу: 2023 </a:t>
            </a:r>
            <a:endParaRPr lang="en-US" sz="2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174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Теорія</a:t>
            </a:r>
            <a:r>
              <a:rPr lang="ru-RU" sz="2800" dirty="0"/>
              <a:t> і практика </a:t>
            </a:r>
            <a:r>
              <a:rPr lang="ru-RU" sz="2800" dirty="0" err="1"/>
              <a:t>міжнародних</a:t>
            </a:r>
            <a:r>
              <a:rPr lang="ru-RU" sz="2800" dirty="0"/>
              <a:t> </a:t>
            </a:r>
            <a:r>
              <a:rPr lang="ru-RU" sz="2800" dirty="0" err="1"/>
              <a:t>договорів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7211252"/>
              </p:ext>
            </p:extLst>
          </p:nvPr>
        </p:nvGraphicFramePr>
        <p:xfrm>
          <a:off x="226980" y="1128409"/>
          <a:ext cx="5570704" cy="281967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79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42510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2088159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noProof="0" dirty="0" err="1"/>
                        <a:t>Комплексне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вивчення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теоретичних</a:t>
                      </a:r>
                      <a:r>
                        <a:rPr lang="ru-RU" sz="1200" noProof="0" dirty="0"/>
                        <a:t> і </a:t>
                      </a:r>
                      <a:r>
                        <a:rPr lang="ru-RU" sz="1200" noProof="0" dirty="0" err="1"/>
                        <a:t>практичних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аспектів</a:t>
                      </a:r>
                      <a:r>
                        <a:rPr lang="ru-RU" sz="1200" noProof="0" dirty="0"/>
                        <a:t> права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договорів</a:t>
                      </a:r>
                      <a:r>
                        <a:rPr lang="ru-RU" sz="1200" noProof="0" dirty="0"/>
                        <a:t> з особливою </a:t>
                      </a:r>
                      <a:r>
                        <a:rPr lang="ru-RU" sz="1200" noProof="0" dirty="0" err="1"/>
                        <a:t>увагою</a:t>
                      </a:r>
                      <a:r>
                        <a:rPr lang="ru-RU" sz="1200" noProof="0" dirty="0"/>
                        <a:t> на </a:t>
                      </a:r>
                      <a:r>
                        <a:rPr lang="ru-RU" sz="1200" noProof="0" dirty="0" err="1"/>
                        <a:t>питання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застосування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договорів</a:t>
                      </a:r>
                      <a:r>
                        <a:rPr lang="ru-RU" sz="1200" noProof="0" dirty="0"/>
                        <a:t> на </a:t>
                      </a:r>
                      <a:r>
                        <a:rPr lang="ru-RU" sz="1200" noProof="0" dirty="0" err="1"/>
                        <a:t>міжнародному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національному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рівнях</a:t>
                      </a:r>
                      <a:r>
                        <a:rPr lang="ru-RU" sz="1200" noProof="0" dirty="0"/>
                        <a:t>, </a:t>
                      </a:r>
                      <a:r>
                        <a:rPr lang="ru-RU" sz="1200" noProof="0" dirty="0" err="1"/>
                        <a:t>особливостей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сучасної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договірної</a:t>
                      </a:r>
                      <a:r>
                        <a:rPr lang="ru-RU" sz="1200" noProof="0" dirty="0"/>
                        <a:t> практики у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відносинах</a:t>
                      </a:r>
                      <a:r>
                        <a:rPr lang="ru-RU" sz="1200" noProof="0" dirty="0"/>
                        <a:t>, </a:t>
                      </a:r>
                      <a:r>
                        <a:rPr lang="ru-RU" sz="1200" noProof="0" dirty="0" err="1"/>
                        <a:t>стадій</a:t>
                      </a:r>
                      <a:r>
                        <a:rPr lang="ru-RU" sz="1200" noProof="0" dirty="0"/>
                        <a:t> та процедур </a:t>
                      </a:r>
                      <a:r>
                        <a:rPr lang="ru-RU" sz="1200" noProof="0" dirty="0" err="1"/>
                        <a:t>укладання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договорів</a:t>
                      </a:r>
                      <a:r>
                        <a:rPr lang="ru-RU" sz="1200" noProof="0" dirty="0"/>
                        <a:t>, </a:t>
                      </a:r>
                      <a:r>
                        <a:rPr lang="ru-RU" sz="1200" noProof="0" dirty="0" err="1"/>
                        <a:t>їхньої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дії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тлумачення</a:t>
                      </a:r>
                      <a:r>
                        <a:rPr lang="ru-RU" sz="1200" noProof="0" dirty="0"/>
                        <a:t>. </a:t>
                      </a:r>
                      <a:r>
                        <a:rPr lang="ru-RU" sz="1200" noProof="0" dirty="0" err="1"/>
                        <a:t>Особлива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увага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приділяється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також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з'ясуванню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змісту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особливостей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застосування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Віденської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конвенції</a:t>
                      </a:r>
                      <a:r>
                        <a:rPr lang="ru-RU" sz="1200" noProof="0" dirty="0"/>
                        <a:t> про право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договорів</a:t>
                      </a:r>
                      <a:r>
                        <a:rPr lang="ru-RU" sz="1200" noProof="0" dirty="0"/>
                        <a:t> 1969 р. та Закону </a:t>
                      </a:r>
                      <a:r>
                        <a:rPr lang="ru-RU" sz="1200" noProof="0" dirty="0" err="1"/>
                        <a:t>України</a:t>
                      </a:r>
                      <a:r>
                        <a:rPr lang="ru-RU" sz="1200" noProof="0" dirty="0"/>
                        <a:t> «Про </a:t>
                      </a:r>
                      <a:r>
                        <a:rPr lang="ru-RU" sz="1200" noProof="0" dirty="0" err="1"/>
                        <a:t>міжнародні</a:t>
                      </a:r>
                      <a:r>
                        <a:rPr lang="ru-RU" sz="1200" noProof="0" dirty="0"/>
                        <a:t> договори </a:t>
                      </a:r>
                      <a:r>
                        <a:rPr lang="ru-RU" sz="1200" noProof="0" dirty="0" err="1"/>
                        <a:t>України</a:t>
                      </a:r>
                      <a:r>
                        <a:rPr lang="ru-RU" sz="1200" noProof="0" dirty="0"/>
                        <a:t>» 2004 р.</a:t>
                      </a:r>
                      <a:endParaRPr lang="uk-UA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32810681"/>
              </p:ext>
            </p:extLst>
          </p:nvPr>
        </p:nvGraphicFramePr>
        <p:xfrm>
          <a:off x="5797685" y="1128409"/>
          <a:ext cx="6167335" cy="556641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566410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50" b="0" noProof="0" dirty="0"/>
                        <a:t>Знати та </a:t>
                      </a:r>
                      <a:r>
                        <a:rPr lang="ru-RU" sz="1150" b="0" noProof="0" dirty="0" err="1"/>
                        <a:t>оволодіти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теоретичними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знаннями</a:t>
                      </a:r>
                      <a:r>
                        <a:rPr lang="ru-RU" sz="1150" b="0" noProof="0" dirty="0"/>
                        <a:t> про: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принципи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поняття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основні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категорії</a:t>
                      </a:r>
                      <a:r>
                        <a:rPr lang="ru-RU" sz="1150" b="0" noProof="0" dirty="0"/>
                        <a:t> права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місце</a:t>
                      </a:r>
                      <a:r>
                        <a:rPr lang="ru-RU" sz="1150" b="0" noProof="0" dirty="0"/>
                        <a:t> права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 в </a:t>
                      </a:r>
                      <a:r>
                        <a:rPr lang="ru-RU" sz="1150" b="0" noProof="0" dirty="0" err="1"/>
                        <a:t>системі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міжнародного</a:t>
                      </a:r>
                      <a:r>
                        <a:rPr lang="ru-RU" sz="115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співвідношення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взаємодію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міжнародно-правової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національної</a:t>
                      </a:r>
                      <a:r>
                        <a:rPr lang="ru-RU" sz="1150" b="0" noProof="0" dirty="0"/>
                        <a:t> процедур при </a:t>
                      </a:r>
                      <a:r>
                        <a:rPr lang="ru-RU" sz="1150" b="0" noProof="0" dirty="0" err="1"/>
                        <a:t>набутті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чинності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міжнародним</a:t>
                      </a:r>
                      <a:r>
                        <a:rPr lang="ru-RU" sz="1150" b="0" noProof="0" dirty="0"/>
                        <a:t> договором;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зміст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особливості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застосування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Віденської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конвенції</a:t>
                      </a:r>
                      <a:r>
                        <a:rPr lang="ru-RU" sz="1150" b="0" noProof="0" dirty="0"/>
                        <a:t> про право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 1969 </a:t>
                      </a:r>
                      <a:r>
                        <a:rPr lang="en-US" sz="1150" b="0" noProof="0" dirty="0"/>
                        <a:t>p. </a:t>
                      </a:r>
                      <a:r>
                        <a:rPr lang="ru-RU" sz="1150" b="0" noProof="0" dirty="0"/>
                        <a:t>та Закону </a:t>
                      </a:r>
                      <a:r>
                        <a:rPr lang="ru-RU" sz="1150" b="0" noProof="0" dirty="0" err="1"/>
                        <a:t>України</a:t>
                      </a:r>
                      <a:r>
                        <a:rPr lang="ru-RU" sz="1150" b="0" noProof="0" dirty="0"/>
                        <a:t> «Про </a:t>
                      </a:r>
                      <a:r>
                        <a:rPr lang="ru-RU" sz="1150" b="0" noProof="0" dirty="0" err="1"/>
                        <a:t>міжнародні</a:t>
                      </a:r>
                      <a:r>
                        <a:rPr lang="ru-RU" sz="1150" b="0" noProof="0" dirty="0"/>
                        <a:t> договори </a:t>
                      </a:r>
                      <a:r>
                        <a:rPr lang="ru-RU" sz="1150" b="0" noProof="0" dirty="0" err="1"/>
                        <a:t>України</a:t>
                      </a:r>
                      <a:r>
                        <a:rPr lang="ru-RU" sz="1150" b="0" noProof="0" dirty="0"/>
                        <a:t>» 2004 р.;</a:t>
                      </a:r>
                    </a:p>
                    <a:p>
                      <a:pPr algn="just"/>
                      <a:r>
                        <a:rPr lang="ru-RU" sz="1150" b="0" noProof="0" dirty="0"/>
                        <a:t>• процедуру </a:t>
                      </a:r>
                      <a:r>
                        <a:rPr lang="ru-RU" sz="1150" b="0" noProof="0" dirty="0" err="1"/>
                        <a:t>укладання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особливості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дії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тлумачення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підстави</a:t>
                      </a:r>
                      <a:r>
                        <a:rPr lang="ru-RU" sz="1150" b="0" noProof="0" dirty="0"/>
                        <a:t> та процедуру </a:t>
                      </a:r>
                      <a:r>
                        <a:rPr lang="ru-RU" sz="1150" b="0" noProof="0" dirty="0" err="1"/>
                        <a:t>припинення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зупинення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дії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міжнародного</a:t>
                      </a:r>
                      <a:r>
                        <a:rPr lang="ru-RU" sz="1150" b="0" noProof="0" dirty="0"/>
                        <a:t> договору.</a:t>
                      </a:r>
                    </a:p>
                    <a:p>
                      <a:pPr algn="just"/>
                      <a:r>
                        <a:rPr lang="ru-RU" sz="1150" b="0" noProof="0" dirty="0" err="1"/>
                        <a:t>Вміти</a:t>
                      </a:r>
                      <a:r>
                        <a:rPr lang="ru-RU" sz="1150" b="0" noProof="0" dirty="0"/>
                        <a:t>: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з'ясовувати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основні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тенденції</a:t>
                      </a:r>
                      <a:r>
                        <a:rPr lang="ru-RU" sz="1150" b="0" noProof="0" dirty="0"/>
                        <a:t> й </a:t>
                      </a:r>
                      <a:r>
                        <a:rPr lang="ru-RU" sz="1150" b="0" noProof="0" dirty="0" err="1"/>
                        <a:t>закономірності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розвитку</a:t>
                      </a:r>
                      <a:r>
                        <a:rPr lang="ru-RU" sz="1150" b="0" noProof="0" dirty="0"/>
                        <a:t> права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орієнтуватися</a:t>
                      </a:r>
                      <a:r>
                        <a:rPr lang="ru-RU" sz="1150" b="0" noProof="0" dirty="0"/>
                        <a:t> в </a:t>
                      </a:r>
                      <a:r>
                        <a:rPr lang="ru-RU" sz="1150" b="0" noProof="0" dirty="0" err="1"/>
                        <a:t>питаннях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укладання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тлумачення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чинності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припинення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зупинення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дії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з'ясовувати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обсяг</a:t>
                      </a:r>
                      <a:r>
                        <a:rPr lang="ru-RU" sz="1150" b="0" noProof="0" dirty="0"/>
                        <a:t> і </a:t>
                      </a:r>
                      <a:r>
                        <a:rPr lang="ru-RU" sz="1150" b="0" noProof="0" dirty="0" err="1"/>
                        <a:t>зміст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зобов'язань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України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інших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суб'єктів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міжнародного</a:t>
                      </a:r>
                      <a:r>
                        <a:rPr lang="ru-RU" sz="1150" b="0" noProof="0" dirty="0"/>
                        <a:t> права за </a:t>
                      </a:r>
                      <a:r>
                        <a:rPr lang="ru-RU" sz="1150" b="0" noProof="0" dirty="0" err="1"/>
                        <a:t>міжнародними</a:t>
                      </a:r>
                      <a:r>
                        <a:rPr lang="ru-RU" sz="1150" b="0" noProof="0" dirty="0"/>
                        <a:t> договорами;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готувати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довідки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рекомендації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виходячи</a:t>
                      </a:r>
                      <a:r>
                        <a:rPr lang="ru-RU" sz="1150" b="0" noProof="0" dirty="0"/>
                        <a:t> з </a:t>
                      </a:r>
                      <a:r>
                        <a:rPr lang="ru-RU" sz="1150" b="0" noProof="0" dirty="0" err="1"/>
                        <a:t>положень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.</a:t>
                      </a:r>
                    </a:p>
                    <a:p>
                      <a:pPr algn="just"/>
                      <a:r>
                        <a:rPr lang="ru-RU" sz="1150" b="0" noProof="0" dirty="0" err="1"/>
                        <a:t>Оволодіти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навичками</a:t>
                      </a:r>
                      <a:r>
                        <a:rPr lang="ru-RU" sz="1150" b="0" noProof="0" dirty="0"/>
                        <a:t>: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ведення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дискусії</a:t>
                      </a:r>
                      <a:r>
                        <a:rPr lang="ru-RU" sz="1150" b="0" noProof="0" dirty="0"/>
                        <a:t> з широкою </a:t>
                      </a:r>
                      <a:r>
                        <a:rPr lang="ru-RU" sz="1150" b="0" noProof="0" dirty="0" err="1"/>
                        <a:t>спільнотою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громадськістю</a:t>
                      </a:r>
                      <a:r>
                        <a:rPr lang="ru-RU" sz="1150" b="0" noProof="0" dirty="0"/>
                        <a:t> з </a:t>
                      </a:r>
                      <a:r>
                        <a:rPr lang="ru-RU" sz="1150" b="0" noProof="0" dirty="0" err="1"/>
                        <a:t>питань</a:t>
                      </a:r>
                      <a:r>
                        <a:rPr lang="ru-RU" sz="1150" b="0" noProof="0" dirty="0"/>
                        <a:t> права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дії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припинення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дії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їхнього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впливу</a:t>
                      </a:r>
                      <a:r>
                        <a:rPr lang="ru-RU" sz="1150" b="0" noProof="0" dirty="0"/>
                        <a:t> на </a:t>
                      </a:r>
                      <a:r>
                        <a:rPr lang="ru-RU" sz="1150" b="0" noProof="0" dirty="0" err="1"/>
                        <a:t>національне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законодавство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переконливого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відстоювання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власної</a:t>
                      </a:r>
                      <a:r>
                        <a:rPr lang="ru-RU" sz="1150" b="0" noProof="0" dirty="0"/>
                        <a:t> точки </a:t>
                      </a:r>
                      <a:r>
                        <a:rPr lang="ru-RU" sz="1150" b="0" noProof="0" dirty="0" err="1"/>
                        <a:t>зору</a:t>
                      </a:r>
                      <a:r>
                        <a:rPr lang="ru-RU" sz="1150" b="0" noProof="0" dirty="0"/>
                        <a:t> на </a:t>
                      </a:r>
                      <a:r>
                        <a:rPr lang="ru-RU" sz="1150" b="0" noProof="0" dirty="0" err="1"/>
                        <a:t>проблемні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суперечливі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питання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сфери</a:t>
                      </a:r>
                      <a:r>
                        <a:rPr lang="ru-RU" sz="1150" b="0" noProof="0" dirty="0"/>
                        <a:t> правового </a:t>
                      </a:r>
                      <a:r>
                        <a:rPr lang="ru-RU" sz="1150" b="0" noProof="0" dirty="0" err="1"/>
                        <a:t>регулювання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проектування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договорів</a:t>
                      </a:r>
                      <a:r>
                        <a:rPr lang="ru-RU" sz="1150" b="0" noProof="0" dirty="0"/>
                        <a:t> та </a:t>
                      </a:r>
                      <a:r>
                        <a:rPr lang="ru-RU" sz="1150" b="0" noProof="0" dirty="0" err="1"/>
                        <a:t>реалізації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зобов'язань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передбачених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міжнародним</a:t>
                      </a:r>
                      <a:r>
                        <a:rPr lang="ru-RU" sz="1150" b="0" noProof="0" dirty="0"/>
                        <a:t> договором;</a:t>
                      </a:r>
                    </a:p>
                    <a:p>
                      <a:pPr algn="just"/>
                      <a:r>
                        <a:rPr lang="ru-RU" sz="1150" b="0" noProof="0" dirty="0"/>
                        <a:t>• </a:t>
                      </a:r>
                      <a:r>
                        <a:rPr lang="ru-RU" sz="1150" b="0" noProof="0" dirty="0" err="1"/>
                        <a:t>підготовки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довідок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аналітичних</a:t>
                      </a:r>
                      <a:r>
                        <a:rPr lang="ru-RU" sz="1150" b="0" noProof="0" dirty="0"/>
                        <a:t> записок та </a:t>
                      </a:r>
                      <a:r>
                        <a:rPr lang="ru-RU" sz="1150" b="0" noProof="0" dirty="0" err="1"/>
                        <a:t>рекомендацій</a:t>
                      </a:r>
                      <a:r>
                        <a:rPr lang="ru-RU" sz="1150" b="0" noProof="0" dirty="0"/>
                        <a:t> з </a:t>
                      </a:r>
                      <a:r>
                        <a:rPr lang="ru-RU" sz="1150" b="0" noProof="0" dirty="0" err="1"/>
                        <a:t>питань</a:t>
                      </a:r>
                      <a:r>
                        <a:rPr lang="ru-RU" sz="1150" b="0" noProof="0" dirty="0"/>
                        <a:t>, </a:t>
                      </a:r>
                      <a:r>
                        <a:rPr lang="ru-RU" sz="1150" b="0" noProof="0" dirty="0" err="1"/>
                        <a:t>врегульованих</a:t>
                      </a:r>
                      <a:r>
                        <a:rPr lang="ru-RU" sz="1150" b="0" noProof="0" dirty="0"/>
                        <a:t> </a:t>
                      </a:r>
                      <a:r>
                        <a:rPr lang="ru-RU" sz="1150" b="0" noProof="0" dirty="0" err="1"/>
                        <a:t>міжнародними</a:t>
                      </a:r>
                      <a:r>
                        <a:rPr lang="ru-RU" sz="1150" b="0" noProof="0" dirty="0"/>
                        <a:t> договорами.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329165"/>
              </p:ext>
            </p:extLst>
          </p:nvPr>
        </p:nvGraphicFramePr>
        <p:xfrm>
          <a:off x="226980" y="3948087"/>
          <a:ext cx="5570704" cy="27581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75816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Практичне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значення</a:t>
                      </a:r>
                      <a:r>
                        <a:rPr lang="ru-RU" sz="1250" b="0" noProof="0" dirty="0"/>
                        <a:t>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сучасному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публічному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праві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2. </a:t>
                      </a:r>
                      <a:r>
                        <a:rPr lang="ru-RU" sz="1250" b="0" noProof="0" dirty="0" err="1"/>
                        <a:t>Сторони</a:t>
                      </a:r>
                      <a:r>
                        <a:rPr lang="ru-RU" sz="1250" b="0" noProof="0" dirty="0"/>
                        <a:t> та форма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: </a:t>
                      </a:r>
                      <a:r>
                        <a:rPr lang="ru-RU" sz="1250" b="0" noProof="0" dirty="0" err="1"/>
                        <a:t>теоретичні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підходи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сучасна</a:t>
                      </a:r>
                      <a:r>
                        <a:rPr lang="ru-RU" sz="1250" b="0" noProof="0" dirty="0"/>
                        <a:t> практика.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Укладання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його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вплив</a:t>
                      </a:r>
                      <a:r>
                        <a:rPr lang="ru-RU" sz="1250" b="0" noProof="0" dirty="0"/>
                        <a:t> на подальше </a:t>
                      </a:r>
                      <a:r>
                        <a:rPr lang="ru-RU" sz="1250" b="0" noProof="0" dirty="0" err="1"/>
                        <a:t>їх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4. </a:t>
                      </a:r>
                      <a:r>
                        <a:rPr lang="ru-RU" sz="1250" b="0" noProof="0" dirty="0" err="1"/>
                        <a:t>Дія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чинність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контексті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їх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Дотримання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тлумачення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: </a:t>
                      </a:r>
                      <a:r>
                        <a:rPr lang="ru-RU" sz="1250" b="0" noProof="0" dirty="0" err="1"/>
                        <a:t>доктринальні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підходи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нормативні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вимоги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практичні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аспекти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Зміна</a:t>
                      </a:r>
                      <a:r>
                        <a:rPr lang="ru-RU" sz="1250" b="0" noProof="0" dirty="0"/>
                        <a:t>, поправки, </a:t>
                      </a:r>
                      <a:r>
                        <a:rPr lang="ru-RU" sz="1250" b="0" noProof="0" dirty="0" err="1"/>
                        <a:t>припинення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зупинення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дії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договору: </a:t>
                      </a:r>
                      <a:r>
                        <a:rPr lang="ru-RU" sz="1250" b="0" noProof="0" dirty="0" err="1"/>
                        <a:t>наслідки</a:t>
                      </a:r>
                      <a:r>
                        <a:rPr lang="ru-RU" sz="1250" b="0" noProof="0" dirty="0"/>
                        <a:t> для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7.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договорів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національній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правовій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системі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58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Мова </a:t>
            </a:r>
            <a:r>
              <a:rPr lang="ru-RU" sz="2800" dirty="0" err="1"/>
              <a:t>міжнародного</a:t>
            </a:r>
            <a:r>
              <a:rPr lang="ru-RU" sz="2800" dirty="0"/>
              <a:t> права: </a:t>
            </a:r>
            <a:r>
              <a:rPr lang="ru-RU" sz="2800" dirty="0" err="1"/>
              <a:t>документи</a:t>
            </a:r>
            <a:r>
              <a:rPr lang="ru-RU" sz="2800" dirty="0"/>
              <a:t>, </a:t>
            </a:r>
            <a:r>
              <a:rPr lang="ru-RU" sz="2800" dirty="0" err="1"/>
              <a:t>аргументація</a:t>
            </a:r>
            <a:r>
              <a:rPr lang="ru-RU" sz="2800" dirty="0"/>
              <a:t>, </a:t>
            </a:r>
            <a:r>
              <a:rPr lang="ru-RU" sz="2800" dirty="0" err="1"/>
              <a:t>медіа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89203697"/>
              </p:ext>
            </p:extLst>
          </p:nvPr>
        </p:nvGraphicFramePr>
        <p:xfrm>
          <a:off x="226980" y="1128409"/>
          <a:ext cx="5570704" cy="32004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79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42510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2088159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noProof="0" dirty="0" err="1"/>
                        <a:t>формування</a:t>
                      </a:r>
                      <a:r>
                        <a:rPr lang="ru-RU" sz="1200" noProof="0" dirty="0"/>
                        <a:t> у </a:t>
                      </a:r>
                      <a:r>
                        <a:rPr lang="ru-RU" sz="1200" noProof="0" dirty="0" err="1"/>
                        <a:t>студентів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розуміння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особливостей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міжнародно</a:t>
                      </a:r>
                      <a:r>
                        <a:rPr lang="ru-RU" sz="1200" noProof="0" dirty="0"/>
                        <a:t>-правового дискурсу у </a:t>
                      </a:r>
                      <a:r>
                        <a:rPr lang="ru-RU" sz="1200" noProof="0" dirty="0" err="1"/>
                        <a:t>його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різних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проявах</a:t>
                      </a:r>
                      <a:r>
                        <a:rPr lang="ru-RU" sz="1200" noProof="0" dirty="0"/>
                        <a:t>: документах </a:t>
                      </a:r>
                      <a:r>
                        <a:rPr lang="ru-RU" sz="1200" noProof="0" dirty="0" err="1"/>
                        <a:t>міжнародного</a:t>
                      </a:r>
                      <a:r>
                        <a:rPr lang="ru-RU" sz="1200" noProof="0" dirty="0"/>
                        <a:t> права (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договорах, </a:t>
                      </a:r>
                      <a:r>
                        <a:rPr lang="ru-RU" sz="1200" noProof="0" dirty="0" err="1"/>
                        <a:t>односторонніх</a:t>
                      </a:r>
                      <a:r>
                        <a:rPr lang="ru-RU" sz="1200" noProof="0" dirty="0"/>
                        <a:t> актах держав, </a:t>
                      </a:r>
                      <a:r>
                        <a:rPr lang="ru-RU" sz="1200" noProof="0" dirty="0" err="1"/>
                        <a:t>резолюціях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міжурядових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організацій</a:t>
                      </a:r>
                      <a:r>
                        <a:rPr lang="ru-RU" sz="1200" noProof="0" dirty="0"/>
                        <a:t>, </a:t>
                      </a:r>
                      <a:r>
                        <a:rPr lang="ru-RU" sz="1200" noProof="0" dirty="0" err="1"/>
                        <a:t>рішеннях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судових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установ</a:t>
                      </a:r>
                      <a:r>
                        <a:rPr lang="ru-RU" sz="1200" noProof="0" dirty="0"/>
                        <a:t>), </a:t>
                      </a:r>
                      <a:r>
                        <a:rPr lang="ru-RU" sz="1200" noProof="0" dirty="0" err="1"/>
                        <a:t>міжнародно-правової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аргументації</a:t>
                      </a:r>
                      <a:r>
                        <a:rPr lang="ru-RU" sz="1200" noProof="0" dirty="0"/>
                        <a:t> на </a:t>
                      </a:r>
                      <a:r>
                        <a:rPr lang="ru-RU" sz="1200" noProof="0" dirty="0" err="1"/>
                        <a:t>рівні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юридичного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забезпечення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ухвалення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реалізації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зовнішньополітичних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рішень</a:t>
                      </a:r>
                      <a:r>
                        <a:rPr lang="ru-RU" sz="1200" noProof="0" dirty="0"/>
                        <a:t>, переговорах у </a:t>
                      </a:r>
                      <a:r>
                        <a:rPr lang="ru-RU" sz="1200" noProof="0" dirty="0" err="1"/>
                        <a:t>двосторонньому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багатосторонньому</a:t>
                      </a:r>
                      <a:r>
                        <a:rPr lang="ru-RU" sz="1200" noProof="0" dirty="0"/>
                        <a:t> форматах, при </a:t>
                      </a:r>
                      <a:r>
                        <a:rPr lang="ru-RU" sz="1200" noProof="0" dirty="0" err="1"/>
                        <a:t>використанні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міжнародно</a:t>
                      </a:r>
                      <a:r>
                        <a:rPr lang="ru-RU" sz="1200" noProof="0" dirty="0"/>
                        <a:t>-правового </a:t>
                      </a:r>
                      <a:r>
                        <a:rPr lang="ru-RU" sz="1200" noProof="0" dirty="0" err="1"/>
                        <a:t>інструментарію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вирішення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спорів</a:t>
                      </a:r>
                      <a:r>
                        <a:rPr lang="ru-RU" sz="1200" noProof="0" dirty="0"/>
                        <a:t>, у </a:t>
                      </a:r>
                      <a:r>
                        <a:rPr lang="ru-RU" sz="1200" noProof="0" dirty="0" err="1"/>
                        <a:t>доктрині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міжнародного</a:t>
                      </a:r>
                      <a:r>
                        <a:rPr lang="ru-RU" sz="1200" noProof="0" dirty="0"/>
                        <a:t> права, а </a:t>
                      </a:r>
                      <a:r>
                        <a:rPr lang="ru-RU" sz="1200" noProof="0" dirty="0" err="1"/>
                        <a:t>також</a:t>
                      </a:r>
                      <a:r>
                        <a:rPr lang="ru-RU" sz="1200" noProof="0" dirty="0"/>
                        <a:t> у </a:t>
                      </a:r>
                      <a:r>
                        <a:rPr lang="ru-RU" sz="1200" noProof="0" dirty="0" err="1"/>
                        <a:t>публікаціях</a:t>
                      </a:r>
                      <a:r>
                        <a:rPr lang="ru-RU" sz="1200" noProof="0" dirty="0"/>
                        <a:t> у </a:t>
                      </a:r>
                      <a:r>
                        <a:rPr lang="ru-RU" sz="1200" noProof="0" dirty="0" err="1"/>
                        <a:t>нефахових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виданнях</a:t>
                      </a:r>
                      <a:r>
                        <a:rPr lang="ru-RU" sz="1200" noProof="0" dirty="0"/>
                        <a:t> та </a:t>
                      </a:r>
                      <a:r>
                        <a:rPr lang="ru-RU" sz="1200" noProof="0" dirty="0" err="1"/>
                        <a:t>під</a:t>
                      </a:r>
                      <a:r>
                        <a:rPr lang="ru-RU" sz="1200" noProof="0" dirty="0"/>
                        <a:t> час </a:t>
                      </a:r>
                      <a:r>
                        <a:rPr lang="ru-RU" sz="1200" noProof="0" dirty="0" err="1"/>
                        <a:t>виступів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фахівців</a:t>
                      </a:r>
                      <a:r>
                        <a:rPr lang="ru-RU" sz="1200" noProof="0" dirty="0"/>
                        <a:t> у </a:t>
                      </a:r>
                      <a:r>
                        <a:rPr lang="ru-RU" sz="1200" noProof="0" dirty="0" err="1"/>
                        <a:t>засобах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масової</a:t>
                      </a:r>
                      <a:r>
                        <a:rPr lang="ru-RU" sz="1200" noProof="0" dirty="0"/>
                        <a:t> </a:t>
                      </a:r>
                      <a:r>
                        <a:rPr lang="ru-RU" sz="1200" noProof="0" dirty="0" err="1"/>
                        <a:t>інформації</a:t>
                      </a:r>
                      <a:r>
                        <a:rPr lang="ru-RU" sz="1200" noProof="0" dirty="0"/>
                        <a:t>. </a:t>
                      </a:r>
                      <a:endParaRPr lang="uk-UA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94530460"/>
              </p:ext>
            </p:extLst>
          </p:nvPr>
        </p:nvGraphicFramePr>
        <p:xfrm>
          <a:off x="5797685" y="1128409"/>
          <a:ext cx="6167335" cy="57017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701750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спільні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особливі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риси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</a:t>
                      </a:r>
                      <a:r>
                        <a:rPr lang="ru-RU" sz="1300" b="0" noProof="0" dirty="0"/>
                        <a:t>-правового дискурсу у </a:t>
                      </a:r>
                      <a:r>
                        <a:rPr lang="ru-RU" sz="1300" b="0" noProof="0" dirty="0" err="1"/>
                        <a:t>порівнянні</a:t>
                      </a:r>
                      <a:r>
                        <a:rPr lang="ru-RU" sz="1300" b="0" noProof="0" dirty="0"/>
                        <a:t> з дискурсом, </a:t>
                      </a:r>
                      <a:r>
                        <a:rPr lang="ru-RU" sz="1300" b="0" noProof="0" dirty="0" err="1"/>
                        <a:t>притаманним</a:t>
                      </a:r>
                      <a:r>
                        <a:rPr lang="ru-RU" sz="1300" b="0" noProof="0" dirty="0"/>
                        <a:t> сферам </a:t>
                      </a:r>
                      <a:r>
                        <a:rPr lang="ru-RU" sz="1300" b="0" noProof="0" dirty="0" err="1"/>
                        <a:t>національного</a:t>
                      </a:r>
                      <a:r>
                        <a:rPr lang="ru-RU" sz="1300" b="0" noProof="0" dirty="0"/>
                        <a:t> права та </a:t>
                      </a:r>
                      <a:r>
                        <a:rPr lang="ru-RU" sz="1300" b="0" noProof="0" dirty="0" err="1"/>
                        <a:t>міжнародної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політики</a:t>
                      </a:r>
                      <a:r>
                        <a:rPr lang="ru-RU" sz="1300" b="0" noProof="0" dirty="0"/>
                        <a:t>;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вплив</a:t>
                      </a:r>
                      <a:r>
                        <a:rPr lang="ru-RU" sz="1300" b="0" noProof="0" dirty="0"/>
                        <a:t> на </a:t>
                      </a:r>
                      <a:r>
                        <a:rPr lang="ru-RU" sz="1300" b="0" noProof="0" dirty="0" err="1"/>
                        <a:t>зміст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</a:t>
                      </a:r>
                      <a:r>
                        <a:rPr lang="ru-RU" sz="1300" b="0" noProof="0" dirty="0"/>
                        <a:t>-правового дискурсу </a:t>
                      </a:r>
                      <a:r>
                        <a:rPr lang="ru-RU" sz="1300" b="0" noProof="0" dirty="0" err="1"/>
                        <a:t>багатомовного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середовища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функціонування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міжнародного</a:t>
                      </a:r>
                      <a:r>
                        <a:rPr lang="ru-RU" sz="13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основні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підходи</a:t>
                      </a:r>
                      <a:r>
                        <a:rPr lang="ru-RU" sz="1300" b="0" noProof="0" dirty="0"/>
                        <a:t> до </a:t>
                      </a:r>
                      <a:r>
                        <a:rPr lang="ru-RU" sz="1300" b="0" noProof="0" dirty="0" err="1"/>
                        <a:t>структури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міжнародно-правової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аргументації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способи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її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адаптації</a:t>
                      </a:r>
                      <a:r>
                        <a:rPr lang="ru-RU" sz="1300" b="0" noProof="0" dirty="0"/>
                        <a:t> до </a:t>
                      </a:r>
                      <a:r>
                        <a:rPr lang="ru-RU" sz="1300" b="0" noProof="0" dirty="0" err="1"/>
                        <a:t>різних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професійних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контекстів</a:t>
                      </a:r>
                      <a:r>
                        <a:rPr lang="ru-RU" sz="1300" b="0" noProof="0" dirty="0"/>
                        <a:t>.</a:t>
                      </a:r>
                    </a:p>
                    <a:p>
                      <a:pPr algn="just"/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 err="1"/>
                        <a:t>Уміти</a:t>
                      </a:r>
                      <a:r>
                        <a:rPr lang="ru-RU" sz="1300" b="0" noProof="0" dirty="0"/>
                        <a:t>: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використовувати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міжнародно-правову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термінологію</a:t>
                      </a:r>
                      <a:r>
                        <a:rPr lang="ru-RU" sz="1300" b="0" noProof="0" dirty="0"/>
                        <a:t> з </a:t>
                      </a:r>
                      <a:r>
                        <a:rPr lang="ru-RU" sz="1300" b="0" noProof="0" dirty="0" err="1"/>
                        <a:t>урахуванням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багатомовного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середовища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функціонування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системи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міжнародного</a:t>
                      </a:r>
                      <a:r>
                        <a:rPr lang="ru-RU" sz="13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застосовувати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техніко-юридичні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засоби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притаманні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міжнародному</a:t>
                      </a:r>
                      <a:r>
                        <a:rPr lang="ru-RU" sz="1300" b="0" noProof="0" dirty="0"/>
                        <a:t> праву, </a:t>
                      </a:r>
                      <a:r>
                        <a:rPr lang="ru-RU" sz="1300" b="0" noProof="0" dirty="0" err="1"/>
                        <a:t>під</a:t>
                      </a:r>
                      <a:r>
                        <a:rPr lang="ru-RU" sz="1300" b="0" noProof="0" dirty="0"/>
                        <a:t> час </a:t>
                      </a:r>
                      <a:r>
                        <a:rPr lang="ru-RU" sz="1300" b="0" noProof="0" dirty="0" err="1"/>
                        <a:t>підготовки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проєктів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міжнародно-правових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документів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переговірних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позицій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документів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міжурядових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організацій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процесуальних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документів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виступів</a:t>
                      </a:r>
                      <a:r>
                        <a:rPr lang="ru-RU" sz="1300" b="0" noProof="0" dirty="0"/>
                        <a:t> у дебатах у </a:t>
                      </a:r>
                      <a:r>
                        <a:rPr lang="ru-RU" sz="1300" b="0" noProof="0" dirty="0" err="1"/>
                        <a:t>міжнародних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судових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установах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аналітичних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довідок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юридичних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висновків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тощо</a:t>
                      </a:r>
                      <a:r>
                        <a:rPr lang="ru-RU" sz="1300" b="0" noProof="0" dirty="0"/>
                        <a:t>;</a:t>
                      </a:r>
                    </a:p>
                    <a:p>
                      <a:pPr algn="just"/>
                      <a:r>
                        <a:rPr lang="ru-RU" sz="1300" b="0" noProof="0" dirty="0"/>
                        <a:t>• </a:t>
                      </a:r>
                      <a:r>
                        <a:rPr lang="ru-RU" sz="1300" b="0" noProof="0" dirty="0" err="1"/>
                        <a:t>готувати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публікації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виступи</a:t>
                      </a:r>
                      <a:r>
                        <a:rPr lang="ru-RU" sz="1300" b="0" noProof="0" dirty="0"/>
                        <a:t> в </a:t>
                      </a:r>
                      <a:r>
                        <a:rPr lang="ru-RU" sz="1300" b="0" noProof="0" dirty="0" err="1"/>
                        <a:t>засобах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масової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інформації</a:t>
                      </a:r>
                      <a:r>
                        <a:rPr lang="ru-RU" sz="1300" b="0" noProof="0" dirty="0"/>
                        <a:t> з </a:t>
                      </a:r>
                      <a:r>
                        <a:rPr lang="ru-RU" sz="1300" b="0" noProof="0" dirty="0" err="1"/>
                        <a:t>актуальних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питань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міжнародного</a:t>
                      </a:r>
                      <a:r>
                        <a:rPr lang="ru-RU" sz="1300" b="0" noProof="0" dirty="0"/>
                        <a:t> права.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330695"/>
              </p:ext>
            </p:extLst>
          </p:nvPr>
        </p:nvGraphicFramePr>
        <p:xfrm>
          <a:off x="226980" y="4504732"/>
          <a:ext cx="5570704" cy="232542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32542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noProof="0" dirty="0"/>
                        <a:t>1. </a:t>
                      </a:r>
                      <a:r>
                        <a:rPr lang="ru-RU" sz="1200" b="0" noProof="0" dirty="0" err="1"/>
                        <a:t>Міжнародно-правовий</a:t>
                      </a:r>
                      <a:r>
                        <a:rPr lang="ru-RU" sz="1200" b="0" noProof="0" dirty="0"/>
                        <a:t> дискурс як </a:t>
                      </a:r>
                      <a:r>
                        <a:rPr lang="ru-RU" sz="1200" b="0" noProof="0" dirty="0" err="1"/>
                        <a:t>комунікативне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явище</a:t>
                      </a:r>
                      <a:endParaRPr lang="ru-RU" sz="1200" b="0" noProof="0" dirty="0"/>
                    </a:p>
                    <a:p>
                      <a:r>
                        <a:rPr lang="ru-RU" sz="1200" b="0" noProof="0" dirty="0"/>
                        <a:t>2. </a:t>
                      </a:r>
                      <a:r>
                        <a:rPr lang="ru-RU" sz="1200" b="0" noProof="0" dirty="0" err="1"/>
                        <a:t>Зміст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сучасного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дискурсу. </a:t>
                      </a:r>
                      <a:r>
                        <a:rPr lang="ru-RU" sz="1200" b="0" noProof="0" dirty="0" err="1"/>
                        <a:t>Його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вплив</a:t>
                      </a:r>
                      <a:r>
                        <a:rPr lang="ru-RU" sz="1200" b="0" noProof="0" dirty="0"/>
                        <a:t> на </a:t>
                      </a:r>
                      <a:r>
                        <a:rPr lang="ru-RU" sz="1200" b="0" noProof="0" dirty="0" err="1"/>
                        <a:t>міжнародну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політику</a:t>
                      </a:r>
                      <a:endParaRPr lang="ru-RU" sz="1200" b="0" noProof="0" dirty="0"/>
                    </a:p>
                    <a:p>
                      <a:r>
                        <a:rPr lang="ru-RU" sz="1200" b="0" noProof="0" dirty="0"/>
                        <a:t>3. </a:t>
                      </a:r>
                      <a:r>
                        <a:rPr lang="ru-RU" sz="1200" b="0" noProof="0" dirty="0" err="1"/>
                        <a:t>Багатомовне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середовище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функціонування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права. </a:t>
                      </a:r>
                      <a:r>
                        <a:rPr lang="ru-RU" sz="1200" b="0" noProof="0" dirty="0" err="1"/>
                        <a:t>Термінологія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права</a:t>
                      </a:r>
                    </a:p>
                    <a:p>
                      <a:r>
                        <a:rPr lang="ru-RU" sz="1200" b="0" noProof="0" dirty="0"/>
                        <a:t>4. Структура </a:t>
                      </a:r>
                      <a:r>
                        <a:rPr lang="ru-RU" sz="1200" b="0" noProof="0" dirty="0" err="1"/>
                        <a:t>міжнародно-правової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аргументації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її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різних</a:t>
                      </a:r>
                      <a:r>
                        <a:rPr lang="ru-RU" sz="1200" b="0" noProof="0" dirty="0"/>
                        <a:t> контекстах</a:t>
                      </a:r>
                    </a:p>
                    <a:p>
                      <a:r>
                        <a:rPr lang="ru-RU" sz="1200" b="0" noProof="0" dirty="0"/>
                        <a:t>5. Мова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договорів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актів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організацій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односторонніх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актів</a:t>
                      </a:r>
                      <a:r>
                        <a:rPr lang="ru-RU" sz="1200" b="0" noProof="0" dirty="0"/>
                        <a:t> держав</a:t>
                      </a:r>
                    </a:p>
                    <a:p>
                      <a:r>
                        <a:rPr lang="ru-RU" sz="1200" b="0" noProof="0" dirty="0"/>
                        <a:t>6. Мова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</a:t>
                      </a:r>
                      <a:endParaRPr lang="ru-RU" sz="1200" b="0" noProof="0" dirty="0"/>
                    </a:p>
                    <a:p>
                      <a:r>
                        <a:rPr lang="ru-RU" sz="1200" b="0" noProof="0" dirty="0"/>
                        <a:t>7. </a:t>
                      </a:r>
                      <a:r>
                        <a:rPr lang="ru-RU" sz="1200" b="0" noProof="0" dirty="0" err="1"/>
                        <a:t>Популяризація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права та </a:t>
                      </a:r>
                      <a:r>
                        <a:rPr lang="ru-RU" sz="1200" b="0" noProof="0" dirty="0" err="1"/>
                        <a:t>використання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міжнародно-правової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термінології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засобах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масової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інформації</a:t>
                      </a:r>
                      <a:r>
                        <a:rPr lang="ru-RU" sz="1200" b="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3144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Населення</a:t>
            </a:r>
            <a:r>
              <a:rPr lang="ru-RU" sz="2800" dirty="0"/>
              <a:t> і </a:t>
            </a:r>
            <a:r>
              <a:rPr lang="ru-RU" sz="2800" dirty="0" err="1"/>
              <a:t>територія</a:t>
            </a:r>
            <a:r>
              <a:rPr lang="ru-RU" sz="2800" dirty="0"/>
              <a:t> в </a:t>
            </a:r>
            <a:r>
              <a:rPr lang="ru-RU" sz="2800" dirty="0" err="1"/>
              <a:t>міжнародному</a:t>
            </a:r>
            <a:r>
              <a:rPr lang="ru-RU" sz="2800" dirty="0"/>
              <a:t> </a:t>
            </a:r>
            <a:r>
              <a:rPr lang="ru-RU" sz="2800" dirty="0" err="1"/>
              <a:t>праві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05629055"/>
              </p:ext>
            </p:extLst>
          </p:nvPr>
        </p:nvGraphicFramePr>
        <p:xfrm>
          <a:off x="226980" y="1128409"/>
          <a:ext cx="5570706" cy="223165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806717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50" noProof="0" dirty="0" err="1"/>
                        <a:t>Вивчення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загальносистемних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інститутів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території</a:t>
                      </a:r>
                      <a:r>
                        <a:rPr lang="ru-RU" sz="1250" noProof="0" dirty="0"/>
                        <a:t> та </a:t>
                      </a:r>
                      <a:r>
                        <a:rPr lang="ru-RU" sz="1250" noProof="0" dirty="0" err="1"/>
                        <a:t>населення</a:t>
                      </a:r>
                      <a:r>
                        <a:rPr lang="ru-RU" sz="1250" noProof="0" dirty="0"/>
                        <a:t> в </a:t>
                      </a:r>
                      <a:r>
                        <a:rPr lang="ru-RU" sz="1250" noProof="0" dirty="0" err="1"/>
                        <a:t>міжнародному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праві</a:t>
                      </a:r>
                      <a:r>
                        <a:rPr lang="ru-RU" sz="1250" noProof="0" dirty="0"/>
                        <a:t>;  </a:t>
                      </a:r>
                      <a:r>
                        <a:rPr lang="ru-RU" sz="1250" noProof="0" dirty="0" err="1"/>
                        <a:t>підготовка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фахівців</a:t>
                      </a:r>
                      <a:r>
                        <a:rPr lang="ru-RU" sz="1250" noProof="0" dirty="0"/>
                        <a:t>, з </a:t>
                      </a:r>
                      <a:r>
                        <a:rPr lang="ru-RU" sz="1250" noProof="0" dirty="0" err="1"/>
                        <a:t>ґрунтовними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знаннями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актуальних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питань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захисту</a:t>
                      </a:r>
                      <a:r>
                        <a:rPr lang="ru-RU" sz="1250" noProof="0" dirty="0"/>
                        <a:t> прав </a:t>
                      </a:r>
                      <a:r>
                        <a:rPr lang="ru-RU" sz="1250" noProof="0" dirty="0" err="1"/>
                        <a:t>людини</a:t>
                      </a:r>
                      <a:r>
                        <a:rPr lang="ru-RU" sz="1250" noProof="0" dirty="0"/>
                        <a:t> і </a:t>
                      </a:r>
                      <a:r>
                        <a:rPr lang="ru-RU" sz="1250" noProof="0" dirty="0" err="1"/>
                        <a:t>забезпечення</a:t>
                      </a:r>
                      <a:r>
                        <a:rPr lang="ru-RU" sz="1250" noProof="0" dirty="0"/>
                        <a:t> принципу </a:t>
                      </a:r>
                      <a:r>
                        <a:rPr lang="ru-RU" sz="1250" noProof="0" dirty="0" err="1"/>
                        <a:t>недоторканості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державної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території</a:t>
                      </a:r>
                      <a:r>
                        <a:rPr lang="ru-RU" sz="1250" noProof="0" dirty="0"/>
                        <a:t>, та </a:t>
                      </a:r>
                      <a:r>
                        <a:rPr lang="ru-RU" sz="1250" noProof="0" dirty="0" err="1"/>
                        <a:t>навичками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вирішення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територіальних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спорів</a:t>
                      </a:r>
                      <a:r>
                        <a:rPr lang="ru-RU" sz="1250" noProof="0" dirty="0"/>
                        <a:t> і засад </a:t>
                      </a:r>
                      <a:r>
                        <a:rPr lang="ru-RU" sz="1250" noProof="0" dirty="0" err="1"/>
                        <a:t>захисту</a:t>
                      </a:r>
                      <a:r>
                        <a:rPr lang="ru-RU" sz="1250" noProof="0" dirty="0"/>
                        <a:t> прав </a:t>
                      </a:r>
                      <a:r>
                        <a:rPr lang="ru-RU" sz="1250" noProof="0" dirty="0" err="1"/>
                        <a:t>різних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категорій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населення</a:t>
                      </a:r>
                      <a:r>
                        <a:rPr lang="ru-RU" sz="1250" noProof="0" dirty="0"/>
                        <a:t> у </a:t>
                      </a:r>
                      <a:r>
                        <a:rPr lang="ru-RU" sz="1250" noProof="0" dirty="0" err="1"/>
                        <a:t>міжнародному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праві</a:t>
                      </a:r>
                      <a:r>
                        <a:rPr lang="ru-RU" sz="1250" noProof="0" dirty="0"/>
                        <a:t>. </a:t>
                      </a:r>
                      <a:endParaRPr lang="uk-UA" sz="12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22720815"/>
              </p:ext>
            </p:extLst>
          </p:nvPr>
        </p:nvGraphicFramePr>
        <p:xfrm>
          <a:off x="5797685" y="1128409"/>
          <a:ext cx="6167335" cy="56921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5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сучасні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аспекти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апатризму</a:t>
                      </a:r>
                      <a:r>
                        <a:rPr lang="ru-RU" sz="1050" b="0" noProof="0" dirty="0"/>
                        <a:t> і </a:t>
                      </a:r>
                      <a:r>
                        <a:rPr lang="ru-RU" sz="1050" b="0" noProof="0" dirty="0" err="1"/>
                        <a:t>біпатризму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джерела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міжнародного</a:t>
                      </a:r>
                      <a:r>
                        <a:rPr lang="ru-RU" sz="1050" b="0" noProof="0" dirty="0"/>
                        <a:t> права </a:t>
                      </a:r>
                      <a:r>
                        <a:rPr lang="ru-RU" sz="1050" b="0" noProof="0" dirty="0" err="1"/>
                        <a:t>щодо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запобігання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апатризму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біпатризму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захисту</a:t>
                      </a:r>
                      <a:r>
                        <a:rPr lang="ru-RU" sz="1050" b="0" noProof="0" dirty="0"/>
                        <a:t> прав трудящих </a:t>
                      </a:r>
                      <a:r>
                        <a:rPr lang="ru-RU" sz="1050" b="0" noProof="0" dirty="0" err="1"/>
                        <a:t>мігрантів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корінних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народів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націонільних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меншин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особливості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розвитку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міжнародно-правових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стандартів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сфері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трудової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міграції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співвідношення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міжнародно</a:t>
                      </a:r>
                      <a:r>
                        <a:rPr lang="ru-RU" sz="1050" b="0" noProof="0" dirty="0"/>
                        <a:t>-правового на </a:t>
                      </a:r>
                      <a:r>
                        <a:rPr lang="ru-RU" sz="1050" b="0" noProof="0" dirty="0" err="1"/>
                        <a:t>внутрішньодержавного</a:t>
                      </a:r>
                      <a:r>
                        <a:rPr lang="ru-RU" sz="1050" b="0" noProof="0" dirty="0"/>
                        <a:t> режиму </a:t>
                      </a:r>
                      <a:r>
                        <a:rPr lang="ru-RU" sz="1050" b="0" noProof="0" dirty="0" err="1"/>
                        <a:t>іноземців</a:t>
                      </a:r>
                      <a:r>
                        <a:rPr lang="ru-RU" sz="1050" b="0" noProof="0" dirty="0"/>
                        <a:t> на </a:t>
                      </a:r>
                      <a:r>
                        <a:rPr lang="ru-RU" sz="1050" b="0" noProof="0" dirty="0" err="1"/>
                        <a:t>сучасному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етапі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вплив</a:t>
                      </a:r>
                      <a:r>
                        <a:rPr lang="ru-RU" sz="1050" b="0" noProof="0" dirty="0"/>
                        <a:t> на </a:t>
                      </a:r>
                      <a:r>
                        <a:rPr lang="ru-RU" sz="1050" b="0" noProof="0" dirty="0" err="1"/>
                        <a:t>нього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процесів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глобалізації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захист</a:t>
                      </a:r>
                      <a:r>
                        <a:rPr lang="ru-RU" sz="1050" b="0" noProof="0" dirty="0"/>
                        <a:t> прав </a:t>
                      </a:r>
                      <a:r>
                        <a:rPr lang="ru-RU" sz="1050" b="0" noProof="0" dirty="0" err="1"/>
                        <a:t>внутрішньо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переміщених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осіб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осіб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із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тимчасовим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захистом</a:t>
                      </a:r>
                      <a:r>
                        <a:rPr lang="ru-RU" sz="1050" b="0" noProof="0" dirty="0"/>
                        <a:t> у ЄС та </a:t>
                      </a:r>
                      <a:r>
                        <a:rPr lang="ru-RU" sz="1050" b="0" noProof="0" dirty="0" err="1"/>
                        <a:t>біженців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результаті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російсько-українського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збройного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конфлікту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становлення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їх</a:t>
                      </a:r>
                      <a:r>
                        <a:rPr lang="ru-RU" sz="1050" b="0" noProof="0" dirty="0"/>
                        <a:t> статусу </a:t>
                      </a:r>
                      <a:r>
                        <a:rPr lang="ru-RU" sz="1050" b="0" noProof="0" dirty="0" err="1"/>
                        <a:t>протягом</a:t>
                      </a:r>
                      <a:r>
                        <a:rPr lang="ru-RU" sz="1050" b="0" noProof="0" dirty="0"/>
                        <a:t> 2014-2023 </a:t>
                      </a:r>
                      <a:r>
                        <a:rPr lang="ru-RU" sz="1050" b="0" noProof="0" dirty="0" err="1"/>
                        <a:t>років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правомірні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протиправні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способи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набуття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території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особливості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здійснення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територіальної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юрисдикції</a:t>
                      </a:r>
                      <a:r>
                        <a:rPr lang="ru-RU" sz="1050" b="0" noProof="0" dirty="0"/>
                        <a:t> держав; 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особливості</a:t>
                      </a:r>
                      <a:r>
                        <a:rPr lang="ru-RU" sz="1050" b="0" noProof="0" dirty="0"/>
                        <a:t> режиму </a:t>
                      </a:r>
                      <a:r>
                        <a:rPr lang="ru-RU" sz="1050" b="0" noProof="0" dirty="0" err="1"/>
                        <a:t>міжнародних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територіальних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сервітутів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інститут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плебісциту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сучасному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міжнародному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праві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умови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його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правомірності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джерела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міжнародного</a:t>
                      </a:r>
                      <a:r>
                        <a:rPr lang="ru-RU" sz="1050" b="0" noProof="0" dirty="0"/>
                        <a:t> права </a:t>
                      </a:r>
                      <a:r>
                        <a:rPr lang="ru-RU" sz="1050" b="0" noProof="0" dirty="0" err="1"/>
                        <a:t>щодо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гарантування</a:t>
                      </a:r>
                      <a:r>
                        <a:rPr lang="ru-RU" sz="1050" b="0" noProof="0" dirty="0"/>
                        <a:t> принципу </a:t>
                      </a:r>
                      <a:r>
                        <a:rPr lang="ru-RU" sz="1050" b="0" noProof="0" dirty="0" err="1"/>
                        <a:t>непорушності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державних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кордонів</a:t>
                      </a:r>
                      <a:r>
                        <a:rPr lang="ru-RU" sz="1050" b="0" noProof="0" dirty="0"/>
                        <a:t>.</a:t>
                      </a:r>
                    </a:p>
                    <a:p>
                      <a:pPr algn="just"/>
                      <a:r>
                        <a:rPr lang="ru-RU" sz="1050" b="0" noProof="0" dirty="0" err="1"/>
                        <a:t>Вміти</a:t>
                      </a:r>
                      <a:r>
                        <a:rPr lang="ru-RU" sz="1050" b="0" noProof="0" dirty="0"/>
                        <a:t>: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працювати</a:t>
                      </a:r>
                      <a:r>
                        <a:rPr lang="ru-RU" sz="1050" b="0" noProof="0" dirty="0"/>
                        <a:t> з </a:t>
                      </a:r>
                      <a:r>
                        <a:rPr lang="ru-RU" sz="1050" b="0" noProof="0" dirty="0" err="1"/>
                        <a:t>фаховою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аналітичною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літературою</a:t>
                      </a:r>
                      <a:r>
                        <a:rPr lang="ru-RU" sz="1050" b="0" noProof="0" dirty="0"/>
                        <a:t> з </a:t>
                      </a:r>
                      <a:r>
                        <a:rPr lang="ru-RU" sz="1050" b="0" noProof="0" dirty="0" err="1"/>
                        <a:t>питань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захисту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різних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категорій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населення</a:t>
                      </a:r>
                      <a:r>
                        <a:rPr lang="ru-RU" sz="1050" b="0" noProof="0" dirty="0"/>
                        <a:t> в </a:t>
                      </a:r>
                      <a:r>
                        <a:rPr lang="ru-RU" sz="1050" b="0" noProof="0" dirty="0" err="1"/>
                        <a:t>міжнародному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праві</a:t>
                      </a:r>
                      <a:r>
                        <a:rPr lang="ru-RU" sz="1050" b="0" noProof="0" dirty="0"/>
                        <a:t>  та </a:t>
                      </a:r>
                      <a:r>
                        <a:rPr lang="ru-RU" sz="1050" b="0" noProof="0" dirty="0" err="1"/>
                        <a:t>гарантування</a:t>
                      </a:r>
                      <a:r>
                        <a:rPr lang="ru-RU" sz="1050" b="0" noProof="0" dirty="0"/>
                        <a:t> принципу </a:t>
                      </a:r>
                      <a:r>
                        <a:rPr lang="ru-RU" sz="1050" b="0" noProof="0" dirty="0" err="1"/>
                        <a:t>поваги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територіального</a:t>
                      </a:r>
                      <a:r>
                        <a:rPr lang="ru-RU" sz="1050" b="0" noProof="0" dirty="0"/>
                        <a:t> верховенства </a:t>
                      </a:r>
                      <a:r>
                        <a:rPr lang="ru-RU" sz="1050" b="0" noProof="0" dirty="0" err="1"/>
                        <a:t>суверенної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держави</a:t>
                      </a:r>
                      <a:r>
                        <a:rPr lang="ru-RU" sz="1050" b="0" noProof="0" dirty="0"/>
                        <a:t>; 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аналізувати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тексти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договорів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актів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національного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законодавства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України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рішень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міжнародних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судових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установ</a:t>
                      </a:r>
                      <a:r>
                        <a:rPr lang="ru-RU" sz="1050" b="0" noProof="0" dirty="0"/>
                        <a:t> з </a:t>
                      </a:r>
                      <a:r>
                        <a:rPr lang="ru-RU" sz="1050" b="0" noProof="0" dirty="0" err="1"/>
                        <a:t>питань</a:t>
                      </a:r>
                      <a:r>
                        <a:rPr lang="ru-RU" sz="1050" b="0" noProof="0" dirty="0"/>
                        <a:t> правового режиму і статусу </a:t>
                      </a:r>
                      <a:r>
                        <a:rPr lang="ru-RU" sz="1050" b="0" noProof="0" dirty="0" err="1"/>
                        <a:t>території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населення</a:t>
                      </a:r>
                      <a:r>
                        <a:rPr lang="ru-RU" sz="1050" b="0" noProof="0" dirty="0"/>
                        <a:t>; 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здійснювати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аналіз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передумов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наслідків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територіальних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спорів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пропонувати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вирішення</a:t>
                      </a:r>
                      <a:r>
                        <a:rPr lang="ru-RU" sz="1050" b="0" noProof="0" dirty="0"/>
                        <a:t> проблем </a:t>
                      </a:r>
                      <a:r>
                        <a:rPr lang="ru-RU" sz="1050" b="0" noProof="0" dirty="0" err="1"/>
                        <a:t>захисту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іноземців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осіб</a:t>
                      </a:r>
                      <a:r>
                        <a:rPr lang="ru-RU" sz="1050" b="0" noProof="0" dirty="0"/>
                        <a:t> без </a:t>
                      </a:r>
                      <a:r>
                        <a:rPr lang="ru-RU" sz="1050" b="0" noProof="0" dirty="0" err="1"/>
                        <a:t>громадянства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внутрішньопереміщених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осіб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біженців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пропонувати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напрями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гарантування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реалізації</a:t>
                      </a:r>
                      <a:r>
                        <a:rPr lang="ru-RU" sz="1050" b="0" noProof="0" dirty="0"/>
                        <a:t> прав </a:t>
                      </a:r>
                      <a:r>
                        <a:rPr lang="ru-RU" sz="1050" b="0" noProof="0" dirty="0" err="1"/>
                        <a:t>національних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меншин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корінних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народів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під</a:t>
                      </a:r>
                      <a:r>
                        <a:rPr lang="ru-RU" sz="1050" b="0" noProof="0" dirty="0"/>
                        <a:t> час </a:t>
                      </a:r>
                      <a:r>
                        <a:rPr lang="ru-RU" sz="1050" b="0" noProof="0" dirty="0" err="1"/>
                        <a:t>збройного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конфлікту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створювати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моделі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регулювання</a:t>
                      </a:r>
                      <a:r>
                        <a:rPr lang="ru-RU" sz="1050" b="0" noProof="0" dirty="0"/>
                        <a:t> статусу трудящих </a:t>
                      </a:r>
                      <a:r>
                        <a:rPr lang="ru-RU" sz="1050" b="0" noProof="0" dirty="0" err="1"/>
                        <a:t>мігрантів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пропонувати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рішення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існуючих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територіальних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спорів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аналізувати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відповідальність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осіб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винних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порушенні</a:t>
                      </a:r>
                      <a:r>
                        <a:rPr lang="ru-RU" sz="1050" b="0" noProof="0" dirty="0"/>
                        <a:t> принципу </a:t>
                      </a:r>
                      <a:r>
                        <a:rPr lang="ru-RU" sz="1050" b="0" noProof="0" dirty="0" err="1"/>
                        <a:t>територіальної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цілісності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непорушності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державних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кордонів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створювати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модельні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акти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сфері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захисту</a:t>
                      </a:r>
                      <a:r>
                        <a:rPr lang="ru-RU" sz="1050" b="0" noProof="0" dirty="0"/>
                        <a:t> прав </a:t>
                      </a:r>
                      <a:r>
                        <a:rPr lang="ru-RU" sz="1050" b="0" noProof="0" dirty="0" err="1"/>
                        <a:t>різних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категорій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населення</a:t>
                      </a:r>
                      <a:r>
                        <a:rPr lang="ru-RU" sz="1050" b="0" noProof="0" dirty="0"/>
                        <a:t>;</a:t>
                      </a:r>
                    </a:p>
                    <a:p>
                      <a:pPr algn="just"/>
                      <a:r>
                        <a:rPr lang="ru-RU" sz="1050" b="0" noProof="0" dirty="0"/>
                        <a:t>• </a:t>
                      </a:r>
                      <a:r>
                        <a:rPr lang="ru-RU" sz="1050" b="0" noProof="0" dirty="0" err="1"/>
                        <a:t>застосовувати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свої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знання</a:t>
                      </a:r>
                      <a:r>
                        <a:rPr lang="ru-RU" sz="1050" b="0" noProof="0" dirty="0"/>
                        <a:t> для </a:t>
                      </a:r>
                      <a:r>
                        <a:rPr lang="ru-RU" sz="1050" b="0" noProof="0" dirty="0" err="1"/>
                        <a:t>практичної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реалізації</a:t>
                      </a:r>
                      <a:r>
                        <a:rPr lang="ru-RU" sz="1050" b="0" noProof="0" dirty="0"/>
                        <a:t> у </a:t>
                      </a:r>
                      <a:r>
                        <a:rPr lang="ru-RU" sz="1050" b="0" noProof="0" dirty="0" err="1"/>
                        <a:t>сфері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делімітації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державних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кордонів</a:t>
                      </a:r>
                      <a:r>
                        <a:rPr lang="ru-RU" sz="105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340224"/>
              </p:ext>
            </p:extLst>
          </p:nvPr>
        </p:nvGraphicFramePr>
        <p:xfrm>
          <a:off x="226981" y="3714706"/>
          <a:ext cx="5570704" cy="310584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3105843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історичні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зміни</a:t>
                      </a:r>
                      <a:r>
                        <a:rPr lang="ru-RU" sz="1250" b="0" noProof="0" dirty="0"/>
                        <a:t> в </a:t>
                      </a:r>
                      <a:r>
                        <a:rPr lang="ru-RU" sz="1250" b="0" noProof="0" dirty="0" err="1"/>
                        <a:t>регулюванні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питань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населення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міжнародному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внутрішньодержавному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праві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2. </a:t>
                      </a:r>
                      <a:r>
                        <a:rPr lang="ru-RU" sz="1250" b="0" noProof="0" dirty="0" err="1"/>
                        <a:t>Інститут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громадянства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міжнародному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внутрішньодержавному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праві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територіального</a:t>
                      </a:r>
                      <a:r>
                        <a:rPr lang="ru-RU" sz="1250" b="0" noProof="0" dirty="0"/>
                        <a:t> і дипломатичного </a:t>
                      </a:r>
                      <a:r>
                        <a:rPr lang="ru-RU" sz="1250" b="0" noProof="0" dirty="0" err="1"/>
                        <a:t>притулку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4. Статус </a:t>
                      </a:r>
                      <a:r>
                        <a:rPr lang="ru-RU" sz="1250" b="0" noProof="0" dirty="0" err="1"/>
                        <a:t>національних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меншин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корінних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народів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5. Статус </a:t>
                      </a:r>
                      <a:r>
                        <a:rPr lang="ru-RU" sz="1250" b="0" noProof="0" dirty="0" err="1"/>
                        <a:t>біженців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вимушених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переселенців</a:t>
                      </a:r>
                      <a:r>
                        <a:rPr lang="ru-RU" sz="1250" b="0" noProof="0" dirty="0"/>
                        <a:t> і </a:t>
                      </a:r>
                      <a:r>
                        <a:rPr lang="ru-RU" sz="1250" b="0" noProof="0" dirty="0" err="1"/>
                        <a:t>внутрішньо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переміщених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осіб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Загальні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питання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територіального</a:t>
                      </a:r>
                      <a:r>
                        <a:rPr lang="ru-RU" sz="1250" b="0" noProof="0" dirty="0"/>
                        <a:t> верховенства </a:t>
                      </a:r>
                    </a:p>
                    <a:p>
                      <a:r>
                        <a:rPr lang="ru-RU" sz="1250" b="0" noProof="0" dirty="0"/>
                        <a:t>7. </a:t>
                      </a:r>
                      <a:r>
                        <a:rPr lang="ru-RU" sz="1250" b="0" noProof="0" dirty="0" err="1"/>
                        <a:t>Правові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підстави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способи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зміни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приналежності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території</a:t>
                      </a:r>
                      <a:r>
                        <a:rPr lang="ru-RU" sz="1250" b="0" noProof="0" dirty="0"/>
                        <a:t> </a:t>
                      </a:r>
                    </a:p>
                    <a:p>
                      <a:r>
                        <a:rPr lang="ru-RU" sz="1250" b="0" noProof="0" dirty="0"/>
                        <a:t>8. </a:t>
                      </a:r>
                      <a:r>
                        <a:rPr lang="ru-RU" sz="1250" b="0" noProof="0" dirty="0" err="1"/>
                        <a:t>Правовий</a:t>
                      </a:r>
                      <a:r>
                        <a:rPr lang="ru-RU" sz="1250" b="0" noProof="0" dirty="0"/>
                        <a:t> статус </a:t>
                      </a:r>
                      <a:r>
                        <a:rPr lang="ru-RU" sz="1250" b="0" noProof="0" dirty="0" err="1"/>
                        <a:t>державних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кордонів</a:t>
                      </a:r>
                      <a:r>
                        <a:rPr lang="ru-RU" sz="1250" b="0" noProof="0" dirty="0"/>
                        <a:t> </a:t>
                      </a:r>
                    </a:p>
                    <a:p>
                      <a:r>
                        <a:rPr lang="ru-RU" sz="1250" b="0" noProof="0" dirty="0"/>
                        <a:t>9.Територіальні спори</a:t>
                      </a:r>
                    </a:p>
                    <a:p>
                      <a:r>
                        <a:rPr lang="ru-RU" sz="1250" b="0" noProof="0" dirty="0"/>
                        <a:t>10. </a:t>
                      </a:r>
                      <a:r>
                        <a:rPr lang="ru-RU" sz="1250" b="0" noProof="0" dirty="0" err="1"/>
                        <a:t>Території</a:t>
                      </a:r>
                      <a:r>
                        <a:rPr lang="ru-RU" sz="1250" b="0" noProof="0" dirty="0"/>
                        <a:t> з </a:t>
                      </a:r>
                      <a:r>
                        <a:rPr lang="ru-RU" sz="1250" b="0" noProof="0" dirty="0" err="1"/>
                        <a:t>особливим</a:t>
                      </a:r>
                      <a:r>
                        <a:rPr lang="ru-RU" sz="1250" b="0" noProof="0" dirty="0"/>
                        <a:t> режимом у </a:t>
                      </a:r>
                      <a:r>
                        <a:rPr lang="ru-RU" sz="1250" b="0" noProof="0" dirty="0" err="1"/>
                        <a:t>міжнародному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праві</a:t>
                      </a:r>
                      <a:r>
                        <a:rPr lang="ru-RU" sz="1250" b="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252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Захист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 </a:t>
            </a:r>
            <a:r>
              <a:rPr lang="ru-RU" sz="2800" dirty="0" err="1"/>
              <a:t>України</a:t>
            </a:r>
            <a:r>
              <a:rPr lang="ru-RU" sz="2800" dirty="0"/>
              <a:t> в </a:t>
            </a:r>
            <a:r>
              <a:rPr lang="ru-RU" sz="2800" dirty="0" err="1"/>
              <a:t>міжнародних</a:t>
            </a:r>
            <a:r>
              <a:rPr lang="ru-RU" sz="2800" dirty="0"/>
              <a:t> </a:t>
            </a:r>
            <a:r>
              <a:rPr lang="ru-RU" sz="2800" dirty="0" err="1"/>
              <a:t>судових</a:t>
            </a:r>
            <a:r>
              <a:rPr lang="ru-RU" sz="2800" dirty="0"/>
              <a:t> </a:t>
            </a:r>
            <a:r>
              <a:rPr lang="ru-RU" sz="2800" dirty="0" err="1"/>
              <a:t>установах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2093103"/>
              </p:ext>
            </p:extLst>
          </p:nvPr>
        </p:nvGraphicFramePr>
        <p:xfrm>
          <a:off x="226980" y="1128409"/>
          <a:ext cx="5570706" cy="221666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806717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50" noProof="0" dirty="0"/>
                        <a:t>Надання студентам поглиблених теоретичних та практичних знань з діяльності міжнародних судових установ та підстав, змісту та статусу проваджень ініційованих Україною в міжнародних судових установах з метою захисту своїх інтересів.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78304356"/>
              </p:ext>
            </p:extLst>
          </p:nvPr>
        </p:nvGraphicFramePr>
        <p:xfrm>
          <a:off x="5797685" y="1128409"/>
          <a:ext cx="6167335" cy="50292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478460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міжнародно-правові</a:t>
                      </a:r>
                      <a:r>
                        <a:rPr lang="ru-RU" sz="1200" b="0" noProof="0" dirty="0"/>
                        <a:t> засади </a:t>
                      </a:r>
                      <a:r>
                        <a:rPr lang="ru-RU" sz="1200" b="0" noProof="0" dirty="0" err="1"/>
                        <a:t>діяльності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справи</a:t>
                      </a:r>
                      <a:r>
                        <a:rPr lang="ru-RU" sz="1200" b="0" noProof="0" dirty="0"/>
                        <a:t> за </a:t>
                      </a:r>
                      <a:r>
                        <a:rPr lang="ru-RU" sz="1200" b="0" noProof="0" dirty="0" err="1"/>
                        <a:t>участю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Міжнародному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суді</a:t>
                      </a:r>
                      <a:r>
                        <a:rPr lang="ru-RU" sz="1200" b="0" noProof="0" dirty="0"/>
                        <a:t> ООН;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справи</a:t>
                      </a:r>
                      <a:r>
                        <a:rPr lang="ru-RU" sz="1200" b="0" noProof="0" dirty="0"/>
                        <a:t> за </a:t>
                      </a:r>
                      <a:r>
                        <a:rPr lang="ru-RU" sz="1200" b="0" noProof="0" dirty="0" err="1"/>
                        <a:t>участю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Європейському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суді</a:t>
                      </a:r>
                      <a:r>
                        <a:rPr lang="ru-RU" sz="1200" b="0" noProof="0" dirty="0"/>
                        <a:t> з прав </a:t>
                      </a:r>
                      <a:r>
                        <a:rPr lang="ru-RU" sz="1200" b="0" noProof="0" dirty="0" err="1"/>
                        <a:t>людини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справи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щодо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Міжнародному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кримінальному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суді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справи</a:t>
                      </a:r>
                      <a:r>
                        <a:rPr lang="ru-RU" sz="1200" b="0" noProof="0" dirty="0"/>
                        <a:t> за </a:t>
                      </a:r>
                      <a:r>
                        <a:rPr lang="ru-RU" sz="1200" b="0" noProof="0" dirty="0" err="1"/>
                        <a:t>участю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в СОТ;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міждержавного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арбітражу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за </a:t>
                      </a:r>
                      <a:r>
                        <a:rPr lang="ru-RU" sz="1200" b="0" noProof="0" dirty="0" err="1"/>
                        <a:t>участю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вирішення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інвестиційних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спорів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провадження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щодо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. </a:t>
                      </a:r>
                    </a:p>
                    <a:p>
                      <a:pPr algn="just"/>
                      <a:endParaRPr lang="ru-RU" sz="1200" b="0" noProof="0" dirty="0"/>
                    </a:p>
                    <a:p>
                      <a:pPr algn="just"/>
                      <a:r>
                        <a:rPr lang="ru-RU" sz="1200" b="0" noProof="0" dirty="0" err="1"/>
                        <a:t>Вміти</a:t>
                      </a:r>
                      <a:r>
                        <a:rPr lang="ru-RU" sz="1200" b="0" noProof="0" dirty="0"/>
                        <a:t>: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проводити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аналіз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праць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юристів-міжнародників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сфері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діяльності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аналізувати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джерела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права </a:t>
                      </a:r>
                      <a:r>
                        <a:rPr lang="ru-RU" sz="1200" b="0" noProof="0" dirty="0" err="1"/>
                        <a:t>щодо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діяльності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аналізувати</a:t>
                      </a:r>
                      <a:r>
                        <a:rPr lang="ru-RU" sz="1200" b="0" noProof="0" dirty="0"/>
                        <a:t> практику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аналізувати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оцінювати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перспективи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участі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у справах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установах</a:t>
                      </a:r>
                      <a:r>
                        <a:rPr lang="ru-RU" sz="1200" b="0" noProof="0" dirty="0"/>
                        <a:t>; 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порівнювати</a:t>
                      </a:r>
                      <a:r>
                        <a:rPr lang="ru-RU" sz="1200" b="0" noProof="0" dirty="0"/>
                        <a:t> практику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із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захисту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своїх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інтересів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установах</a:t>
                      </a:r>
                      <a:r>
                        <a:rPr lang="ru-RU" sz="1200" b="0" noProof="0" dirty="0"/>
                        <a:t> з практикою </a:t>
                      </a:r>
                      <a:r>
                        <a:rPr lang="ru-RU" sz="1200" b="0" noProof="0" dirty="0" err="1"/>
                        <a:t>інших</a:t>
                      </a:r>
                      <a:r>
                        <a:rPr lang="ru-RU" sz="1200" b="0" noProof="0" dirty="0"/>
                        <a:t> держав;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застосовувати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знання</a:t>
                      </a:r>
                      <a:r>
                        <a:rPr lang="ru-RU" sz="1200" b="0" noProof="0" dirty="0"/>
                        <a:t> для </a:t>
                      </a:r>
                      <a:r>
                        <a:rPr lang="ru-RU" sz="1200" b="0" noProof="0" dirty="0" err="1"/>
                        <a:t>захисту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інтересів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на </a:t>
                      </a:r>
                      <a:r>
                        <a:rPr lang="ru-RU" sz="1200" b="0" noProof="0" dirty="0" err="1"/>
                        <a:t>міжнародній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арені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критично </a:t>
                      </a:r>
                      <a:r>
                        <a:rPr lang="ru-RU" sz="1200" b="0" noProof="0" dirty="0" err="1"/>
                        <a:t>оцінювати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позицію</a:t>
                      </a:r>
                      <a:r>
                        <a:rPr lang="ru-RU" sz="1200" b="0" noProof="0" dirty="0"/>
                        <a:t> держав у справах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установах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висловлювати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пропозиції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щодо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вдосконалення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правової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позиції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держави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установах</a:t>
                      </a:r>
                      <a:r>
                        <a:rPr lang="ru-RU" sz="120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57843"/>
              </p:ext>
            </p:extLst>
          </p:nvPr>
        </p:nvGraphicFramePr>
        <p:xfrm>
          <a:off x="226980" y="3345077"/>
          <a:ext cx="5570704" cy="281253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81253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Матеріальні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процесуальні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основи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діяльності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судових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установ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2. Склад, </a:t>
                      </a:r>
                      <a:r>
                        <a:rPr lang="ru-RU" sz="1250" b="0" noProof="0" dirty="0" err="1"/>
                        <a:t>правові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основи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діяльності</a:t>
                      </a:r>
                      <a:r>
                        <a:rPr lang="ru-RU" sz="1250" b="0" noProof="0" dirty="0"/>
                        <a:t> та процедура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за </a:t>
                      </a:r>
                      <a:r>
                        <a:rPr lang="ru-RU" sz="1250" b="0" noProof="0" dirty="0" err="1"/>
                        <a:t>участю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в </a:t>
                      </a:r>
                      <a:r>
                        <a:rPr lang="ru-RU" sz="1250" b="0" noProof="0" dirty="0" err="1"/>
                        <a:t>Міжнародному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суді</a:t>
                      </a:r>
                      <a:r>
                        <a:rPr lang="ru-RU" sz="1250" b="0" noProof="0" dirty="0"/>
                        <a:t> ООН</a:t>
                      </a:r>
                    </a:p>
                    <a:p>
                      <a:r>
                        <a:rPr lang="ru-RU" sz="1250" b="0" noProof="0" dirty="0"/>
                        <a:t>4. </a:t>
                      </a:r>
                      <a:r>
                        <a:rPr lang="ru-RU" sz="1250" b="0" noProof="0" dirty="0" err="1"/>
                        <a:t>Міждержавні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за </a:t>
                      </a:r>
                      <a:r>
                        <a:rPr lang="ru-RU" sz="1250" b="0" noProof="0" dirty="0" err="1"/>
                        <a:t>участю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в </a:t>
                      </a:r>
                      <a:r>
                        <a:rPr lang="ru-RU" sz="1250" b="0" noProof="0" dirty="0" err="1"/>
                        <a:t>Європейському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суді</a:t>
                      </a:r>
                      <a:r>
                        <a:rPr lang="ru-RU" sz="1250" b="0" noProof="0" dirty="0"/>
                        <a:t> з прав </a:t>
                      </a:r>
                      <a:r>
                        <a:rPr lang="ru-RU" sz="1250" b="0" noProof="0" dirty="0" err="1"/>
                        <a:t>людини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Правовий</a:t>
                      </a:r>
                      <a:r>
                        <a:rPr lang="ru-RU" sz="1250" b="0" noProof="0" dirty="0"/>
                        <a:t> статус та </a:t>
                      </a:r>
                      <a:r>
                        <a:rPr lang="ru-RU" sz="1250" b="0" noProof="0" dirty="0" err="1"/>
                        <a:t>діяльність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кримінального</a:t>
                      </a:r>
                      <a:r>
                        <a:rPr lang="ru-RU" sz="1250" b="0" noProof="0" dirty="0"/>
                        <a:t> суду в </a:t>
                      </a:r>
                      <a:r>
                        <a:rPr lang="ru-RU" sz="1250" b="0" noProof="0" dirty="0" err="1"/>
                        <a:t>Україні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Міждержавні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арбітражні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за </a:t>
                      </a:r>
                      <a:r>
                        <a:rPr lang="ru-RU" sz="1250" b="0" noProof="0" dirty="0" err="1"/>
                        <a:t>участю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 </a:t>
                      </a:r>
                      <a:r>
                        <a:rPr lang="ru-RU" sz="1250" b="0" noProof="0" dirty="0" err="1"/>
                        <a:t>Конвенція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en-US" sz="1250" b="0" noProof="0" dirty="0"/>
                        <a:t>UNCLOS</a:t>
                      </a:r>
                    </a:p>
                    <a:p>
                      <a:r>
                        <a:rPr lang="uk-UA" sz="1250" b="0" noProof="0" dirty="0"/>
                        <a:t>7. </a:t>
                      </a:r>
                      <a:r>
                        <a:rPr lang="ru-RU" sz="1250" b="0" noProof="0" dirty="0"/>
                        <a:t>Практика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із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захисту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своїх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інтересів</a:t>
                      </a:r>
                      <a:r>
                        <a:rPr lang="ru-RU" sz="1250" b="0" noProof="0" dirty="0"/>
                        <a:t> в СОТ</a:t>
                      </a:r>
                    </a:p>
                    <a:p>
                      <a:r>
                        <a:rPr lang="ru-RU" sz="1250" b="0" noProof="0" dirty="0"/>
                        <a:t>8. </a:t>
                      </a:r>
                      <a:r>
                        <a:rPr lang="ru-RU" sz="1250" b="0" noProof="0" dirty="0" err="1"/>
                        <a:t>Інвестиційні</a:t>
                      </a:r>
                      <a:r>
                        <a:rPr lang="ru-RU" sz="1250" b="0" noProof="0" dirty="0"/>
                        <a:t> спори за </a:t>
                      </a:r>
                      <a:r>
                        <a:rPr lang="ru-RU" sz="1250" b="0" noProof="0" dirty="0" err="1"/>
                        <a:t>участю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864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Міжнародне інформаційне право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6602108"/>
              </p:ext>
            </p:extLst>
          </p:nvPr>
        </p:nvGraphicFramePr>
        <p:xfrm>
          <a:off x="226980" y="1128410"/>
          <a:ext cx="5570706" cy="191636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77920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184844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00" noProof="0" dirty="0"/>
                        <a:t>Підготовка фахівців, здатних виконувати висококваліфіковану аналітичну, організаційну, дослідницьку та викладацьку роботу в галузі міжнародно-правового регулювання інформаційних та комунікаційних відносин та гармонізації вітчизняного законодавства з світовими та європейськими стандартами.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697404819"/>
              </p:ext>
            </p:extLst>
          </p:nvPr>
        </p:nvGraphicFramePr>
        <p:xfrm>
          <a:off x="5797685" y="1128409"/>
          <a:ext cx="6167335" cy="53210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000" b="0" noProof="0" dirty="0"/>
                        <a:t>Знати та оволодіти теоретичними знаннями про:</a:t>
                      </a:r>
                    </a:p>
                    <a:p>
                      <a:pPr algn="just"/>
                      <a:r>
                        <a:rPr lang="uk-UA" sz="1000" b="0" noProof="0" dirty="0"/>
                        <a:t>• інформаційні та комунікаційні правовідносини: основні поняття і принципи;</a:t>
                      </a:r>
                    </a:p>
                    <a:p>
                      <a:pPr algn="just"/>
                      <a:r>
                        <a:rPr lang="uk-UA" sz="1000" b="0" noProof="0" dirty="0"/>
                        <a:t>• концептуальні міжнародно-правові засади розвитку інформаційно-комунікаційних відносин;</a:t>
                      </a:r>
                    </a:p>
                    <a:p>
                      <a:pPr algn="just"/>
                      <a:r>
                        <a:rPr lang="uk-UA" sz="1000" b="0" noProof="0" dirty="0"/>
                        <a:t>• міжнародно-правові джерела у сфері інформації та сучасних засобів комунікації;</a:t>
                      </a:r>
                    </a:p>
                    <a:p>
                      <a:pPr algn="just"/>
                      <a:r>
                        <a:rPr lang="uk-UA" sz="1000" b="0" noProof="0" dirty="0"/>
                        <a:t>• особливості міжнародно-правових режимів щодо інформації та комунікації;</a:t>
                      </a:r>
                    </a:p>
                    <a:p>
                      <a:pPr algn="just"/>
                      <a:r>
                        <a:rPr lang="uk-UA" sz="1000" b="0" noProof="0" dirty="0"/>
                        <a:t>• особливості міжнародно-правових відносин у сфері інформації та сфері комунікації;</a:t>
                      </a:r>
                    </a:p>
                    <a:p>
                      <a:pPr algn="just"/>
                      <a:r>
                        <a:rPr lang="uk-UA" sz="1000" b="0" noProof="0" dirty="0"/>
                        <a:t>• особливості та основні напрями становлення та розвитку міжнародно-правових засад інформаційного суспільства;</a:t>
                      </a:r>
                    </a:p>
                    <a:p>
                      <a:pPr algn="just"/>
                      <a:r>
                        <a:rPr lang="uk-UA" sz="1000" b="0" noProof="0" dirty="0"/>
                        <a:t>• зміст принципів, норм та джерел інформаційних і сучасних комунікаційних правовідносин;</a:t>
                      </a:r>
                    </a:p>
                    <a:p>
                      <a:pPr algn="just"/>
                      <a:r>
                        <a:rPr lang="uk-UA" sz="1000" b="0" noProof="0" dirty="0"/>
                        <a:t>• засоби реалізації та функціонування основних інститутів сучасного механізму регулювання інформаційних та комунікаційних процесів в Євросоюзі;</a:t>
                      </a:r>
                    </a:p>
                    <a:p>
                      <a:pPr algn="just"/>
                      <a:r>
                        <a:rPr lang="uk-UA" sz="1000" b="0" noProof="0" dirty="0"/>
                        <a:t>• відповідальність в сфері інформаційних і сучасних комунікаційних відносин.</a:t>
                      </a:r>
                    </a:p>
                    <a:p>
                      <a:pPr algn="just"/>
                      <a:r>
                        <a:rPr lang="uk-UA" sz="1000" b="0" noProof="0" dirty="0"/>
                        <a:t>Вміти:</a:t>
                      </a:r>
                    </a:p>
                    <a:p>
                      <a:pPr algn="just"/>
                      <a:r>
                        <a:rPr lang="uk-UA" sz="1000" b="0" noProof="0" dirty="0"/>
                        <a:t>• проводити аналіз праць провідних юристів у сфері інформаційного і сучасного комунікаційного права;</a:t>
                      </a:r>
                    </a:p>
                    <a:p>
                      <a:pPr algn="just"/>
                      <a:r>
                        <a:rPr lang="uk-UA" sz="1000" b="0" noProof="0" dirty="0"/>
                        <a:t>• аналізувати джерела міжнародного інформаційного права;</a:t>
                      </a:r>
                    </a:p>
                    <a:p>
                      <a:pPr algn="just"/>
                      <a:r>
                        <a:rPr lang="uk-UA" sz="1000" b="0" noProof="0" dirty="0"/>
                        <a:t>• порівнювати українське законодавство в сфері інформації і сучасних  комунікацій з міжнародними актами та стандартами ЄС, встановлювати його подібність, або відмінність з метою пошуку найбільш вдалого правового регулювання;</a:t>
                      </a:r>
                    </a:p>
                    <a:p>
                      <a:pPr algn="just"/>
                      <a:r>
                        <a:rPr lang="uk-UA" sz="1000" b="0" noProof="0" dirty="0"/>
                        <a:t>• аналізувати та оцінювати ситуації, що складаються у відносинах між державами з точки зору дотримання міжнародно-правових актів;</a:t>
                      </a:r>
                    </a:p>
                    <a:p>
                      <a:pPr algn="just"/>
                      <a:r>
                        <a:rPr lang="uk-UA" sz="1000" b="0" noProof="0" dirty="0"/>
                        <a:t>• аналізувати та оцінювати ситуації, що складаються у відносинах між державами з точки зору дотримання законодавства ЄС;</a:t>
                      </a:r>
                    </a:p>
                    <a:p>
                      <a:pPr algn="just"/>
                      <a:r>
                        <a:rPr lang="uk-UA" sz="1000" b="0" noProof="0" dirty="0"/>
                        <a:t>• застосовувати надані можливості для захисту прав особи та держави в сфері інформації і сучасних електронних комунікацій;</a:t>
                      </a:r>
                    </a:p>
                    <a:p>
                      <a:pPr algn="just"/>
                      <a:r>
                        <a:rPr lang="uk-UA" sz="1000" b="0" noProof="0" dirty="0"/>
                        <a:t>• аналізувати судову практику в сфері інформації і сучасних електронних комунікацій;</a:t>
                      </a:r>
                    </a:p>
                    <a:p>
                      <a:pPr algn="just"/>
                      <a:r>
                        <a:rPr lang="uk-UA" sz="1000" b="0" noProof="0" dirty="0"/>
                        <a:t>• висловлювати власні пропозиції щодо вдосконалення національного інформаційного права;</a:t>
                      </a:r>
                    </a:p>
                    <a:p>
                      <a:pPr algn="just"/>
                      <a:r>
                        <a:rPr lang="uk-UA" sz="1000" b="0" noProof="0" dirty="0"/>
                        <a:t>• критично оцінювати положення матеріальних та процесуальних норм у сфері інформації і сучасних електронних комунікацій;</a:t>
                      </a:r>
                    </a:p>
                    <a:p>
                      <a:pPr algn="just"/>
                      <a:r>
                        <a:rPr lang="uk-UA" sz="1000" b="0" noProof="0" dirty="0"/>
                        <a:t>• визначати, обґрунтовувати і обстоювати свою правову позицію щодо можливості і доцільності використання світового досвіду, а також досвіду держав-членів ЄС в правовій системі України.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158520"/>
              </p:ext>
            </p:extLst>
          </p:nvPr>
        </p:nvGraphicFramePr>
        <p:xfrm>
          <a:off x="226980" y="3044774"/>
          <a:ext cx="5570704" cy="3749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411192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noProof="0" dirty="0"/>
                        <a:t>1. </a:t>
                      </a:r>
                      <a:r>
                        <a:rPr lang="ru-RU" sz="1200" b="0" noProof="0" dirty="0" err="1"/>
                        <a:t>Поняття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інформаційних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сучасних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комунікаційних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правовідносин</a:t>
                      </a:r>
                      <a:endParaRPr lang="ru-RU" sz="1200" b="0" noProof="0" dirty="0"/>
                    </a:p>
                    <a:p>
                      <a:r>
                        <a:rPr lang="ru-RU" sz="1200" b="0" noProof="0" dirty="0"/>
                        <a:t>2. </a:t>
                      </a:r>
                      <a:r>
                        <a:rPr lang="ru-RU" sz="1200" b="0" noProof="0" dirty="0" err="1"/>
                        <a:t>Розвиток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правовідносин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3. </a:t>
                      </a:r>
                      <a:r>
                        <a:rPr lang="ru-RU" sz="1200" b="0" noProof="0" dirty="0" err="1"/>
                        <a:t>Розвиток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сучасних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комунікаційних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правовідносин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4.Теоретико-правові (</a:t>
                      </a:r>
                      <a:r>
                        <a:rPr lang="ru-RU" sz="1200" b="0" noProof="0" dirty="0" err="1"/>
                        <a:t>концептуальні</a:t>
                      </a:r>
                      <a:r>
                        <a:rPr lang="ru-RU" sz="1200" b="0" noProof="0" dirty="0"/>
                        <a:t>) засади </a:t>
                      </a:r>
                      <a:r>
                        <a:rPr lang="ru-RU" sz="1200" b="0" noProof="0" dirty="0" err="1"/>
                        <a:t>розвитку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інформаційно-комунікаційних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відносин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5.Засади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режиму </a:t>
                      </a:r>
                      <a:r>
                        <a:rPr lang="ru-RU" sz="1200" b="0" noProof="0" dirty="0" err="1"/>
                        <a:t>інформації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6.Засади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режиму </a:t>
                      </a:r>
                      <a:r>
                        <a:rPr lang="ru-RU" sz="1200" b="0" noProof="0" dirty="0" err="1"/>
                        <a:t>сучасних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електронних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комунікацій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7.Особливості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відносин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сфері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інформації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8.Особливості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відносин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сфері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сучасних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електронних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комунікацій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9.Основні </a:t>
                      </a:r>
                      <a:r>
                        <a:rPr lang="ru-RU" sz="1200" b="0" noProof="0" dirty="0" err="1"/>
                        <a:t>напрями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становлення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розвитку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міжнародно-правових</a:t>
                      </a:r>
                      <a:r>
                        <a:rPr lang="ru-RU" sz="1200" b="0" noProof="0" dirty="0"/>
                        <a:t> засад </a:t>
                      </a:r>
                      <a:r>
                        <a:rPr lang="ru-RU" sz="1200" b="0" noProof="0" dirty="0" err="1"/>
                        <a:t>інформаційного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суспільства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10.Особливості </a:t>
                      </a:r>
                      <a:r>
                        <a:rPr lang="ru-RU" sz="1200" b="0" noProof="0" dirty="0" err="1"/>
                        <a:t>реалізації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функціонування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основних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інститутів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сучасного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механізму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інформаційних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комунікаційних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процесів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Євросоюзі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r>
                        <a:rPr lang="ru-RU" sz="1200" b="0" noProof="0" dirty="0"/>
                        <a:t>11. </a:t>
                      </a:r>
                      <a:r>
                        <a:rPr lang="ru-RU" sz="1200" b="0" noProof="0" dirty="0" err="1"/>
                        <a:t>Відповідальність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сфері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інформаційних</a:t>
                      </a:r>
                      <a:r>
                        <a:rPr lang="ru-RU" sz="1200" b="0" noProof="0" dirty="0"/>
                        <a:t> і </a:t>
                      </a:r>
                      <a:r>
                        <a:rPr lang="ru-RU" sz="1200" b="0" noProof="0" dirty="0" err="1"/>
                        <a:t>сучасних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комунікаційних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відносин</a:t>
                      </a:r>
                      <a:r>
                        <a:rPr lang="ru-RU" sz="120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001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800" dirty="0"/>
              <a:t>Право і практика </a:t>
            </a:r>
            <a:r>
              <a:rPr lang="ru-RU" sz="2800" dirty="0" err="1"/>
              <a:t>універсальних</a:t>
            </a:r>
            <a:r>
              <a:rPr lang="ru-RU" sz="2800" dirty="0"/>
              <a:t> і </a:t>
            </a:r>
            <a:r>
              <a:rPr lang="ru-RU" sz="2800" dirty="0" err="1"/>
              <a:t>регіональних</a:t>
            </a:r>
            <a:r>
              <a:rPr lang="ru-RU" sz="2800" dirty="0"/>
              <a:t> </a:t>
            </a:r>
            <a:r>
              <a:rPr lang="ru-RU" sz="2800" dirty="0" err="1"/>
              <a:t>міжнародних</a:t>
            </a:r>
            <a:r>
              <a:rPr lang="ru-RU" sz="2800" dirty="0"/>
              <a:t> </a:t>
            </a:r>
            <a:r>
              <a:rPr lang="ru-RU" sz="2800" dirty="0" err="1"/>
              <a:t>організацій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11645228"/>
              </p:ext>
            </p:extLst>
          </p:nvPr>
        </p:nvGraphicFramePr>
        <p:xfrm>
          <a:off x="226980" y="1128409"/>
          <a:ext cx="5570706" cy="290983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1051871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857966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50" noProof="0" dirty="0" err="1"/>
                        <a:t>Розкрити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поняття</a:t>
                      </a:r>
                      <a:r>
                        <a:rPr lang="ru-RU" sz="1250" noProof="0" dirty="0"/>
                        <a:t> права </a:t>
                      </a:r>
                      <a:r>
                        <a:rPr lang="ru-RU" sz="1250" noProof="0" dirty="0" err="1"/>
                        <a:t>міжнародних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організацій</a:t>
                      </a:r>
                      <a:r>
                        <a:rPr lang="ru-RU" sz="1250" noProof="0" dirty="0"/>
                        <a:t>, </a:t>
                      </a:r>
                      <a:r>
                        <a:rPr lang="ru-RU" sz="1250" noProof="0" dirty="0" err="1"/>
                        <a:t>його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особливості</a:t>
                      </a:r>
                      <a:r>
                        <a:rPr lang="ru-RU" sz="1250" noProof="0" dirty="0"/>
                        <a:t> та </a:t>
                      </a:r>
                      <a:r>
                        <a:rPr lang="ru-RU" sz="1250" noProof="0" dirty="0" err="1"/>
                        <a:t>характерні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риси</a:t>
                      </a:r>
                      <a:r>
                        <a:rPr lang="ru-RU" sz="1250" noProof="0" dirty="0"/>
                        <a:t>. </a:t>
                      </a:r>
                      <a:r>
                        <a:rPr lang="ru-RU" sz="1250" noProof="0" dirty="0" err="1"/>
                        <a:t>Особлива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увага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приділяється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ознайомленню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студентів</a:t>
                      </a:r>
                      <a:r>
                        <a:rPr lang="ru-RU" sz="1250" noProof="0" dirty="0"/>
                        <a:t> з принципами та нормами права </a:t>
                      </a:r>
                      <a:r>
                        <a:rPr lang="ru-RU" sz="1250" noProof="0" dirty="0" err="1"/>
                        <a:t>міжнародних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організацій</a:t>
                      </a:r>
                      <a:r>
                        <a:rPr lang="ru-RU" sz="1250" noProof="0" dirty="0"/>
                        <a:t>, </a:t>
                      </a:r>
                      <a:r>
                        <a:rPr lang="ru-RU" sz="1250" noProof="0" dirty="0" err="1"/>
                        <a:t>інституційними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механізмами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регулювання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сучасних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міжнародних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відносин</a:t>
                      </a:r>
                      <a:r>
                        <a:rPr lang="ru-RU" sz="1250" noProof="0" dirty="0"/>
                        <a:t>, </a:t>
                      </a:r>
                      <a:r>
                        <a:rPr lang="ru-RU" sz="1250" noProof="0" dirty="0" err="1"/>
                        <a:t>сучасними</a:t>
                      </a:r>
                      <a:r>
                        <a:rPr lang="ru-RU" sz="1250" noProof="0" dirty="0"/>
                        <a:t> стандартами та перспективами </a:t>
                      </a:r>
                      <a:r>
                        <a:rPr lang="ru-RU" sz="1250" noProof="0" dirty="0" err="1"/>
                        <a:t>розвитку</a:t>
                      </a:r>
                      <a:r>
                        <a:rPr lang="ru-RU" sz="1250" noProof="0" dirty="0"/>
                        <a:t> права </a:t>
                      </a:r>
                      <a:r>
                        <a:rPr lang="ru-RU" sz="1250" noProof="0" dirty="0" err="1"/>
                        <a:t>міжнародних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організацій</a:t>
                      </a:r>
                      <a:r>
                        <a:rPr lang="ru-RU" sz="1250" noProof="0" dirty="0"/>
                        <a:t>.</a:t>
                      </a:r>
                      <a:endParaRPr lang="uk-UA" sz="12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802070539"/>
              </p:ext>
            </p:extLst>
          </p:nvPr>
        </p:nvGraphicFramePr>
        <p:xfrm>
          <a:off x="5797685" y="1128409"/>
          <a:ext cx="6167335" cy="53210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250" b="0" noProof="0" dirty="0"/>
                        <a:t>- </a:t>
                      </a:r>
                      <a:r>
                        <a:rPr lang="ru-RU" sz="1250" b="0" noProof="0" dirty="0" err="1"/>
                        <a:t>характерні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риси</a:t>
                      </a:r>
                      <a:r>
                        <a:rPr lang="ru-RU" sz="1250" b="0" noProof="0" dirty="0"/>
                        <a:t>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основні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тенденції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його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розвитку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- систему та структуру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- </a:t>
                      </a:r>
                      <a:r>
                        <a:rPr lang="ru-RU" sz="1250" b="0" noProof="0" dirty="0" err="1"/>
                        <a:t>суб’єктний</a:t>
                      </a:r>
                      <a:r>
                        <a:rPr lang="ru-RU" sz="1250" b="0" noProof="0" dirty="0"/>
                        <a:t> склад </a:t>
                      </a:r>
                      <a:r>
                        <a:rPr lang="ru-RU" sz="1250" b="0" noProof="0" dirty="0" err="1"/>
                        <a:t>учасників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відносин</a:t>
                      </a:r>
                      <a:r>
                        <a:rPr lang="ru-RU" sz="1250" b="0" noProof="0" dirty="0"/>
                        <a:t> в рамках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- засади </a:t>
                      </a:r>
                      <a:r>
                        <a:rPr lang="ru-RU" sz="1250" b="0" noProof="0" dirty="0" err="1"/>
                        <a:t>відповідальності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суб’єктів</a:t>
                      </a:r>
                      <a:r>
                        <a:rPr lang="ru-RU" sz="1250" b="0" noProof="0" dirty="0"/>
                        <a:t>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 за </a:t>
                      </a:r>
                      <a:r>
                        <a:rPr lang="ru-RU" sz="1250" b="0" noProof="0" dirty="0" err="1"/>
                        <a:t>порушення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його</a:t>
                      </a:r>
                      <a:r>
                        <a:rPr lang="ru-RU" sz="1250" b="0" noProof="0" dirty="0"/>
                        <a:t> норм.</a:t>
                      </a:r>
                    </a:p>
                    <a:p>
                      <a:pPr algn="just"/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 err="1"/>
                        <a:t>Вміти</a:t>
                      </a:r>
                      <a:r>
                        <a:rPr lang="ru-RU" sz="1250" b="0" noProof="0" dirty="0"/>
                        <a:t>:</a:t>
                      </a:r>
                    </a:p>
                    <a:p>
                      <a:pPr algn="just"/>
                      <a:r>
                        <a:rPr lang="ru-RU" sz="1250" b="0" noProof="0" dirty="0"/>
                        <a:t>- </a:t>
                      </a:r>
                      <a:r>
                        <a:rPr lang="ru-RU" sz="1250" b="0" noProof="0" dirty="0" err="1"/>
                        <a:t>логічно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професійно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обґрунтовувати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висловлювати</a:t>
                      </a:r>
                      <a:r>
                        <a:rPr lang="ru-RU" sz="1250" b="0" noProof="0" dirty="0"/>
                        <a:t> свою точку </a:t>
                      </a:r>
                      <a:r>
                        <a:rPr lang="ru-RU" sz="1250" b="0" noProof="0" dirty="0" err="1"/>
                        <a:t>зору</a:t>
                      </a:r>
                      <a:r>
                        <a:rPr lang="ru-RU" sz="1250" b="0" noProof="0" dirty="0"/>
                        <a:t> з проблематики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- </a:t>
                      </a:r>
                      <a:r>
                        <a:rPr lang="ru-RU" sz="1250" b="0" noProof="0" dirty="0" err="1"/>
                        <a:t>використовувати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юридичні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категорії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що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застосовуються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сфері</a:t>
                      </a:r>
                      <a:r>
                        <a:rPr lang="ru-RU" sz="1250" b="0" noProof="0" dirty="0"/>
                        <a:t> права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- </a:t>
                      </a:r>
                      <a:r>
                        <a:rPr lang="ru-RU" sz="1250" b="0" noProof="0" dirty="0" err="1"/>
                        <a:t>опанувати</a:t>
                      </a:r>
                      <a:r>
                        <a:rPr lang="ru-RU" sz="1250" b="0" noProof="0" dirty="0"/>
                        <a:t> основами </a:t>
                      </a:r>
                      <a:r>
                        <a:rPr lang="ru-RU" sz="1250" b="0" noProof="0" dirty="0" err="1"/>
                        <a:t>міжнародно</a:t>
                      </a:r>
                      <a:r>
                        <a:rPr lang="ru-RU" sz="1250" b="0" noProof="0" dirty="0"/>
                        <a:t>-правового </a:t>
                      </a:r>
                      <a:r>
                        <a:rPr lang="ru-RU" sz="1250" b="0" noProof="0" dirty="0" err="1"/>
                        <a:t>аналізу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правових</a:t>
                      </a:r>
                      <a:r>
                        <a:rPr lang="ru-RU" sz="1250" b="0" noProof="0" dirty="0"/>
                        <a:t> проблем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відносин</a:t>
                      </a:r>
                      <a:r>
                        <a:rPr lang="ru-RU" sz="125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181555"/>
              </p:ext>
            </p:extLst>
          </p:nvPr>
        </p:nvGraphicFramePr>
        <p:xfrm>
          <a:off x="226981" y="4038246"/>
          <a:ext cx="5570704" cy="241119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411192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Міжнародні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організації</a:t>
                      </a:r>
                      <a:r>
                        <a:rPr lang="ru-RU" sz="1250" b="0" noProof="0" dirty="0"/>
                        <a:t> в </a:t>
                      </a:r>
                      <a:r>
                        <a:rPr lang="ru-RU" sz="1250" b="0" noProof="0" dirty="0" err="1"/>
                        <a:t>системі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права </a:t>
                      </a:r>
                    </a:p>
                    <a:p>
                      <a:r>
                        <a:rPr lang="ru-RU" sz="1250" b="0" noProof="0" dirty="0"/>
                        <a:t>2. Структура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Міжнародні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загальної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компетенції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4. </a:t>
                      </a:r>
                      <a:r>
                        <a:rPr lang="ru-RU" sz="1250" b="0" noProof="0" dirty="0" err="1"/>
                        <a:t>Спеціалізовані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організації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Регіональні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інтеграційні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угрупування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Європейські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регіональні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організації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7. </a:t>
                      </a:r>
                      <a:r>
                        <a:rPr lang="ru-RU" sz="1250" b="0" noProof="0" dirty="0" err="1"/>
                        <a:t>Міжнародні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неурядові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організації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8. </a:t>
                      </a:r>
                      <a:r>
                        <a:rPr lang="ru-RU" sz="1250" b="0" noProof="0" dirty="0" err="1"/>
                        <a:t>Відповідальність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організацій</a:t>
                      </a:r>
                      <a:endParaRPr lang="ru-RU" sz="125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053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 </a:t>
            </a:r>
            <a:r>
              <a:rPr lang="ru-RU" sz="2800" dirty="0" err="1"/>
              <a:t>Міграційне</a:t>
            </a:r>
            <a:r>
              <a:rPr lang="ru-RU" sz="2800" dirty="0"/>
              <a:t> право ЄС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0197010"/>
              </p:ext>
            </p:extLst>
          </p:nvPr>
        </p:nvGraphicFramePr>
        <p:xfrm>
          <a:off x="226980" y="1128409"/>
          <a:ext cx="5570706" cy="201171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64201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порівняльного</a:t>
                      </a:r>
                      <a:r>
                        <a:rPr lang="ru-RU" noProof="0" dirty="0"/>
                        <a:t> і </a:t>
                      </a:r>
                      <a:r>
                        <a:rPr lang="ru-RU" noProof="0" dirty="0" err="1"/>
                        <a:t>європейського</a:t>
                      </a:r>
                      <a:r>
                        <a:rPr lang="ru-RU" noProof="0" dirty="0"/>
                        <a:t>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280199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300" noProof="0" dirty="0"/>
                        <a:t>Підготовка фахівців, здатних виконувати висококваліфіковану аналітичну, організаційну, дослідницьку та викладацьку роботу в галузі міграційного права Європейського Союзу та гармонізації вітчизняного законодавства зі європейськими стандартами у міграційній сфері.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5797685" y="1128409"/>
          <a:ext cx="6167335" cy="52882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290107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00" b="0" noProof="0" dirty="0"/>
                        <a:t>Знати та оволодіти теоретичними знаннями про:</a:t>
                      </a:r>
                    </a:p>
                    <a:p>
                      <a:pPr algn="just"/>
                      <a:r>
                        <a:rPr lang="uk-UA" sz="1100" b="0" noProof="0" dirty="0"/>
                        <a:t>•міграційне право ЄС: фундаментальні поняття та принципи;</a:t>
                      </a:r>
                    </a:p>
                    <a:p>
                      <a:pPr algn="just"/>
                      <a:r>
                        <a:rPr lang="uk-UA" sz="1100" b="0" noProof="0" dirty="0"/>
                        <a:t>•джерела міграційного права ЄС;</a:t>
                      </a:r>
                    </a:p>
                    <a:p>
                      <a:pPr algn="just"/>
                      <a:r>
                        <a:rPr lang="uk-UA" sz="1100" b="0" noProof="0" dirty="0"/>
                        <a:t>•особливості та основні напрями становлення та подальшого розвитку міграційної політики ЄС як одного з основних елементів європейської інтеграції;</a:t>
                      </a:r>
                    </a:p>
                    <a:p>
                      <a:pPr algn="just"/>
                      <a:r>
                        <a:rPr lang="uk-UA" sz="1100" b="0" noProof="0" dirty="0"/>
                        <a:t>•зміст принципів, норм та джерел забезпечення легальної міграції до Євросоюзу;</a:t>
                      </a:r>
                    </a:p>
                    <a:p>
                      <a:pPr algn="just"/>
                      <a:r>
                        <a:rPr lang="uk-UA" sz="1100" b="0" noProof="0" dirty="0"/>
                        <a:t>•засоби реалізації та функціонування основних інститутів сучасного механізму регулювання міграційних процесів в Євросоюзі;</a:t>
                      </a:r>
                    </a:p>
                    <a:p>
                      <a:pPr algn="just"/>
                      <a:r>
                        <a:rPr lang="uk-UA" sz="1100" b="0" noProof="0" dirty="0"/>
                        <a:t>•напрями оптимізації міграційної політики в ЄС;</a:t>
                      </a:r>
                    </a:p>
                    <a:p>
                      <a:pPr algn="just"/>
                      <a:r>
                        <a:rPr lang="uk-UA" sz="1100" b="0" noProof="0" dirty="0"/>
                        <a:t>•Шенгенське </a:t>
                      </a:r>
                      <a:r>
                        <a:rPr lang="en-US" sz="1100" b="0" noProof="0" dirty="0"/>
                        <a:t>acquis </a:t>
                      </a:r>
                      <a:r>
                        <a:rPr lang="uk-UA" sz="1100" b="0" noProof="0" dirty="0"/>
                        <a:t>Європейського Союзу</a:t>
                      </a:r>
                    </a:p>
                    <a:p>
                      <a:pPr algn="just"/>
                      <a:r>
                        <a:rPr lang="uk-UA" sz="1100" b="0" noProof="0" dirty="0"/>
                        <a:t>•правові засади легальної імміграції до ЄС</a:t>
                      </a:r>
                    </a:p>
                    <a:p>
                      <a:pPr algn="just"/>
                      <a:r>
                        <a:rPr lang="uk-UA" sz="1100" b="0" noProof="0" dirty="0"/>
                        <a:t>•організаційно-правові засади запобігання нелегальній міграції в ЄС4;</a:t>
                      </a:r>
                    </a:p>
                    <a:p>
                      <a:pPr algn="just"/>
                      <a:r>
                        <a:rPr lang="uk-UA" sz="1100" b="0" noProof="0" dirty="0"/>
                        <a:t>•політику щодо надання притулку;</a:t>
                      </a:r>
                    </a:p>
                    <a:p>
                      <a:pPr algn="just"/>
                      <a:r>
                        <a:rPr lang="uk-UA" sz="1100" b="0" noProof="0" dirty="0"/>
                        <a:t>•співробітництво ЄС з третіми країнами у сфері міграції.</a:t>
                      </a:r>
                    </a:p>
                    <a:p>
                      <a:pPr algn="just"/>
                      <a:r>
                        <a:rPr lang="uk-UA" sz="1100" b="0" noProof="0" dirty="0"/>
                        <a:t>Вміти:</a:t>
                      </a:r>
                    </a:p>
                    <a:p>
                      <a:pPr algn="just"/>
                      <a:r>
                        <a:rPr lang="uk-UA" sz="1100" b="0" noProof="0" dirty="0"/>
                        <a:t>•проводити аналіз праць визначних юристів у сфері міграційного права ЄС;</a:t>
                      </a:r>
                    </a:p>
                    <a:p>
                      <a:pPr algn="just"/>
                      <a:r>
                        <a:rPr lang="uk-UA" sz="1100" b="0" noProof="0" dirty="0"/>
                        <a:t>•аналізувати джерела міграційного права ЄС;</a:t>
                      </a:r>
                    </a:p>
                    <a:p>
                      <a:pPr algn="just"/>
                      <a:r>
                        <a:rPr lang="uk-UA" sz="1100" b="0" noProof="0" dirty="0"/>
                        <a:t>•порівнювати українське міграційне законодавство із міграційними стандартами ЄС, встановлювати його подібність, або відмінність з метою пошуку найбільш вдалого правового регулювання;</a:t>
                      </a:r>
                    </a:p>
                    <a:p>
                      <a:pPr algn="just"/>
                      <a:r>
                        <a:rPr lang="uk-UA" sz="1100" b="0" noProof="0" dirty="0"/>
                        <a:t>•аналізувати та оцінювати ситуацію, що склалась в державах-членах ЄС з точки зору дотримання міграційних норм;</a:t>
                      </a:r>
                    </a:p>
                    <a:p>
                      <a:pPr algn="just"/>
                      <a:r>
                        <a:rPr lang="uk-UA" sz="1100" b="0" noProof="0" dirty="0"/>
                        <a:t>•застосовувати надані можливості для захисту прав особи в галузі в сфері міграційних правовідносин;</a:t>
                      </a:r>
                    </a:p>
                    <a:p>
                      <a:pPr algn="just"/>
                      <a:r>
                        <a:rPr lang="uk-UA" sz="1100" b="0" noProof="0" dirty="0"/>
                        <a:t>•аналізувати практику Суду ЄС в сфері міграційної політики;</a:t>
                      </a:r>
                    </a:p>
                    <a:p>
                      <a:pPr algn="just"/>
                      <a:r>
                        <a:rPr lang="uk-UA" sz="1100" b="0" noProof="0" dirty="0"/>
                        <a:t>•висловлювати свої пропозиції щодо вдосконалення національного міграційного законодавства;</a:t>
                      </a:r>
                    </a:p>
                    <a:p>
                      <a:pPr algn="just"/>
                      <a:r>
                        <a:rPr lang="uk-UA" sz="1100" b="0" noProof="0" dirty="0"/>
                        <a:t>•критично оцінювати положення матеріальних та процесуальних норм міграційного права ЄС;</a:t>
                      </a:r>
                    </a:p>
                    <a:p>
                      <a:pPr algn="just"/>
                      <a:r>
                        <a:rPr lang="uk-UA" sz="1100" b="0" noProof="0" dirty="0"/>
                        <a:t>•визначати, обґрунтовувати і обстоювати свою правову позицію щодо можливості і доцільності використання досвіду держав-членів ЄС в правовій системі України.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/>
        </p:nvGraphicFramePr>
        <p:xfrm>
          <a:off x="226981" y="3785191"/>
          <a:ext cx="5570704" cy="266700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631498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0" noProof="0" dirty="0"/>
                        <a:t>1.Поняття та </a:t>
                      </a:r>
                      <a:r>
                        <a:rPr lang="ru-RU" sz="1300" b="0" noProof="0" dirty="0" err="1"/>
                        <a:t>становлення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міграційної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політики</a:t>
                      </a:r>
                      <a:r>
                        <a:rPr lang="ru-RU" sz="1300" b="0" noProof="0" dirty="0"/>
                        <a:t> ЄС</a:t>
                      </a:r>
                    </a:p>
                    <a:p>
                      <a:r>
                        <a:rPr lang="ru-RU" sz="1300" b="0" noProof="0" dirty="0"/>
                        <a:t>2.Теоретико-правові засади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міграції</a:t>
                      </a:r>
                      <a:r>
                        <a:rPr lang="ru-RU" sz="1300" b="0" noProof="0" dirty="0"/>
                        <a:t> в </a:t>
                      </a:r>
                      <a:r>
                        <a:rPr lang="ru-RU" sz="1300" b="0" noProof="0" dirty="0" err="1"/>
                        <a:t>Євросоюзі</a:t>
                      </a:r>
                      <a:r>
                        <a:rPr lang="ru-RU" sz="1300" b="0" noProof="0" dirty="0"/>
                        <a:t>.</a:t>
                      </a:r>
                    </a:p>
                    <a:p>
                      <a:r>
                        <a:rPr lang="ru-RU" sz="1300" b="0" noProof="0" dirty="0"/>
                        <a:t>3.Поняття та </a:t>
                      </a:r>
                      <a:r>
                        <a:rPr lang="ru-RU" sz="1300" b="0" noProof="0" dirty="0" err="1"/>
                        <a:t>юридичне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значення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громадянства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Європейського</a:t>
                      </a:r>
                      <a:r>
                        <a:rPr lang="ru-RU" sz="1300" b="0" noProof="0" dirty="0"/>
                        <a:t> Союзу.</a:t>
                      </a:r>
                    </a:p>
                    <a:p>
                      <a:r>
                        <a:rPr lang="ru-RU" sz="1300" b="0" noProof="0" dirty="0"/>
                        <a:t>4.Міграційні права на </a:t>
                      </a:r>
                      <a:r>
                        <a:rPr lang="ru-RU" sz="1300" b="0" noProof="0" dirty="0" err="1"/>
                        <a:t>єдиному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внутрішньому</a:t>
                      </a:r>
                      <a:r>
                        <a:rPr lang="ru-RU" sz="1300" b="0" noProof="0" dirty="0"/>
                        <a:t> ринку ЄС</a:t>
                      </a:r>
                    </a:p>
                    <a:p>
                      <a:r>
                        <a:rPr lang="ru-RU" sz="1300" b="0" noProof="0" dirty="0"/>
                        <a:t>5.Правові засади </a:t>
                      </a:r>
                      <a:r>
                        <a:rPr lang="ru-RU" sz="1300" b="0" noProof="0" dirty="0" err="1"/>
                        <a:t>вільного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пересування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членів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родини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громадян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Євросоюзу</a:t>
                      </a:r>
                      <a:r>
                        <a:rPr lang="ru-RU" sz="1300" b="0" noProof="0" dirty="0"/>
                        <a:t>.</a:t>
                      </a:r>
                    </a:p>
                    <a:p>
                      <a:r>
                        <a:rPr lang="ru-RU" sz="1300" b="0" noProof="0" dirty="0"/>
                        <a:t>6.Правове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міграційних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процесів</a:t>
                      </a:r>
                      <a:r>
                        <a:rPr lang="ru-RU" sz="1300" b="0" noProof="0" dirty="0"/>
                        <a:t> в </a:t>
                      </a:r>
                      <a:r>
                        <a:rPr lang="ru-RU" sz="1300" b="0" noProof="0" dirty="0" err="1"/>
                        <a:t>Шенгенському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просторі</a:t>
                      </a:r>
                      <a:endParaRPr lang="ru-RU" sz="1300" b="0" noProof="0" dirty="0"/>
                    </a:p>
                    <a:p>
                      <a:r>
                        <a:rPr lang="ru-RU" sz="1300" b="0" noProof="0" dirty="0"/>
                        <a:t>7.Правове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спільної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візової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політики</a:t>
                      </a:r>
                      <a:r>
                        <a:rPr lang="ru-RU" sz="1300" b="0" noProof="0" dirty="0"/>
                        <a:t> ЄС.</a:t>
                      </a:r>
                    </a:p>
                    <a:p>
                      <a:r>
                        <a:rPr lang="ru-RU" sz="1300" b="0" noProof="0" dirty="0"/>
                        <a:t>8.Спільна </a:t>
                      </a:r>
                      <a:r>
                        <a:rPr lang="ru-RU" sz="1300" b="0" noProof="0" dirty="0" err="1"/>
                        <a:t>імміграційна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політика</a:t>
                      </a:r>
                      <a:r>
                        <a:rPr lang="ru-RU" sz="1300" b="0" noProof="0" dirty="0"/>
                        <a:t> ЄС (СІП): </a:t>
                      </a:r>
                      <a:r>
                        <a:rPr lang="ru-RU" sz="1300" b="0" noProof="0" dirty="0" err="1"/>
                        <a:t>поняття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зміст</a:t>
                      </a:r>
                      <a:r>
                        <a:rPr lang="ru-RU" sz="1300" b="0" noProof="0" dirty="0"/>
                        <a:t>.</a:t>
                      </a:r>
                    </a:p>
                    <a:p>
                      <a:r>
                        <a:rPr lang="ru-RU" sz="1300" b="0" noProof="0" dirty="0"/>
                        <a:t>9.Міжнародно-правове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співпраці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України</a:t>
                      </a:r>
                      <a:r>
                        <a:rPr lang="ru-RU" sz="1300" b="0" noProof="0" dirty="0"/>
                        <a:t> з </a:t>
                      </a:r>
                      <a:r>
                        <a:rPr lang="ru-RU" sz="1300" b="0" noProof="0" dirty="0" err="1"/>
                        <a:t>Європейським</a:t>
                      </a:r>
                      <a:r>
                        <a:rPr lang="ru-RU" sz="1300" b="0" noProof="0" dirty="0"/>
                        <a:t> Союзом у </a:t>
                      </a:r>
                      <a:r>
                        <a:rPr lang="ru-RU" sz="1300" b="0" noProof="0" dirty="0" err="1"/>
                        <a:t>сфері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міграції</a:t>
                      </a:r>
                      <a:r>
                        <a:rPr lang="ru-RU" sz="130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9801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 Право Ради </a:t>
            </a:r>
            <a:r>
              <a:rPr lang="ru-RU" sz="2800" dirty="0" err="1"/>
              <a:t>Європи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0881882"/>
              </p:ext>
            </p:extLst>
          </p:nvPr>
        </p:nvGraphicFramePr>
        <p:xfrm>
          <a:off x="226980" y="1128409"/>
          <a:ext cx="5570706" cy="2499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716433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порівняльного</a:t>
                      </a:r>
                      <a:r>
                        <a:rPr lang="ru-RU" noProof="0" dirty="0"/>
                        <a:t> і </a:t>
                      </a:r>
                      <a:r>
                        <a:rPr lang="ru-RU" noProof="0" dirty="0" err="1"/>
                        <a:t>європейського</a:t>
                      </a:r>
                      <a:r>
                        <a:rPr lang="ru-RU" noProof="0" dirty="0"/>
                        <a:t>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noProof="0" dirty="0" err="1"/>
                        <a:t>Надання</a:t>
                      </a:r>
                      <a:r>
                        <a:rPr lang="ru-RU" sz="1100" noProof="0" dirty="0"/>
                        <a:t> студентам </a:t>
                      </a:r>
                      <a:r>
                        <a:rPr lang="ru-RU" sz="1100" noProof="0" dirty="0" err="1"/>
                        <a:t>поглиблених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теоретичних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практичних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знання</a:t>
                      </a:r>
                      <a:r>
                        <a:rPr lang="ru-RU" sz="1100" noProof="0" dirty="0"/>
                        <a:t> права Ради </a:t>
                      </a:r>
                      <a:r>
                        <a:rPr lang="ru-RU" sz="1100" noProof="0" dirty="0" err="1"/>
                        <a:t>Європи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основних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напрямів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її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діяльності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висвітлення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основних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принципів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напрямів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функціонування</a:t>
                      </a:r>
                      <a:r>
                        <a:rPr lang="ru-RU" sz="1100" noProof="0" dirty="0"/>
                        <a:t> Ради </a:t>
                      </a:r>
                      <a:r>
                        <a:rPr lang="ru-RU" sz="1100" noProof="0" dirty="0" err="1"/>
                        <a:t>Європи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її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інституційної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системи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основних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документів</a:t>
                      </a:r>
                      <a:r>
                        <a:rPr lang="ru-RU" sz="1100" noProof="0" dirty="0"/>
                        <a:t>,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механізмів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захисту</a:t>
                      </a:r>
                      <a:r>
                        <a:rPr lang="ru-RU" sz="1100" noProof="0" dirty="0"/>
                        <a:t>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які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створені</a:t>
                      </a:r>
                      <a:r>
                        <a:rPr lang="ru-RU" sz="1100" noProof="0" dirty="0"/>
                        <a:t> в рамках </a:t>
                      </a:r>
                      <a:r>
                        <a:rPr lang="ru-RU" sz="1100" noProof="0" dirty="0" err="1"/>
                        <a:t>організації</a:t>
                      </a:r>
                      <a:r>
                        <a:rPr lang="ru-RU" sz="1100" noProof="0" dirty="0"/>
                        <a:t>. </a:t>
                      </a:r>
                      <a:r>
                        <a:rPr lang="ru-RU" sz="1100" noProof="0" dirty="0" err="1"/>
                        <a:t>Особлива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увага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приділяється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розгляду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Європейської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конвенції</a:t>
                      </a:r>
                      <a:r>
                        <a:rPr lang="ru-RU" sz="1100" noProof="0" dirty="0"/>
                        <a:t> про </a:t>
                      </a:r>
                      <a:r>
                        <a:rPr lang="ru-RU" sz="1100" noProof="0" dirty="0" err="1"/>
                        <a:t>захист</a:t>
                      </a:r>
                      <a:r>
                        <a:rPr lang="ru-RU" sz="1100" noProof="0" dirty="0"/>
                        <a:t>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основоположних</a:t>
                      </a:r>
                      <a:r>
                        <a:rPr lang="ru-RU" sz="1100" noProof="0" dirty="0"/>
                        <a:t> свобод 1950 року,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засадам </a:t>
                      </a:r>
                      <a:r>
                        <a:rPr lang="ru-RU" sz="1100" noProof="0" dirty="0" err="1"/>
                        <a:t>функціонування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її</a:t>
                      </a:r>
                      <a:r>
                        <a:rPr lang="ru-RU" sz="1100" noProof="0" dirty="0"/>
                        <a:t> контрольного </a:t>
                      </a:r>
                      <a:r>
                        <a:rPr lang="ru-RU" sz="1100" noProof="0" dirty="0" err="1"/>
                        <a:t>механізму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особливостям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правових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відносин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України</a:t>
                      </a:r>
                      <a:r>
                        <a:rPr lang="ru-RU" sz="1100" noProof="0" dirty="0"/>
                        <a:t> з Радою </a:t>
                      </a:r>
                      <a:r>
                        <a:rPr lang="ru-RU" sz="1100" noProof="0" dirty="0" err="1"/>
                        <a:t>Європи</a:t>
                      </a:r>
                      <a:endParaRPr lang="uk-UA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44227221"/>
              </p:ext>
            </p:extLst>
          </p:nvPr>
        </p:nvGraphicFramePr>
        <p:xfrm>
          <a:off x="5797685" y="1128409"/>
          <a:ext cx="6167335" cy="566966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669666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000" b="0" noProof="0" dirty="0"/>
                        <a:t>Знати та оволодіти теоретичними знаннями про:</a:t>
                      </a:r>
                    </a:p>
                    <a:p>
                      <a:pPr algn="just"/>
                      <a:r>
                        <a:rPr lang="uk-UA" sz="1000" b="0" noProof="0" dirty="0"/>
                        <a:t>•історичні процеси виникнення, становлення та розвитку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•основні принципи, цілі організації, характеристику основних напрямів діяльності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функціонування інституційної системи організації</a:t>
                      </a:r>
                    </a:p>
                    <a:p>
                      <a:pPr algn="just"/>
                      <a:r>
                        <a:rPr lang="uk-UA" sz="1000" b="0" noProof="0" dirty="0"/>
                        <a:t>•правову базу Ради Європи, класифікацію, види договорів, прийнятих Радою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•поняття, особливості механізму захисту прав людини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•нормативний зміст Європейської конвенції з прав людини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функціонування та практику Європейського суду з прав людини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та напрями співробітництва Ради Європи з іншими міжнародними організаціями</a:t>
                      </a:r>
                    </a:p>
                    <a:p>
                      <a:pPr algn="just"/>
                      <a:r>
                        <a:rPr lang="uk-UA" sz="1000" b="0" noProof="0" dirty="0"/>
                        <a:t>•застосування стандартів Ради Європи у праві України.</a:t>
                      </a:r>
                    </a:p>
                    <a:p>
                      <a:pPr algn="just"/>
                      <a:r>
                        <a:rPr lang="uk-UA" sz="1000" b="0" noProof="0" dirty="0"/>
                        <a:t>Вміти:</a:t>
                      </a:r>
                    </a:p>
                    <a:p>
                      <a:pPr algn="just"/>
                      <a:r>
                        <a:rPr lang="uk-UA" sz="1000" b="0" noProof="0" dirty="0"/>
                        <a:t>•історичні процеси виникнення, становлення та розвитку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•основні принципи, цілі організації, характеристику основних напрямів діяльності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функціонування інституційної системи організації</a:t>
                      </a:r>
                    </a:p>
                    <a:p>
                      <a:pPr algn="just"/>
                      <a:r>
                        <a:rPr lang="uk-UA" sz="1000" b="0" noProof="0" dirty="0"/>
                        <a:t>•правову базу Ради Європи, класифікацію, види договорів, прийнятих Радою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•поняття, особливості механізму захисту прав людини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•нормативний зміст Європейської конвенції з прав людини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функціонування та практику Європейського суду з прав людини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•основи та напрями співробітництва Ради Європи з іншими міжнародними організаціями</a:t>
                      </a:r>
                    </a:p>
                    <a:p>
                      <a:pPr algn="just"/>
                      <a:r>
                        <a:rPr lang="uk-UA" sz="1000" b="0" noProof="0" dirty="0"/>
                        <a:t>•застосування стандартів Ради Європи у праві України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•аналізувати основні документи Ради Європи </a:t>
                      </a:r>
                    </a:p>
                    <a:p>
                      <a:pPr algn="just"/>
                      <a:r>
                        <a:rPr lang="uk-UA" sz="1000" b="0" noProof="0" dirty="0"/>
                        <a:t>•визначати особливості функціонування інституційної системи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•аналізувати міжнародну інформацію  і давати міжнародно-правову оцінку заходам, які проводяться в рамках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•аналізувати та оцінювати конкретну ситуацію в галузі прав людини з точки зору стандартів та існуючих механізмів захисту прав людини в рамках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•приймати практичні рішення з питань застосування Європейської конвенції з прав людини та звернення до Європейського Суду з прав людини</a:t>
                      </a:r>
                    </a:p>
                    <a:p>
                      <a:pPr algn="just"/>
                      <a:r>
                        <a:rPr lang="uk-UA" sz="1000" b="0" noProof="0" dirty="0"/>
                        <a:t>•визначати стан та проблеми імплементації стандартів Ради Європи в Україні</a:t>
                      </a:r>
                    </a:p>
                    <a:p>
                      <a:pPr algn="just"/>
                      <a:r>
                        <a:rPr lang="uk-UA" sz="1000" b="0" noProof="0" dirty="0"/>
                        <a:t>•визначати перспективи та тенденції подальшого розвитку права Ради Європи</a:t>
                      </a:r>
                    </a:p>
                    <a:p>
                      <a:pPr algn="just"/>
                      <a:r>
                        <a:rPr lang="uk-UA" sz="1000" b="0" noProof="0" dirty="0"/>
                        <a:t>•володіти спеціальною термінологією у обсязі, достатньому для вільного використання її у практичній роботі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41532"/>
              </p:ext>
            </p:extLst>
          </p:nvPr>
        </p:nvGraphicFramePr>
        <p:xfrm>
          <a:off x="226980" y="4115835"/>
          <a:ext cx="5570706" cy="26822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21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56252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noProof="0" dirty="0"/>
                        <a:t>1.Місце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системі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міжнародних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організацій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основні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принципи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діяльності</a:t>
                      </a:r>
                      <a:r>
                        <a:rPr lang="ru-RU" sz="1000" b="0" noProof="0" dirty="0"/>
                        <a:t>. </a:t>
                      </a:r>
                      <a:r>
                        <a:rPr lang="ru-RU" sz="1000" b="0" noProof="0" dirty="0" err="1"/>
                        <a:t>Історія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створення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розвитку</a:t>
                      </a:r>
                      <a:r>
                        <a:rPr lang="ru-RU" sz="1000" b="0" noProof="0" dirty="0"/>
                        <a:t>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2.Інституційна система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3.Основні </a:t>
                      </a:r>
                      <a:r>
                        <a:rPr lang="ru-RU" sz="1000" b="0" noProof="0" dirty="0" err="1"/>
                        <a:t>міжнародно-правові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документи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що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прийнято</a:t>
                      </a:r>
                      <a:r>
                        <a:rPr lang="ru-RU" sz="1000" b="0" noProof="0" dirty="0"/>
                        <a:t> в рамках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. Система </a:t>
                      </a:r>
                      <a:r>
                        <a:rPr lang="ru-RU" sz="1000" b="0" noProof="0" dirty="0" err="1"/>
                        <a:t>захисту</a:t>
                      </a:r>
                      <a:r>
                        <a:rPr lang="ru-RU" sz="1000" b="0" noProof="0" dirty="0"/>
                        <a:t>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4.Система </a:t>
                      </a:r>
                      <a:r>
                        <a:rPr lang="ru-RU" sz="1000" b="0" noProof="0" dirty="0" err="1"/>
                        <a:t>захисту</a:t>
                      </a:r>
                      <a:r>
                        <a:rPr lang="ru-RU" sz="1000" b="0" noProof="0" dirty="0"/>
                        <a:t>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 Ради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5.Європейська </a:t>
                      </a:r>
                      <a:r>
                        <a:rPr lang="ru-RU" sz="1000" b="0" noProof="0" dirty="0" err="1"/>
                        <a:t>соціальна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хартія</a:t>
                      </a:r>
                      <a:r>
                        <a:rPr lang="ru-RU" sz="1000" b="0" noProof="0" dirty="0"/>
                        <a:t>. </a:t>
                      </a:r>
                      <a:r>
                        <a:rPr lang="ru-RU" sz="1000" b="0" noProof="0" dirty="0" err="1"/>
                        <a:t>Особливості</a:t>
                      </a:r>
                      <a:r>
                        <a:rPr lang="ru-RU" sz="1000" b="0" noProof="0" dirty="0"/>
                        <a:t> нормативного </a:t>
                      </a:r>
                      <a:r>
                        <a:rPr lang="ru-RU" sz="1000" b="0" noProof="0" dirty="0" err="1"/>
                        <a:t>змісту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контрольний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механізм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6.Участь </a:t>
                      </a:r>
                      <a:r>
                        <a:rPr lang="ru-RU" sz="1000" b="0" noProof="0" dirty="0" err="1"/>
                        <a:t>України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діяльності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Раді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Європи</a:t>
                      </a:r>
                      <a:r>
                        <a:rPr lang="ru-RU" sz="1000" b="0" noProof="0" dirty="0"/>
                        <a:t> </a:t>
                      </a:r>
                    </a:p>
                    <a:p>
                      <a:r>
                        <a:rPr lang="ru-RU" sz="1000" b="0" noProof="0" dirty="0"/>
                        <a:t>7.Загальна характеристика та </a:t>
                      </a:r>
                      <a:r>
                        <a:rPr lang="ru-RU" sz="1000" b="0" noProof="0" dirty="0" err="1"/>
                        <a:t>нормативний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зміст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Європейської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конвенції</a:t>
                      </a:r>
                      <a:r>
                        <a:rPr lang="ru-RU" sz="1000" b="0" noProof="0" dirty="0"/>
                        <a:t> про </a:t>
                      </a:r>
                      <a:r>
                        <a:rPr lang="ru-RU" sz="1000" b="0" noProof="0" dirty="0" err="1"/>
                        <a:t>захист</a:t>
                      </a:r>
                      <a:r>
                        <a:rPr lang="ru-RU" sz="1000" b="0" noProof="0" dirty="0"/>
                        <a:t>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основних</a:t>
                      </a:r>
                      <a:r>
                        <a:rPr lang="ru-RU" sz="1000" b="0" noProof="0" dirty="0"/>
                        <a:t> свобод 1950р. </a:t>
                      </a:r>
                    </a:p>
                    <a:p>
                      <a:r>
                        <a:rPr lang="ru-RU" sz="1000" b="0" noProof="0" dirty="0"/>
                        <a:t>8.Європейський Суд з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. Склад, структура та </a:t>
                      </a:r>
                      <a:r>
                        <a:rPr lang="ru-RU" sz="1000" b="0" noProof="0" dirty="0" err="1"/>
                        <a:t>юрисдикція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9.Критерії </a:t>
                      </a:r>
                      <a:r>
                        <a:rPr lang="ru-RU" sz="1000" b="0" noProof="0" dirty="0" err="1"/>
                        <a:t>прийнятності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скарги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процес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розгляду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справи</a:t>
                      </a:r>
                      <a:r>
                        <a:rPr lang="ru-RU" sz="1000" b="0" noProof="0" dirty="0"/>
                        <a:t> у </a:t>
                      </a:r>
                      <a:r>
                        <a:rPr lang="ru-RU" sz="1000" b="0" noProof="0" dirty="0" err="1"/>
                        <a:t>Європейському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суді</a:t>
                      </a:r>
                      <a:r>
                        <a:rPr lang="ru-RU" sz="1000" b="0" noProof="0" dirty="0"/>
                        <a:t> з прав </a:t>
                      </a:r>
                      <a:r>
                        <a:rPr lang="ru-RU" sz="1000" b="0" noProof="0" dirty="0" err="1"/>
                        <a:t>людини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10.Виконання </a:t>
                      </a:r>
                      <a:r>
                        <a:rPr lang="ru-RU" sz="1000" b="0" noProof="0" dirty="0" err="1"/>
                        <a:t>рішень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Європейського</a:t>
                      </a:r>
                      <a:r>
                        <a:rPr lang="ru-RU" sz="1000" b="0" noProof="0" dirty="0"/>
                        <a:t> Суду з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. </a:t>
                      </a:r>
                      <a:r>
                        <a:rPr lang="ru-RU" sz="1000" b="0" noProof="0" dirty="0" err="1"/>
                        <a:t>Вплив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конвенції</a:t>
                      </a:r>
                      <a:r>
                        <a:rPr lang="ru-RU" sz="1000" b="0" noProof="0" dirty="0"/>
                        <a:t> та практики Суду на </a:t>
                      </a:r>
                      <a:r>
                        <a:rPr lang="ru-RU" sz="1000" b="0" noProof="0" dirty="0" err="1"/>
                        <a:t>національне</a:t>
                      </a:r>
                      <a:r>
                        <a:rPr lang="ru-RU" sz="1000" b="0" noProof="0" dirty="0"/>
                        <a:t> право  держав-</a:t>
                      </a:r>
                      <a:r>
                        <a:rPr lang="ru-RU" sz="1000" b="0" noProof="0" dirty="0" err="1"/>
                        <a:t>учасниць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11.Загальний </a:t>
                      </a:r>
                      <a:r>
                        <a:rPr lang="ru-RU" sz="1000" b="0" noProof="0" dirty="0" err="1"/>
                        <a:t>огляд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рішень</a:t>
                      </a:r>
                      <a:r>
                        <a:rPr lang="ru-RU" sz="1000" b="0" noProof="0" dirty="0"/>
                        <a:t> Суду з прав </a:t>
                      </a:r>
                      <a:r>
                        <a:rPr lang="ru-RU" sz="1000" b="0" noProof="0" dirty="0" err="1"/>
                        <a:t>людини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які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винесені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проти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України</a:t>
                      </a:r>
                      <a:endParaRPr lang="ru-RU" sz="10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465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 </a:t>
            </a:r>
            <a:r>
              <a:rPr lang="ru-RU" sz="2800" dirty="0" err="1"/>
              <a:t>Правове</a:t>
            </a:r>
            <a:r>
              <a:rPr lang="ru-RU" sz="2800" dirty="0"/>
              <a:t> </a:t>
            </a:r>
            <a:r>
              <a:rPr lang="ru-RU" sz="2800" dirty="0" err="1"/>
              <a:t>регулювання</a:t>
            </a:r>
            <a:r>
              <a:rPr lang="ru-RU" sz="2800" dirty="0"/>
              <a:t> </a:t>
            </a:r>
            <a:r>
              <a:rPr lang="ru-RU" sz="2800" dirty="0" err="1"/>
              <a:t>державних</a:t>
            </a:r>
            <a:r>
              <a:rPr lang="ru-RU" sz="2800" dirty="0"/>
              <a:t> </a:t>
            </a:r>
            <a:r>
              <a:rPr lang="ru-RU" sz="2800" dirty="0" err="1"/>
              <a:t>закупівель</a:t>
            </a:r>
            <a:r>
              <a:rPr lang="ru-RU" sz="2800" dirty="0"/>
              <a:t> в </a:t>
            </a:r>
            <a:r>
              <a:rPr lang="ru-RU" sz="2800" dirty="0" err="1"/>
              <a:t>Євросоюзі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45829460"/>
              </p:ext>
            </p:extLst>
          </p:nvPr>
        </p:nvGraphicFramePr>
        <p:xfrm>
          <a:off x="226980" y="1128409"/>
          <a:ext cx="5570706" cy="249389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908938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порівняльного</a:t>
                      </a:r>
                      <a:r>
                        <a:rPr lang="ru-RU" noProof="0" dirty="0"/>
                        <a:t> і </a:t>
                      </a:r>
                      <a:r>
                        <a:rPr lang="ru-RU" noProof="0" dirty="0" err="1"/>
                        <a:t>європейського</a:t>
                      </a:r>
                      <a:r>
                        <a:rPr lang="ru-RU" noProof="0" dirty="0"/>
                        <a:t>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noProof="0" dirty="0"/>
                        <a:t>Вивчення правових засад здійснення державних </a:t>
                      </a:r>
                      <a:r>
                        <a:rPr lang="uk-UA" sz="1400" noProof="0" dirty="0" err="1"/>
                        <a:t>закупівель</a:t>
                      </a:r>
                      <a:r>
                        <a:rPr lang="uk-UA" sz="1400" noProof="0" dirty="0"/>
                        <a:t> державами-членами Євросоюзу, доктринальних підходів щодо регламентації </a:t>
                      </a:r>
                      <a:r>
                        <a:rPr lang="uk-UA" sz="1400" noProof="0" dirty="0" err="1"/>
                        <a:t>держзакупівель</a:t>
                      </a:r>
                      <a:r>
                        <a:rPr lang="uk-UA" sz="1400" noProof="0" dirty="0"/>
                        <a:t>, основних етапів становлення правового регулювання, принципів та джерел права </a:t>
                      </a:r>
                      <a:r>
                        <a:rPr lang="uk-UA" sz="1400" noProof="0" dirty="0" err="1"/>
                        <a:t>держзакупівель</a:t>
                      </a:r>
                      <a:r>
                        <a:rPr lang="uk-UA" sz="1400" noProof="0" dirty="0"/>
                        <a:t> в Євросоюзі, процедур проведення таких </a:t>
                      </a:r>
                      <a:r>
                        <a:rPr lang="uk-UA" sz="1400" noProof="0" dirty="0" err="1"/>
                        <a:t>закупівель</a:t>
                      </a:r>
                      <a:r>
                        <a:rPr lang="uk-UA" sz="1400" noProof="0" dirty="0"/>
                        <a:t>, практики Суду ЄС.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824697267"/>
              </p:ext>
            </p:extLst>
          </p:nvPr>
        </p:nvGraphicFramePr>
        <p:xfrm>
          <a:off x="5797685" y="1128409"/>
          <a:ext cx="6167335" cy="546328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463288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b="0" noProof="0" dirty="0"/>
                        <a:t>Знати та оволодіти теоретичними знаннями про:</a:t>
                      </a:r>
                    </a:p>
                    <a:p>
                      <a:pPr algn="just"/>
                      <a:r>
                        <a:rPr lang="uk-UA" sz="1200" b="0" noProof="0" dirty="0"/>
                        <a:t>•основні поняття та принципи державних </a:t>
                      </a:r>
                      <a:r>
                        <a:rPr lang="uk-UA" sz="1200" b="0" noProof="0" dirty="0" err="1"/>
                        <a:t>закупівель</a:t>
                      </a:r>
                      <a:r>
                        <a:rPr lang="uk-UA" sz="1200" b="0" noProof="0" dirty="0"/>
                        <a:t> Євросоюзу;</a:t>
                      </a:r>
                    </a:p>
                    <a:p>
                      <a:pPr algn="just"/>
                      <a:r>
                        <a:rPr lang="uk-UA" sz="1200" b="0" noProof="0" dirty="0"/>
                        <a:t>•джерела права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 ЄС;</a:t>
                      </a:r>
                    </a:p>
                    <a:p>
                      <a:pPr algn="just"/>
                      <a:r>
                        <a:rPr lang="uk-UA" sz="1200" b="0" noProof="0" dirty="0"/>
                        <a:t>•особливості доктринальних підходів щодо регламентації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; </a:t>
                      </a:r>
                    </a:p>
                    <a:p>
                      <a:pPr algn="just"/>
                      <a:r>
                        <a:rPr lang="uk-UA" sz="1200" b="0" noProof="0" dirty="0"/>
                        <a:t>•організаційно-правовий механізм ЄС у сфері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•зміст чинних правових актів на рівні Євросоюзу, що врегульовують державні закупівлі;</a:t>
                      </a:r>
                    </a:p>
                    <a:p>
                      <a:pPr algn="just"/>
                      <a:r>
                        <a:rPr lang="uk-UA" sz="1200" b="0" noProof="0" dirty="0"/>
                        <a:t>•основні процедури проведення державних </a:t>
                      </a:r>
                      <a:r>
                        <a:rPr lang="uk-UA" sz="1200" b="0" noProof="0" dirty="0" err="1"/>
                        <a:t>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•практику Суду ЄС у сфері державних </a:t>
                      </a:r>
                      <a:r>
                        <a:rPr lang="uk-UA" sz="1200" b="0" noProof="0" dirty="0" err="1"/>
                        <a:t>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•новели законодавства Євросоюзу у сфері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•гармонізацію законодавства про державні закупівлі у державах-членах Євросоюзу;</a:t>
                      </a:r>
                    </a:p>
                    <a:p>
                      <a:pPr algn="just"/>
                      <a:r>
                        <a:rPr lang="uk-UA" sz="1200" b="0" noProof="0" dirty="0"/>
                        <a:t>Вміти:</a:t>
                      </a:r>
                    </a:p>
                    <a:p>
                      <a:pPr algn="just"/>
                      <a:r>
                        <a:rPr lang="uk-UA" sz="1200" b="0" noProof="0" dirty="0"/>
                        <a:t>•проводити аналіз доктринальних праць визначних вчених у сфері права державних </a:t>
                      </a:r>
                      <a:r>
                        <a:rPr lang="uk-UA" sz="1200" b="0" noProof="0" dirty="0" err="1"/>
                        <a:t>закупівель</a:t>
                      </a:r>
                      <a:r>
                        <a:rPr lang="uk-UA" sz="1200" b="0" noProof="0" dirty="0"/>
                        <a:t> Євросоюзу;</a:t>
                      </a:r>
                    </a:p>
                    <a:p>
                      <a:pPr algn="just"/>
                      <a:r>
                        <a:rPr lang="uk-UA" sz="1200" b="0" noProof="0" dirty="0"/>
                        <a:t>•аналізувати первинні та вторинні джерела права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 ЄС;</a:t>
                      </a:r>
                    </a:p>
                    <a:p>
                      <a:pPr algn="just"/>
                      <a:r>
                        <a:rPr lang="uk-UA" sz="1200" b="0" noProof="0" dirty="0"/>
                        <a:t>•аналізувати практику Суду ЄС у сфері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•критично оцінювати положення норм директив та регламентів ЄС щодо </a:t>
                      </a:r>
                      <a:r>
                        <a:rPr lang="uk-UA" sz="1200" b="0" noProof="0" dirty="0" err="1"/>
                        <a:t>держзакупівель</a:t>
                      </a:r>
                      <a:r>
                        <a:rPr lang="uk-UA" sz="1200" b="0" noProof="0" dirty="0"/>
                        <a:t>;</a:t>
                      </a:r>
                    </a:p>
                    <a:p>
                      <a:pPr algn="just"/>
                      <a:r>
                        <a:rPr lang="uk-UA" sz="1200" b="0" noProof="0" dirty="0"/>
                        <a:t>•порівнювати національне  законодавство з вторинним правом ЄС, встановлювати його подібність або відмінність;</a:t>
                      </a:r>
                    </a:p>
                    <a:p>
                      <a:pPr algn="just"/>
                      <a:r>
                        <a:rPr lang="uk-UA" sz="1200" b="0" noProof="0" dirty="0"/>
                        <a:t>•аналізувати стан імплементації права Євросоюзу щодо </a:t>
                      </a:r>
                      <a:r>
                        <a:rPr lang="uk-UA" sz="1200" b="0" noProof="0" dirty="0" err="1"/>
                        <a:t>закупівель</a:t>
                      </a:r>
                      <a:r>
                        <a:rPr lang="uk-UA" sz="1200" b="0" noProof="0" dirty="0"/>
                        <a:t> в окремих державах-членах;</a:t>
                      </a:r>
                    </a:p>
                    <a:p>
                      <a:pPr algn="just"/>
                      <a:r>
                        <a:rPr lang="uk-UA" sz="1200" b="0" noProof="0" dirty="0"/>
                        <a:t>•визначати можливості та доцільність використання досвіду держав ЄС щодо імплементації профільних директив у вітчизняній правовій системі;</a:t>
                      </a:r>
                    </a:p>
                    <a:p>
                      <a:pPr algn="just"/>
                      <a:r>
                        <a:rPr lang="uk-UA" sz="1200" b="0" noProof="0" dirty="0"/>
                        <a:t>•висловлювати пропозиції щодо вдосконалення національного законодавства про публічні закупівлі;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421386"/>
              </p:ext>
            </p:extLst>
          </p:nvPr>
        </p:nvGraphicFramePr>
        <p:xfrm>
          <a:off x="226981" y="4299284"/>
          <a:ext cx="5570704" cy="229241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292413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b="0" noProof="0" dirty="0"/>
                        <a:t>1.Доктринальні </a:t>
                      </a:r>
                      <a:r>
                        <a:rPr lang="ru-RU" sz="1300" b="0" noProof="0" dirty="0" err="1"/>
                        <a:t>підходи</a:t>
                      </a:r>
                      <a:r>
                        <a:rPr lang="ru-RU" sz="1300" b="0" noProof="0" dirty="0"/>
                        <a:t> до </a:t>
                      </a:r>
                      <a:r>
                        <a:rPr lang="ru-RU" sz="1300" b="0" noProof="0" dirty="0" err="1"/>
                        <a:t>регламентації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держзакупівель</a:t>
                      </a:r>
                      <a:r>
                        <a:rPr lang="ru-RU" sz="1300" b="0" noProof="0" dirty="0"/>
                        <a:t> в ЄС та </a:t>
                      </a:r>
                      <a:r>
                        <a:rPr lang="ru-RU" sz="1300" b="0" noProof="0" dirty="0" err="1"/>
                        <a:t>основні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етапи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становлення</a:t>
                      </a:r>
                      <a:r>
                        <a:rPr lang="ru-RU" sz="1300" b="0" noProof="0" dirty="0"/>
                        <a:t> правового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</a:p>
                    <a:p>
                      <a:r>
                        <a:rPr lang="ru-RU" sz="1300" b="0" noProof="0" dirty="0"/>
                        <a:t>2.Організаційно-правовий </a:t>
                      </a:r>
                      <a:r>
                        <a:rPr lang="ru-RU" sz="1300" b="0" noProof="0" dirty="0" err="1"/>
                        <a:t>механізм</a:t>
                      </a:r>
                      <a:r>
                        <a:rPr lang="ru-RU" sz="1300" b="0" noProof="0" dirty="0"/>
                        <a:t> ЄС у </a:t>
                      </a:r>
                      <a:r>
                        <a:rPr lang="ru-RU" sz="1300" b="0" noProof="0" dirty="0" err="1"/>
                        <a:t>сфері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держзакупівель</a:t>
                      </a:r>
                      <a:endParaRPr lang="ru-RU" sz="1300" b="0" noProof="0" dirty="0"/>
                    </a:p>
                    <a:p>
                      <a:r>
                        <a:rPr lang="ru-RU" sz="1300" b="0" noProof="0" dirty="0"/>
                        <a:t>3.Правові </a:t>
                      </a:r>
                      <a:r>
                        <a:rPr lang="ru-RU" sz="1300" b="0" noProof="0" dirty="0" err="1"/>
                        <a:t>акти</a:t>
                      </a:r>
                      <a:r>
                        <a:rPr lang="ru-RU" sz="1300" b="0" noProof="0" dirty="0"/>
                        <a:t> ЄС, </a:t>
                      </a:r>
                      <a:r>
                        <a:rPr lang="ru-RU" sz="1300" b="0" noProof="0" dirty="0" err="1"/>
                        <a:t>що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врегульовують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державні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закупівлі</a:t>
                      </a:r>
                      <a:endParaRPr lang="ru-RU" sz="1300" b="0" noProof="0" dirty="0"/>
                    </a:p>
                    <a:p>
                      <a:r>
                        <a:rPr lang="ru-RU" sz="1300" b="0" noProof="0" dirty="0"/>
                        <a:t>4.Процедури </a:t>
                      </a:r>
                      <a:r>
                        <a:rPr lang="ru-RU" sz="1300" b="0" noProof="0" dirty="0" err="1"/>
                        <a:t>проведення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державних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закупівель</a:t>
                      </a:r>
                      <a:r>
                        <a:rPr lang="ru-RU" sz="1300" b="0" noProof="0" dirty="0"/>
                        <a:t> </a:t>
                      </a:r>
                    </a:p>
                    <a:p>
                      <a:r>
                        <a:rPr lang="ru-RU" sz="1300" b="0" noProof="0" dirty="0"/>
                        <a:t>5.Практика Суду ЄС у </a:t>
                      </a:r>
                      <a:r>
                        <a:rPr lang="ru-RU" sz="1300" b="0" noProof="0" dirty="0" err="1"/>
                        <a:t>сфері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державних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закупівель</a:t>
                      </a:r>
                      <a:endParaRPr lang="ru-RU" sz="1300" b="0" noProof="0" dirty="0"/>
                    </a:p>
                    <a:p>
                      <a:r>
                        <a:rPr lang="ru-RU" sz="1300" b="0" noProof="0" dirty="0"/>
                        <a:t>6.Новели </a:t>
                      </a:r>
                      <a:r>
                        <a:rPr lang="ru-RU" sz="1300" b="0" noProof="0" dirty="0" err="1"/>
                        <a:t>законодавства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Євросоюзу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сфері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держзакупівель</a:t>
                      </a:r>
                      <a:r>
                        <a:rPr lang="ru-RU" sz="1300" b="0" noProof="0" dirty="0"/>
                        <a:t> </a:t>
                      </a:r>
                    </a:p>
                    <a:p>
                      <a:r>
                        <a:rPr lang="ru-RU" sz="1300" b="0" noProof="0" dirty="0"/>
                        <a:t>7.Гармонізація </a:t>
                      </a:r>
                      <a:r>
                        <a:rPr lang="ru-RU" sz="1300" b="0" noProof="0" dirty="0" err="1"/>
                        <a:t>законодавства</a:t>
                      </a:r>
                      <a:r>
                        <a:rPr lang="ru-RU" sz="1300" b="0" noProof="0" dirty="0"/>
                        <a:t> про </a:t>
                      </a:r>
                      <a:r>
                        <a:rPr lang="ru-RU" sz="1300" b="0" noProof="0" dirty="0" err="1"/>
                        <a:t>державні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закупівлі</a:t>
                      </a:r>
                      <a:r>
                        <a:rPr lang="ru-RU" sz="1300" b="0" noProof="0" dirty="0"/>
                        <a:t> у державах-членах </a:t>
                      </a:r>
                      <a:r>
                        <a:rPr lang="ru-RU" sz="1300" b="0" noProof="0" dirty="0" err="1"/>
                        <a:t>Євросоюзу</a:t>
                      </a:r>
                      <a:endParaRPr lang="ru-RU" sz="13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59719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Право </a:t>
            </a:r>
            <a:r>
              <a:rPr lang="ru-RU" sz="2800" dirty="0" err="1"/>
              <a:t>конкуренції</a:t>
            </a:r>
            <a:r>
              <a:rPr lang="ru-RU" sz="2800" dirty="0"/>
              <a:t> ЄС (</a:t>
            </a:r>
            <a:r>
              <a:rPr lang="ru-RU" sz="2800" dirty="0" err="1"/>
              <a:t>основи</a:t>
            </a:r>
            <a:r>
              <a:rPr lang="ru-RU" sz="2800" dirty="0"/>
              <a:t> та </a:t>
            </a:r>
            <a:r>
              <a:rPr lang="ru-RU" sz="2800" dirty="0" err="1"/>
              <a:t>процедури</a:t>
            </a:r>
            <a:r>
              <a:rPr lang="ru-RU" sz="2800" dirty="0"/>
              <a:t>) 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7961674"/>
              </p:ext>
            </p:extLst>
          </p:nvPr>
        </p:nvGraphicFramePr>
        <p:xfrm>
          <a:off x="226980" y="1128409"/>
          <a:ext cx="5570706" cy="267116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796644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порівняльного</a:t>
                      </a:r>
                      <a:r>
                        <a:rPr lang="ru-RU" noProof="0" dirty="0"/>
                        <a:t> і </a:t>
                      </a:r>
                      <a:r>
                        <a:rPr lang="ru-RU" noProof="0" dirty="0" err="1"/>
                        <a:t>європейського</a:t>
                      </a:r>
                      <a:r>
                        <a:rPr lang="ru-RU" noProof="0" dirty="0"/>
                        <a:t>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noProof="0" dirty="0" err="1"/>
                        <a:t>Вивчення</a:t>
                      </a:r>
                      <a:r>
                        <a:rPr lang="ru-RU" sz="1300" noProof="0" dirty="0"/>
                        <a:t> основ та </a:t>
                      </a:r>
                      <a:r>
                        <a:rPr lang="ru-RU" sz="1300" noProof="0" dirty="0" err="1"/>
                        <a:t>правових</a:t>
                      </a:r>
                      <a:r>
                        <a:rPr lang="ru-RU" sz="1300" noProof="0" dirty="0"/>
                        <a:t> засад права </a:t>
                      </a:r>
                      <a:r>
                        <a:rPr lang="ru-RU" sz="1300" noProof="0" dirty="0" err="1"/>
                        <a:t>конкуренції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Євросоюзу</a:t>
                      </a:r>
                      <a:r>
                        <a:rPr lang="ru-RU" sz="1300" noProof="0" dirty="0"/>
                        <a:t>, </a:t>
                      </a:r>
                      <a:r>
                        <a:rPr lang="ru-RU" sz="1300" noProof="0" dirty="0" err="1"/>
                        <a:t>основні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доктрини</a:t>
                      </a:r>
                      <a:r>
                        <a:rPr lang="ru-RU" sz="1300" noProof="0" dirty="0"/>
                        <a:t> та </a:t>
                      </a:r>
                      <a:r>
                        <a:rPr lang="ru-RU" sz="1300" noProof="0" dirty="0" err="1"/>
                        <a:t>правові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категорії</a:t>
                      </a:r>
                      <a:r>
                        <a:rPr lang="ru-RU" sz="1300" noProof="0" dirty="0"/>
                        <a:t> прав </a:t>
                      </a:r>
                      <a:r>
                        <a:rPr lang="ru-RU" sz="1300" noProof="0" dirty="0" err="1"/>
                        <a:t>конкуренції</a:t>
                      </a:r>
                      <a:r>
                        <a:rPr lang="ru-RU" sz="1300" noProof="0" dirty="0"/>
                        <a:t> ЄС. </a:t>
                      </a:r>
                      <a:r>
                        <a:rPr lang="ru-RU" sz="1300" noProof="0" dirty="0" err="1"/>
                        <a:t>Спеціальна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увага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приділяється</a:t>
                      </a:r>
                      <a:r>
                        <a:rPr lang="ru-RU" sz="1300" noProof="0" dirty="0"/>
                        <a:t> процедурам </a:t>
                      </a:r>
                      <a:r>
                        <a:rPr lang="ru-RU" sz="1300" noProof="0" dirty="0" err="1"/>
                        <a:t>проведення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розслідувань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Європейською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комісією</a:t>
                      </a:r>
                      <a:r>
                        <a:rPr lang="ru-RU" sz="1300" noProof="0" dirty="0"/>
                        <a:t> та </a:t>
                      </a:r>
                      <a:r>
                        <a:rPr lang="ru-RU" sz="1300" noProof="0" dirty="0" err="1"/>
                        <a:t>європейськими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національними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відомствами</a:t>
                      </a:r>
                      <a:r>
                        <a:rPr lang="ru-RU" sz="1300" noProof="0" dirty="0"/>
                        <a:t>, </a:t>
                      </a:r>
                      <a:r>
                        <a:rPr lang="ru-RU" sz="1300" noProof="0" dirty="0" err="1"/>
                        <a:t>правовій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характеристиці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антимонопольних</a:t>
                      </a:r>
                      <a:r>
                        <a:rPr lang="ru-RU" sz="1300" noProof="0" dirty="0"/>
                        <a:t> </a:t>
                      </a:r>
                      <a:r>
                        <a:rPr lang="ru-RU" sz="1300" noProof="0" dirty="0" err="1"/>
                        <a:t>угод</a:t>
                      </a:r>
                      <a:r>
                        <a:rPr lang="ru-RU" sz="1300" noProof="0" dirty="0"/>
                        <a:t> та </a:t>
                      </a:r>
                      <a:r>
                        <a:rPr lang="ru-RU" sz="1300" noProof="0" dirty="0" err="1"/>
                        <a:t>узгодженої</a:t>
                      </a:r>
                      <a:r>
                        <a:rPr lang="ru-RU" sz="1300" noProof="0" dirty="0"/>
                        <a:t> практики та </a:t>
                      </a:r>
                      <a:r>
                        <a:rPr lang="ru-RU" sz="1300" noProof="0" dirty="0" err="1"/>
                        <a:t>порівнянню</a:t>
                      </a:r>
                      <a:r>
                        <a:rPr lang="ru-RU" sz="1300" noProof="0" dirty="0"/>
                        <a:t> правового </a:t>
                      </a:r>
                      <a:r>
                        <a:rPr lang="ru-RU" sz="1300" noProof="0" dirty="0" err="1"/>
                        <a:t>регулювання</a:t>
                      </a:r>
                      <a:r>
                        <a:rPr lang="ru-RU" sz="1300" noProof="0" dirty="0"/>
                        <a:t> контролю за </a:t>
                      </a:r>
                      <a:r>
                        <a:rPr lang="ru-RU" sz="1300" noProof="0" dirty="0" err="1"/>
                        <a:t>концентраціями</a:t>
                      </a:r>
                      <a:endParaRPr lang="uk-UA" sz="13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170297028"/>
              </p:ext>
            </p:extLst>
          </p:nvPr>
        </p:nvGraphicFramePr>
        <p:xfrm>
          <a:off x="5797685" y="1128408"/>
          <a:ext cx="6167335" cy="561893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61893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noProof="0" dirty="0"/>
                        <a:t>Знати та </a:t>
                      </a:r>
                      <a:r>
                        <a:rPr lang="ru-RU" sz="1100" b="0" noProof="0" dirty="0" err="1"/>
                        <a:t>оволодіти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теоретичними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знаннями</a:t>
                      </a:r>
                      <a:r>
                        <a:rPr lang="ru-RU" sz="1100" b="0" noProof="0" dirty="0"/>
                        <a:t> про: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особливості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актів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якими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регулюється</a:t>
                      </a:r>
                      <a:r>
                        <a:rPr lang="ru-RU" sz="1100" b="0" noProof="0" dirty="0"/>
                        <a:t> право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 ЄС;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теоретичні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основи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антимонопольної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політики</a:t>
                      </a:r>
                      <a:r>
                        <a:rPr lang="ru-RU" sz="1100" b="0" noProof="0" dirty="0"/>
                        <a:t> та права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 ЄС;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доктрини</a:t>
                      </a:r>
                      <a:r>
                        <a:rPr lang="ru-RU" sz="1100" b="0" noProof="0" dirty="0"/>
                        <a:t> права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•правила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що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застосовуються</a:t>
                      </a:r>
                      <a:r>
                        <a:rPr lang="ru-RU" sz="1100" b="0" noProof="0" dirty="0"/>
                        <a:t> до </a:t>
                      </a:r>
                      <a:r>
                        <a:rPr lang="ru-RU" sz="1100" b="0" noProof="0" dirty="0" err="1"/>
                        <a:t>підприємств</a:t>
                      </a:r>
                      <a:r>
                        <a:rPr lang="ru-RU" sz="1100" b="0" noProof="0" dirty="0"/>
                        <a:t> та 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заборони у </a:t>
                      </a:r>
                      <a:r>
                        <a:rPr lang="ru-RU" sz="1100" b="0" noProof="0" dirty="0" err="1"/>
                        <a:t>праві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вимоги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щодо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виключень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із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заборон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поняття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характерні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риси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зловживання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домінуючим</a:t>
                      </a:r>
                      <a:r>
                        <a:rPr lang="ru-RU" sz="1100" b="0" noProof="0" dirty="0"/>
                        <a:t> становищем4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механізми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показники</a:t>
                      </a:r>
                      <a:r>
                        <a:rPr lang="ru-RU" sz="1100" b="0" noProof="0" dirty="0"/>
                        <a:t> контролю за </a:t>
                      </a:r>
                      <a:r>
                        <a:rPr lang="ru-RU" sz="1100" b="0" noProof="0" dirty="0" err="1"/>
                        <a:t>концентрацією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положення</a:t>
                      </a:r>
                      <a:r>
                        <a:rPr lang="ru-RU" sz="1100" b="0" noProof="0" dirty="0"/>
                        <a:t> Угоди про </a:t>
                      </a:r>
                      <a:r>
                        <a:rPr lang="ru-RU" sz="1100" b="0" noProof="0" dirty="0" err="1"/>
                        <a:t>асоціацію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Україною</a:t>
                      </a:r>
                      <a:r>
                        <a:rPr lang="ru-RU" sz="1100" b="0" noProof="0" dirty="0"/>
                        <a:t> та ЄС у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встановлення</a:t>
                      </a:r>
                      <a:r>
                        <a:rPr lang="ru-RU" sz="1100" b="0" noProof="0" dirty="0"/>
                        <a:t> правил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відповідальність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санкції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порушення</a:t>
                      </a:r>
                      <a:r>
                        <a:rPr lang="ru-RU" sz="1100" b="0" noProof="0" dirty="0"/>
                        <a:t> правил конкуренції4</a:t>
                      </a:r>
                    </a:p>
                    <a:p>
                      <a:pPr algn="just"/>
                      <a:r>
                        <a:rPr lang="ru-RU" sz="1100" b="0" noProof="0" dirty="0"/>
                        <a:t>•порядок </a:t>
                      </a:r>
                      <a:r>
                        <a:rPr lang="ru-RU" sz="1100" b="0" noProof="0" dirty="0" err="1"/>
                        <a:t>прийняття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рішень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інститутами</a:t>
                      </a:r>
                      <a:r>
                        <a:rPr lang="ru-RU" sz="1100" b="0" noProof="0" dirty="0"/>
                        <a:t> ЄС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, порядок судового перегляду </a:t>
                      </a:r>
                      <a:r>
                        <a:rPr lang="ru-RU" sz="1100" b="0" noProof="0" dirty="0" err="1"/>
                        <a:t>рішень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Комісії</a:t>
                      </a:r>
                      <a:r>
                        <a:rPr lang="ru-RU" sz="1100" b="0" noProof="0" dirty="0"/>
                        <a:t> ЄС;</a:t>
                      </a:r>
                    </a:p>
                    <a:p>
                      <a:pPr algn="just"/>
                      <a:r>
                        <a:rPr lang="ru-RU" sz="1100" b="0" noProof="0" dirty="0"/>
                        <a:t>•систему </a:t>
                      </a:r>
                      <a:r>
                        <a:rPr lang="ru-RU" sz="1100" b="0" noProof="0" dirty="0" err="1"/>
                        <a:t>конкурентних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відомств</a:t>
                      </a:r>
                      <a:r>
                        <a:rPr lang="ru-RU" sz="1100" b="0" noProof="0" dirty="0"/>
                        <a:t> в державах-членах, ЄС та Україні4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судові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справи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дотримання</a:t>
                      </a:r>
                      <a:r>
                        <a:rPr lang="ru-RU" sz="1100" b="0" noProof="0" dirty="0"/>
                        <a:t> правил </a:t>
                      </a:r>
                      <a:r>
                        <a:rPr lang="ru-RU" sz="1100" b="0" noProof="0" dirty="0" err="1"/>
                        <a:t>конкуренції</a:t>
                      </a:r>
                      <a:endParaRPr lang="ru-RU" sz="1100" b="0" noProof="0" dirty="0"/>
                    </a:p>
                    <a:p>
                      <a:pPr algn="just"/>
                      <a:r>
                        <a:rPr lang="ru-RU" sz="1100" b="0" noProof="0" dirty="0" err="1"/>
                        <a:t>Вміти</a:t>
                      </a:r>
                      <a:r>
                        <a:rPr lang="ru-RU" sz="1100" b="0" noProof="0" dirty="0"/>
                        <a:t>: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узагальнювати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систематизувати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положення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судову</a:t>
                      </a:r>
                      <a:r>
                        <a:rPr lang="ru-RU" sz="1100" b="0" noProof="0" dirty="0"/>
                        <a:t> практику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права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Євросоюзу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застосовувати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отримані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</a:t>
                      </a:r>
                      <a:r>
                        <a:rPr lang="ru-RU" sz="1100" b="0" noProof="0" dirty="0"/>
                        <a:t> для </a:t>
                      </a:r>
                      <a:r>
                        <a:rPr lang="ru-RU" sz="1100" b="0" noProof="0" dirty="0" err="1"/>
                        <a:t>вирішення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практичних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завдань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щодо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гармонізації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законодавства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права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 до </a:t>
                      </a:r>
                      <a:r>
                        <a:rPr lang="ru-RU" sz="1100" b="0" noProof="0" dirty="0" err="1"/>
                        <a:t>законодавства</a:t>
                      </a:r>
                      <a:r>
                        <a:rPr lang="ru-RU" sz="1100" b="0" noProof="0" dirty="0"/>
                        <a:t> ЄС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проводити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аналіз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дослідження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судової</a:t>
                      </a:r>
                      <a:r>
                        <a:rPr lang="ru-RU" sz="1100" b="0" noProof="0" dirty="0"/>
                        <a:t> практики </a:t>
                      </a:r>
                      <a:r>
                        <a:rPr lang="ru-RU" sz="1100" b="0" noProof="0" dirty="0" err="1"/>
                        <a:t>Євросоюзу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антимонопольної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політики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збирати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узагальнювати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аналізувати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інформацію</a:t>
                      </a:r>
                      <a:r>
                        <a:rPr lang="ru-RU" sz="1100" b="0" noProof="0" dirty="0"/>
                        <a:t> і </a:t>
                      </a:r>
                      <a:r>
                        <a:rPr lang="ru-RU" sz="1100" b="0" noProof="0" dirty="0" err="1"/>
                        <a:t>давати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оцінку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законодавства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України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застосовувати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отримані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</a:t>
                      </a:r>
                      <a:r>
                        <a:rPr lang="ru-RU" sz="1100" b="0" noProof="0" dirty="0"/>
                        <a:t> для </a:t>
                      </a:r>
                      <a:r>
                        <a:rPr lang="ru-RU" sz="1100" b="0" noProof="0" dirty="0" err="1"/>
                        <a:t>вирішення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практичних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завдань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пов’язаних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із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удосконалення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механізмів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європейської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інтеграції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оцінювати</a:t>
                      </a:r>
                      <a:r>
                        <a:rPr lang="ru-RU" sz="1100" b="0" noProof="0" dirty="0"/>
                        <a:t> стан </a:t>
                      </a:r>
                      <a:r>
                        <a:rPr lang="ru-RU" sz="1100" b="0" noProof="0" dirty="0" err="1"/>
                        <a:t>відповідності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законодавства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України</a:t>
                      </a:r>
                      <a:r>
                        <a:rPr lang="ru-RU" sz="1100" b="0" noProof="0" dirty="0"/>
                        <a:t> з правом ЄС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вирішувати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практичні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завдання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як державного </a:t>
                      </a:r>
                      <a:r>
                        <a:rPr lang="ru-RU" sz="1100" b="0" noProof="0" dirty="0" err="1"/>
                        <a:t>управління</a:t>
                      </a:r>
                      <a:r>
                        <a:rPr lang="ru-RU" sz="1100" b="0" noProof="0" dirty="0"/>
                        <a:t>, так і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надання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юридичних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суб’єктам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правовідносин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Проводити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порівняльний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аналіз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відповідності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підзаконних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актів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України</a:t>
                      </a:r>
                      <a:r>
                        <a:rPr lang="ru-RU" sz="1100" b="0" noProof="0" dirty="0"/>
                        <a:t> до права ЄС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дотримання</a:t>
                      </a:r>
                      <a:r>
                        <a:rPr lang="ru-RU" sz="1100" b="0" noProof="0" dirty="0"/>
                        <a:t> правил </a:t>
                      </a:r>
                      <a:r>
                        <a:rPr lang="ru-RU" sz="1100" b="0" noProof="0" dirty="0" err="1"/>
                        <a:t>конкуренції</a:t>
                      </a:r>
                      <a:r>
                        <a:rPr lang="ru-RU" sz="1100" b="0" noProof="0" dirty="0"/>
                        <a:t>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550230"/>
              </p:ext>
            </p:extLst>
          </p:nvPr>
        </p:nvGraphicFramePr>
        <p:xfrm>
          <a:off x="226981" y="4386919"/>
          <a:ext cx="5570704" cy="236042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36042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b="0" noProof="0" dirty="0"/>
                        <a:t>1.Економічні </a:t>
                      </a:r>
                      <a:r>
                        <a:rPr lang="ru-RU" sz="1050" b="0" noProof="0" dirty="0" err="1"/>
                        <a:t>основи</a:t>
                      </a:r>
                      <a:r>
                        <a:rPr lang="ru-RU" sz="1050" b="0" noProof="0" dirty="0"/>
                        <a:t> права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. </a:t>
                      </a:r>
                      <a:r>
                        <a:rPr lang="ru-RU" sz="1050" b="0" noProof="0" dirty="0" err="1"/>
                        <a:t>Поняття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правові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основи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антимонопольної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політики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Євросоюзу</a:t>
                      </a:r>
                      <a:r>
                        <a:rPr lang="ru-RU" sz="1050" b="0" noProof="0" dirty="0"/>
                        <a:t>.</a:t>
                      </a:r>
                    </a:p>
                    <a:p>
                      <a:r>
                        <a:rPr lang="ru-RU" sz="1050" b="0" noProof="0" dirty="0"/>
                        <a:t>2.Правила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що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застосовуються</a:t>
                      </a:r>
                      <a:r>
                        <a:rPr lang="ru-RU" sz="1050" b="0" noProof="0" dirty="0"/>
                        <a:t> до </a:t>
                      </a:r>
                      <a:r>
                        <a:rPr lang="ru-RU" sz="1050" b="0" noProof="0" dirty="0" err="1"/>
                        <a:t>підприємств</a:t>
                      </a:r>
                      <a:r>
                        <a:rPr lang="ru-RU" sz="1050" b="0" noProof="0" dirty="0"/>
                        <a:t>.</a:t>
                      </a:r>
                    </a:p>
                    <a:p>
                      <a:r>
                        <a:rPr lang="ru-RU" sz="1050" b="0" noProof="0" dirty="0"/>
                        <a:t>3.Процедури, </a:t>
                      </a:r>
                      <a:r>
                        <a:rPr lang="ru-RU" sz="1050" b="0" noProof="0" dirty="0" err="1"/>
                        <a:t>що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застосовуються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Європейською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Комісією</a:t>
                      </a:r>
                      <a:r>
                        <a:rPr lang="ru-RU" sz="1050" b="0" noProof="0" dirty="0"/>
                        <a:t>. </a:t>
                      </a:r>
                      <a:r>
                        <a:rPr lang="ru-RU" sz="1050" b="0" noProof="0" dirty="0" err="1"/>
                        <a:t>Застосування</a:t>
                      </a:r>
                      <a:r>
                        <a:rPr lang="ru-RU" sz="1050" b="0" noProof="0" dirty="0"/>
                        <a:t> правил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 ЄС </a:t>
                      </a:r>
                      <a:r>
                        <a:rPr lang="ru-RU" sz="1050" b="0" noProof="0" dirty="0" err="1"/>
                        <a:t>національними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конкурентними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відомствами</a:t>
                      </a:r>
                      <a:endParaRPr lang="ru-RU" sz="1050" b="0" noProof="0" dirty="0"/>
                    </a:p>
                    <a:p>
                      <a:r>
                        <a:rPr lang="ru-RU" sz="1050" b="0" noProof="0" dirty="0"/>
                        <a:t>4.Основні </a:t>
                      </a:r>
                      <a:r>
                        <a:rPr lang="ru-RU" sz="1050" b="0" noProof="0" dirty="0" err="1"/>
                        <a:t>правові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категорії</a:t>
                      </a:r>
                      <a:r>
                        <a:rPr lang="ru-RU" sz="1050" b="0" noProof="0" dirty="0"/>
                        <a:t> права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 ЄС: практика Суду ЄС</a:t>
                      </a:r>
                    </a:p>
                    <a:p>
                      <a:r>
                        <a:rPr lang="ru-RU" sz="1050" b="0" noProof="0" dirty="0"/>
                        <a:t>5.Застосування </a:t>
                      </a:r>
                      <a:r>
                        <a:rPr lang="ru-RU" sz="1050" b="0" noProof="0" dirty="0" err="1"/>
                        <a:t>основних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категорій</a:t>
                      </a:r>
                      <a:r>
                        <a:rPr lang="ru-RU" sz="1050" b="0" noProof="0" dirty="0"/>
                        <a:t> права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 ЄС Судом ЄС (</a:t>
                      </a:r>
                      <a:r>
                        <a:rPr lang="ru-RU" sz="1050" b="0" noProof="0" dirty="0" err="1"/>
                        <a:t>вирішення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кейсів</a:t>
                      </a:r>
                      <a:r>
                        <a:rPr lang="ru-RU" sz="1050" b="0" noProof="0" dirty="0"/>
                        <a:t>)</a:t>
                      </a:r>
                    </a:p>
                    <a:p>
                      <a:r>
                        <a:rPr lang="ru-RU" sz="1050" b="0" noProof="0" dirty="0"/>
                        <a:t>6.Алгоритм </a:t>
                      </a:r>
                      <a:r>
                        <a:rPr lang="ru-RU" sz="1050" b="0" noProof="0" dirty="0" err="1"/>
                        <a:t>розслідувань</a:t>
                      </a:r>
                      <a:r>
                        <a:rPr lang="ru-RU" sz="1050" b="0" noProof="0" dirty="0"/>
                        <a:t> справ </a:t>
                      </a:r>
                      <a:r>
                        <a:rPr lang="ru-RU" sz="1050" b="0" noProof="0" dirty="0" err="1"/>
                        <a:t>щодо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антиконкурентних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угод</a:t>
                      </a:r>
                      <a:r>
                        <a:rPr lang="ru-RU" sz="1050" b="0" noProof="0" dirty="0"/>
                        <a:t> та </a:t>
                      </a:r>
                      <a:r>
                        <a:rPr lang="ru-RU" sz="1050" b="0" noProof="0" dirty="0" err="1"/>
                        <a:t>узгодженої</a:t>
                      </a:r>
                      <a:r>
                        <a:rPr lang="ru-RU" sz="1050" b="0" noProof="0" dirty="0"/>
                        <a:t> практики.</a:t>
                      </a:r>
                    </a:p>
                    <a:p>
                      <a:r>
                        <a:rPr lang="ru-RU" sz="1050" b="0" noProof="0" dirty="0"/>
                        <a:t>7.Алгоритм </a:t>
                      </a:r>
                      <a:r>
                        <a:rPr lang="ru-RU" sz="1050" b="0" noProof="0" dirty="0" err="1"/>
                        <a:t>розслідувань</a:t>
                      </a:r>
                      <a:r>
                        <a:rPr lang="ru-RU" sz="1050" b="0" noProof="0" dirty="0"/>
                        <a:t> справ </a:t>
                      </a:r>
                      <a:r>
                        <a:rPr lang="ru-RU" sz="1050" b="0" noProof="0" dirty="0" err="1"/>
                        <a:t>щодо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зловживання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домінуючим</a:t>
                      </a:r>
                      <a:r>
                        <a:rPr lang="ru-RU" sz="1050" b="0" noProof="0" dirty="0"/>
                        <a:t> становищем</a:t>
                      </a:r>
                    </a:p>
                    <a:p>
                      <a:r>
                        <a:rPr lang="ru-RU" sz="1050" b="0" noProof="0" dirty="0"/>
                        <a:t>8.Поняття та процедура правил </a:t>
                      </a:r>
                      <a:r>
                        <a:rPr lang="ru-RU" sz="1050" b="0" noProof="0" dirty="0" err="1"/>
                        <a:t>конкуренції</a:t>
                      </a:r>
                      <a:r>
                        <a:rPr lang="ru-RU" sz="1050" b="0" noProof="0" dirty="0"/>
                        <a:t>, </a:t>
                      </a:r>
                      <a:r>
                        <a:rPr lang="ru-RU" sz="1050" b="0" noProof="0" dirty="0" err="1"/>
                        <a:t>що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застосовуються</a:t>
                      </a:r>
                      <a:r>
                        <a:rPr lang="ru-RU" sz="1050" b="0" noProof="0" dirty="0"/>
                        <a:t> до держав (</a:t>
                      </a:r>
                      <a:r>
                        <a:rPr lang="ru-RU" sz="1050" b="0" noProof="0" dirty="0" err="1"/>
                        <a:t>публічний</a:t>
                      </a:r>
                      <a:r>
                        <a:rPr lang="ru-RU" sz="1050" b="0" noProof="0" dirty="0"/>
                        <a:t> сектор). «</a:t>
                      </a:r>
                      <a:r>
                        <a:rPr lang="ru-RU" sz="1050" b="0" noProof="0" dirty="0" err="1"/>
                        <a:t>Конкуренційне</a:t>
                      </a:r>
                      <a:r>
                        <a:rPr lang="ru-RU" sz="1050" b="0" noProof="0" dirty="0"/>
                        <a:t> </a:t>
                      </a:r>
                      <a:r>
                        <a:rPr lang="en-US" sz="1050" b="0" noProof="0" dirty="0"/>
                        <a:t>acquis» </a:t>
                      </a:r>
                      <a:r>
                        <a:rPr lang="ru-RU" sz="1050" b="0" noProof="0" dirty="0"/>
                        <a:t>в </a:t>
                      </a:r>
                      <a:r>
                        <a:rPr lang="ru-RU" sz="1050" b="0" noProof="0" dirty="0" err="1"/>
                        <a:t>Угоді</a:t>
                      </a:r>
                      <a:r>
                        <a:rPr lang="ru-RU" sz="1050" b="0" noProof="0" dirty="0"/>
                        <a:t> про </a:t>
                      </a:r>
                      <a:r>
                        <a:rPr lang="ru-RU" sz="1050" b="0" noProof="0" dirty="0" err="1"/>
                        <a:t>асоціацію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між</a:t>
                      </a:r>
                      <a:r>
                        <a:rPr lang="ru-RU" sz="1050" b="0" noProof="0" dirty="0"/>
                        <a:t> </a:t>
                      </a:r>
                      <a:r>
                        <a:rPr lang="ru-RU" sz="1050" b="0" noProof="0" dirty="0" err="1"/>
                        <a:t>Україною</a:t>
                      </a:r>
                      <a:r>
                        <a:rPr lang="ru-RU" sz="1050" b="0" noProof="0" dirty="0"/>
                        <a:t> та ЄС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58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09C4D-00A2-796B-7FA0-233C36FBB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1"/>
            <a:ext cx="10515600" cy="739140"/>
          </a:xfrm>
        </p:spPr>
        <p:txBody>
          <a:bodyPr>
            <a:normAutofit/>
          </a:bodyPr>
          <a:lstStyle/>
          <a:p>
            <a:r>
              <a:rPr lang="uk-UA" sz="4000" i="1" dirty="0"/>
              <a:t>Загальні положення</a:t>
            </a:r>
            <a:endParaRPr lang="en-US" sz="4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E77CD-09B0-DB8F-E4F3-E896B7EE2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946" y="1104902"/>
            <a:ext cx="11205274" cy="575309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/>
              <a:t>         1.	</a:t>
            </a:r>
            <a:r>
              <a:rPr lang="uk-UA" dirty="0"/>
              <a:t>Загальноінститутський</a:t>
            </a:r>
            <a:r>
              <a:rPr lang="ru-RU" dirty="0"/>
              <a:t> каталог </a:t>
            </a:r>
            <a:r>
              <a:rPr lang="uk-UA" dirty="0"/>
              <a:t>містить</a:t>
            </a:r>
            <a:r>
              <a:rPr lang="ru-RU" dirty="0"/>
              <a:t> </a:t>
            </a:r>
            <a:r>
              <a:rPr lang="uk-UA" dirty="0"/>
              <a:t>наскрізний</a:t>
            </a:r>
            <a:r>
              <a:rPr lang="ru-RU" dirty="0"/>
              <a:t>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/>
              <a:t>вибіркових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за </a:t>
            </a:r>
            <a:r>
              <a:rPr lang="ru-RU" dirty="0" err="1"/>
              <a:t>галуззю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29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відносини</a:t>
            </a:r>
            <a:r>
              <a:rPr lang="ru-RU" dirty="0"/>
              <a:t>.  </a:t>
            </a:r>
            <a:r>
              <a:rPr lang="ru-RU" dirty="0" err="1"/>
              <a:t>Створення</a:t>
            </a:r>
            <a:r>
              <a:rPr lang="ru-RU" dirty="0"/>
              <a:t> та </a:t>
            </a:r>
            <a:r>
              <a:rPr lang="ru-RU" dirty="0" err="1"/>
              <a:t>використання</a:t>
            </a:r>
            <a:r>
              <a:rPr lang="ru-RU" dirty="0"/>
              <a:t> Каталогу є одним з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студентоцентричного</a:t>
            </a:r>
            <a:r>
              <a:rPr lang="ru-RU" dirty="0"/>
              <a:t> </a:t>
            </a:r>
            <a:r>
              <a:rPr lang="uk-UA" dirty="0"/>
              <a:t>підходу</a:t>
            </a:r>
            <a:r>
              <a:rPr lang="ru-RU" dirty="0"/>
              <a:t> до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простору. </a:t>
            </a:r>
            <a:r>
              <a:rPr lang="ru-RU" dirty="0" err="1"/>
              <a:t>Вибір</a:t>
            </a:r>
            <a:r>
              <a:rPr lang="ru-RU" dirty="0"/>
              <a:t> з Каталогу </a:t>
            </a:r>
            <a:r>
              <a:rPr lang="ru-RU" dirty="0" err="1"/>
              <a:t>дисциплін</a:t>
            </a:r>
            <a:r>
              <a:rPr lang="ru-RU" dirty="0"/>
              <a:t> є одним з </a:t>
            </a:r>
            <a:r>
              <a:rPr lang="ru-RU" dirty="0" err="1"/>
              <a:t>варіантів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студентами права на </a:t>
            </a:r>
            <a:r>
              <a:rPr lang="ru-RU" dirty="0" err="1"/>
              <a:t>вільний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(п.2.2.6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en-US" dirty="0">
                <a:hlinkClick r:id="rId3"/>
              </a:rPr>
              <a:t>http://www.iir.edu.ua/uploads/files/Poriadok%20vyboru%20dyscyplin%20(03_12_2018).PDF</a:t>
            </a:r>
            <a:r>
              <a:rPr lang="en-US" dirty="0"/>
              <a:t>)</a:t>
            </a:r>
            <a:r>
              <a:rPr lang="uk-UA" dirty="0"/>
              <a:t> </a:t>
            </a:r>
            <a:r>
              <a:rPr lang="en-US" dirty="0"/>
              <a:t> 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/>
              <a:t>пропонуються</a:t>
            </a:r>
            <a:r>
              <a:rPr lang="ru-RU" dirty="0"/>
              <a:t> для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здобувачами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другого (</a:t>
            </a:r>
            <a:r>
              <a:rPr lang="ru-RU" dirty="0" err="1"/>
              <a:t>магістерського</a:t>
            </a:r>
            <a:r>
              <a:rPr lang="ru-RU" dirty="0"/>
              <a:t>)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очної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(мова </a:t>
            </a:r>
            <a:r>
              <a:rPr lang="ru-RU" dirty="0" err="1"/>
              <a:t>навчання</a:t>
            </a:r>
            <a:r>
              <a:rPr lang="ru-RU" dirty="0"/>
              <a:t> – </a:t>
            </a:r>
            <a:r>
              <a:rPr lang="ru-RU" dirty="0" err="1"/>
              <a:t>українська</a:t>
            </a:r>
            <a:r>
              <a:rPr lang="ru-RU" dirty="0"/>
              <a:t>) </a:t>
            </a:r>
            <a:r>
              <a:rPr lang="ru-RU" dirty="0" err="1"/>
              <a:t>спеціальності</a:t>
            </a:r>
            <a:r>
              <a:rPr lang="ru-RU" dirty="0"/>
              <a:t> 293 </a:t>
            </a:r>
            <a:r>
              <a:rPr lang="ru-RU" dirty="0" err="1"/>
              <a:t>Міжнародне</a:t>
            </a:r>
            <a:r>
              <a:rPr lang="ru-RU" dirty="0"/>
              <a:t> право,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реалізуються</a:t>
            </a:r>
            <a:r>
              <a:rPr lang="ru-RU" dirty="0"/>
              <a:t> в </a:t>
            </a:r>
            <a:r>
              <a:rPr lang="ru-RU" dirty="0" err="1"/>
              <a:t>Навчально-наукового</a:t>
            </a:r>
            <a:r>
              <a:rPr lang="ru-RU" dirty="0"/>
              <a:t> </a:t>
            </a:r>
            <a:r>
              <a:rPr lang="ru-RU" dirty="0" err="1"/>
              <a:t>інституті</a:t>
            </a:r>
            <a:r>
              <a:rPr lang="ru-RU" dirty="0"/>
              <a:t>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/>
              <a:t>         2.	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uk-UA" dirty="0"/>
              <a:t>даного</a:t>
            </a:r>
            <a:r>
              <a:rPr lang="ru-RU" dirty="0"/>
              <a:t> блоку становить 9 </a:t>
            </a:r>
            <a:r>
              <a:rPr lang="ru-RU" dirty="0" err="1"/>
              <a:t>кредитів</a:t>
            </a:r>
            <a:r>
              <a:rPr lang="ru-RU" dirty="0"/>
              <a:t> ЄКТС (3 </a:t>
            </a:r>
            <a:r>
              <a:rPr lang="ru-RU" dirty="0" err="1"/>
              <a:t>дисципліни</a:t>
            </a:r>
            <a:r>
              <a:rPr lang="ru-RU" dirty="0"/>
              <a:t> у 3-му </a:t>
            </a:r>
            <a:r>
              <a:rPr lang="ru-RU" dirty="0" err="1"/>
              <a:t>семестрі</a:t>
            </a:r>
            <a:r>
              <a:rPr lang="ru-RU" dirty="0"/>
              <a:t>). </a:t>
            </a:r>
            <a:r>
              <a:rPr lang="ru-RU" dirty="0" err="1"/>
              <a:t>Дисципліни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Каталогу </a:t>
            </a:r>
            <a:r>
              <a:rPr lang="ru-RU" dirty="0" err="1"/>
              <a:t>обираються</a:t>
            </a:r>
            <a:r>
              <a:rPr lang="ru-RU" dirty="0"/>
              <a:t> студентами </a:t>
            </a:r>
            <a:r>
              <a:rPr lang="ru-RU" dirty="0" err="1"/>
              <a:t>першого</a:t>
            </a:r>
            <a:r>
              <a:rPr lang="ru-RU" dirty="0"/>
              <a:t> року </a:t>
            </a:r>
            <a:r>
              <a:rPr lang="ru-RU" dirty="0" err="1"/>
              <a:t>навчання</a:t>
            </a:r>
            <a:r>
              <a:rPr lang="ru-RU" dirty="0"/>
              <a:t> шляхом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en-US" dirty="0"/>
              <a:t>Moodle (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січня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 </a:t>
            </a:r>
            <a:r>
              <a:rPr lang="ru-RU" dirty="0" err="1"/>
              <a:t>першого</a:t>
            </a:r>
            <a:r>
              <a:rPr lang="ru-RU" dirty="0"/>
              <a:t> року </a:t>
            </a:r>
            <a:r>
              <a:rPr lang="ru-RU" dirty="0" err="1"/>
              <a:t>навчання</a:t>
            </a:r>
            <a:r>
              <a:rPr lang="ru-RU" dirty="0"/>
              <a:t> на </a:t>
            </a:r>
            <a:r>
              <a:rPr lang="ru-RU" dirty="0" err="1"/>
              <a:t>освітній</a:t>
            </a:r>
            <a:r>
              <a:rPr lang="ru-RU" dirty="0"/>
              <a:t> </a:t>
            </a:r>
            <a:r>
              <a:rPr lang="ru-RU" dirty="0" err="1"/>
              <a:t>програмі</a:t>
            </a:r>
            <a:r>
              <a:rPr lang="ru-RU" dirty="0"/>
              <a:t>).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сформованою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становить не </a:t>
            </a:r>
            <a:r>
              <a:rPr lang="ru-RU" dirty="0" err="1"/>
              <a:t>менше</a:t>
            </a:r>
            <a:r>
              <a:rPr lang="ru-RU" dirty="0"/>
              <a:t> 15 </a:t>
            </a:r>
            <a:r>
              <a:rPr lang="ru-RU" dirty="0" err="1"/>
              <a:t>осіб</a:t>
            </a:r>
            <a:r>
              <a:rPr lang="ru-RU" dirty="0"/>
              <a:t>. Студенту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відмовлено</a:t>
            </a:r>
            <a:r>
              <a:rPr lang="ru-RU" dirty="0"/>
              <a:t> у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і </a:t>
            </a:r>
            <a:r>
              <a:rPr lang="ru-RU" dirty="0" err="1"/>
              <a:t>запропоновано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ru-RU" dirty="0" err="1"/>
              <a:t>новий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(1)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</a:t>
            </a:r>
            <a:r>
              <a:rPr lang="ru-RU" dirty="0" err="1"/>
              <a:t>дану</a:t>
            </a:r>
            <a:r>
              <a:rPr lang="ru-RU" dirty="0"/>
              <a:t> </a:t>
            </a:r>
            <a:r>
              <a:rPr lang="ru-RU" dirty="0" err="1"/>
              <a:t>дисципліну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20 </a:t>
            </a:r>
            <a:r>
              <a:rPr lang="ru-RU" dirty="0" err="1"/>
              <a:t>осіб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студентам,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зафіксували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раніше</a:t>
            </a:r>
            <a:r>
              <a:rPr lang="ru-RU" dirty="0"/>
              <a:t>; (2)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студентів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обрали</a:t>
            </a:r>
            <a:r>
              <a:rPr lang="ru-RU" dirty="0"/>
              <a:t> одну </a:t>
            </a:r>
            <a:r>
              <a:rPr lang="ru-RU" dirty="0" err="1"/>
              <a:t>дисципліну</a:t>
            </a:r>
            <a:r>
              <a:rPr lang="ru-RU" dirty="0"/>
              <a:t> з Каталогу є </a:t>
            </a:r>
            <a:r>
              <a:rPr lang="ru-RU" dirty="0" err="1"/>
              <a:t>меншою</a:t>
            </a:r>
            <a:r>
              <a:rPr lang="ru-RU" dirty="0"/>
              <a:t> за 15 </a:t>
            </a:r>
            <a:r>
              <a:rPr lang="ru-RU" dirty="0" err="1"/>
              <a:t>осіб</a:t>
            </a:r>
            <a:r>
              <a:rPr lang="ru-RU" dirty="0"/>
              <a:t>; (3) </a:t>
            </a:r>
            <a:r>
              <a:rPr lang="ru-RU" dirty="0" err="1"/>
              <a:t>якщо</a:t>
            </a:r>
            <a:r>
              <a:rPr lang="ru-RU" dirty="0"/>
              <a:t> дана </a:t>
            </a:r>
            <a:r>
              <a:rPr lang="ru-RU" dirty="0" err="1"/>
              <a:t>дисципліна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передбачена</a:t>
            </a:r>
            <a:r>
              <a:rPr lang="ru-RU" dirty="0"/>
              <a:t> </a:t>
            </a:r>
            <a:r>
              <a:rPr lang="ru-RU" dirty="0" err="1"/>
              <a:t>навчальним</a:t>
            </a:r>
            <a:r>
              <a:rPr lang="ru-RU" dirty="0"/>
              <a:t> планом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освітньої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, на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навчається</a:t>
            </a:r>
            <a:r>
              <a:rPr lang="ru-RU" dirty="0"/>
              <a:t> </a:t>
            </a:r>
            <a:r>
              <a:rPr lang="ru-RU" dirty="0" err="1"/>
              <a:t>здобувач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 У </a:t>
            </a:r>
            <a:r>
              <a:rPr lang="ru-RU" dirty="0" err="1"/>
              <a:t>випадку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студенту </a:t>
            </a:r>
            <a:r>
              <a:rPr lang="ru-RU" dirty="0" err="1"/>
              <a:t>відмовлено</a:t>
            </a:r>
            <a:r>
              <a:rPr lang="ru-RU" dirty="0"/>
              <a:t> у </a:t>
            </a:r>
            <a:r>
              <a:rPr lang="ru-RU" dirty="0" err="1"/>
              <a:t>здійсненому</a:t>
            </a:r>
            <a:r>
              <a:rPr lang="ru-RU" dirty="0"/>
              <a:t> ним </a:t>
            </a:r>
            <a:r>
              <a:rPr lang="ru-RU" dirty="0" err="1"/>
              <a:t>виборі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причин,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здійснити</a:t>
            </a:r>
            <a:r>
              <a:rPr lang="ru-RU" dirty="0"/>
              <a:t> </a:t>
            </a:r>
            <a:r>
              <a:rPr lang="uk-UA" dirty="0"/>
              <a:t>повторний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з </a:t>
            </a:r>
            <a:r>
              <a:rPr lang="ru-RU" dirty="0" err="1"/>
              <a:t>дисциплін</a:t>
            </a:r>
            <a:r>
              <a:rPr lang="ru-RU" dirty="0"/>
              <a:t>, </a:t>
            </a:r>
            <a:r>
              <a:rPr lang="ru-RU" dirty="0" err="1"/>
              <a:t>групи</a:t>
            </a:r>
            <a:r>
              <a:rPr lang="ru-RU" dirty="0"/>
              <a:t> за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сформовані</a:t>
            </a:r>
            <a:r>
              <a:rPr lang="ru-RU" dirty="0"/>
              <a:t> і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максимумів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призведуть</a:t>
            </a:r>
            <a:r>
              <a:rPr lang="ru-RU" dirty="0"/>
              <a:t> до </a:t>
            </a:r>
            <a:r>
              <a:rPr lang="ru-RU" dirty="0" err="1"/>
              <a:t>повторної</a:t>
            </a:r>
            <a:r>
              <a:rPr lang="ru-RU" dirty="0"/>
              <a:t> </a:t>
            </a:r>
            <a:r>
              <a:rPr lang="ru-RU" dirty="0" err="1"/>
              <a:t>відмови</a:t>
            </a:r>
            <a:r>
              <a:rPr lang="ru-RU" dirty="0"/>
              <a:t> з </a:t>
            </a:r>
            <a:r>
              <a:rPr lang="ru-RU" dirty="0" err="1"/>
              <a:t>аналогічних</a:t>
            </a:r>
            <a:r>
              <a:rPr lang="ru-RU" dirty="0"/>
              <a:t> причин.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854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Міжнародно-правове</a:t>
            </a:r>
            <a:r>
              <a:rPr lang="ru-RU" sz="2800" dirty="0"/>
              <a:t> </a:t>
            </a:r>
            <a:r>
              <a:rPr lang="ru-RU" sz="2800" dirty="0" err="1"/>
              <a:t>регулювання</a:t>
            </a:r>
            <a:r>
              <a:rPr lang="ru-RU" sz="2800" dirty="0"/>
              <a:t> </a:t>
            </a:r>
            <a:r>
              <a:rPr lang="ru-RU" sz="2800" dirty="0" err="1"/>
              <a:t>обігу</a:t>
            </a:r>
            <a:r>
              <a:rPr lang="ru-RU" sz="2800" dirty="0"/>
              <a:t> </a:t>
            </a:r>
            <a:r>
              <a:rPr lang="ru-RU" sz="2800" dirty="0" err="1"/>
              <a:t>культурних</a:t>
            </a:r>
            <a:r>
              <a:rPr lang="ru-RU" sz="2800" dirty="0"/>
              <a:t> </a:t>
            </a:r>
            <a:r>
              <a:rPr lang="ru-RU" sz="2800" dirty="0" err="1"/>
              <a:t>цінностей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0485504"/>
              </p:ext>
            </p:extLst>
          </p:nvPr>
        </p:nvGraphicFramePr>
        <p:xfrm>
          <a:off x="226980" y="1128408"/>
          <a:ext cx="5570706" cy="532102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126299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міжнародного</a:t>
                      </a:r>
                      <a:r>
                        <a:rPr lang="ru-RU" noProof="0" dirty="0"/>
                        <a:t> приватного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4058037">
                <a:tc>
                  <a:txBody>
                    <a:bodyPr/>
                    <a:lstStyle/>
                    <a:p>
                      <a:pPr algn="ctr"/>
                      <a:r>
                        <a:rPr lang="uk-UA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noProof="0" dirty="0" err="1"/>
                        <a:t>ознайомлення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студентів</a:t>
                      </a:r>
                      <a:r>
                        <a:rPr lang="ru-RU" sz="1600" noProof="0" dirty="0"/>
                        <a:t> з </a:t>
                      </a:r>
                      <a:r>
                        <a:rPr lang="ru-RU" sz="1600" noProof="0" dirty="0" err="1"/>
                        <a:t>основними</a:t>
                      </a:r>
                      <a:r>
                        <a:rPr lang="ru-RU" sz="1600" noProof="0" dirty="0"/>
                        <a:t> принципами, </a:t>
                      </a:r>
                      <a:r>
                        <a:rPr lang="ru-RU" sz="1600" noProof="0" dirty="0" err="1"/>
                        <a:t>доктринальними</a:t>
                      </a:r>
                      <a:r>
                        <a:rPr lang="ru-RU" sz="1600" noProof="0" dirty="0"/>
                        <a:t> засадами, </a:t>
                      </a:r>
                      <a:r>
                        <a:rPr lang="ru-RU" sz="1600" noProof="0" dirty="0" err="1"/>
                        <a:t>дефініціями</a:t>
                      </a:r>
                      <a:r>
                        <a:rPr lang="ru-RU" sz="1600" noProof="0" dirty="0"/>
                        <a:t>, </a:t>
                      </a:r>
                      <a:r>
                        <a:rPr lang="ru-RU" sz="1600" noProof="0" dirty="0" err="1"/>
                        <a:t>юридичними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категоріями</a:t>
                      </a:r>
                      <a:r>
                        <a:rPr lang="ru-RU" sz="1600" noProof="0" dirty="0"/>
                        <a:t> проблем </a:t>
                      </a:r>
                      <a:r>
                        <a:rPr lang="ru-RU" sz="1600" noProof="0" dirty="0" err="1"/>
                        <a:t>міжнародно</a:t>
                      </a:r>
                      <a:r>
                        <a:rPr lang="ru-RU" sz="1600" noProof="0" dirty="0"/>
                        <a:t>-правового </a:t>
                      </a:r>
                      <a:r>
                        <a:rPr lang="ru-RU" sz="1600" noProof="0" dirty="0" err="1"/>
                        <a:t>регулювання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відносин</a:t>
                      </a:r>
                      <a:r>
                        <a:rPr lang="ru-RU" sz="1600" noProof="0" dirty="0"/>
                        <a:t> у </a:t>
                      </a:r>
                      <a:r>
                        <a:rPr lang="ru-RU" sz="1600" noProof="0" dirty="0" err="1"/>
                        <a:t>сфері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охорони</a:t>
                      </a:r>
                      <a:r>
                        <a:rPr lang="ru-RU" sz="1600" noProof="0" dirty="0"/>
                        <a:t> та </a:t>
                      </a:r>
                      <a:r>
                        <a:rPr lang="ru-RU" sz="1600" noProof="0" dirty="0" err="1"/>
                        <a:t>використання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культурних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цінностей</a:t>
                      </a:r>
                      <a:r>
                        <a:rPr lang="ru-RU" sz="1600" noProof="0" dirty="0"/>
                        <a:t>; </a:t>
                      </a:r>
                      <a:r>
                        <a:rPr lang="ru-RU" sz="1600" noProof="0" dirty="0" err="1"/>
                        <a:t>дисципліна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спрямована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також</a:t>
                      </a:r>
                      <a:r>
                        <a:rPr lang="ru-RU" sz="1600" noProof="0" dirty="0"/>
                        <a:t> на </a:t>
                      </a:r>
                      <a:r>
                        <a:rPr lang="ru-RU" sz="1600" noProof="0" dirty="0" err="1"/>
                        <a:t>ознайомлення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студентів</a:t>
                      </a:r>
                      <a:r>
                        <a:rPr lang="ru-RU" sz="1600" noProof="0" dirty="0"/>
                        <a:t> з </a:t>
                      </a:r>
                      <a:r>
                        <a:rPr lang="ru-RU" sz="1600" noProof="0" dirty="0" err="1"/>
                        <a:t>теорією</a:t>
                      </a:r>
                      <a:r>
                        <a:rPr lang="ru-RU" sz="1600" noProof="0" dirty="0"/>
                        <a:t> та практикою правового </a:t>
                      </a:r>
                      <a:r>
                        <a:rPr lang="ru-RU" sz="1600" noProof="0" dirty="0" err="1"/>
                        <a:t>регулювання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обігу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культурних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цінностей</a:t>
                      </a:r>
                      <a:r>
                        <a:rPr lang="ru-RU" sz="1600" noProof="0" dirty="0"/>
                        <a:t> на арт-ринку, </a:t>
                      </a:r>
                      <a:r>
                        <a:rPr lang="ru-RU" sz="1600" noProof="0" dirty="0" err="1"/>
                        <a:t>міжнародно-правовими</a:t>
                      </a:r>
                      <a:r>
                        <a:rPr lang="ru-RU" sz="1600" noProof="0" dirty="0"/>
                        <a:t> основами </a:t>
                      </a:r>
                      <a:r>
                        <a:rPr lang="ru-RU" sz="1600" noProof="0" dirty="0" err="1"/>
                        <a:t>переміщення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творів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мистецтва</a:t>
                      </a:r>
                      <a:r>
                        <a:rPr lang="ru-RU" sz="1600" noProof="0" dirty="0"/>
                        <a:t>, з проблемою </a:t>
                      </a:r>
                      <a:r>
                        <a:rPr lang="ru-RU" sz="1600" noProof="0" dirty="0" err="1"/>
                        <a:t>припинення</a:t>
                      </a:r>
                      <a:r>
                        <a:rPr lang="ru-RU" sz="1600" noProof="0" dirty="0"/>
                        <a:t> незаконного </a:t>
                      </a:r>
                      <a:r>
                        <a:rPr lang="ru-RU" sz="1600" noProof="0" dirty="0" err="1"/>
                        <a:t>обігу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культурних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цінностей</a:t>
                      </a:r>
                      <a:r>
                        <a:rPr lang="ru-RU" sz="1600" noProof="0" dirty="0"/>
                        <a:t>, </a:t>
                      </a:r>
                      <a:r>
                        <a:rPr lang="ru-RU" sz="1600" noProof="0" dirty="0" err="1"/>
                        <a:t>захистом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культурних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цінностей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під</a:t>
                      </a:r>
                      <a:r>
                        <a:rPr lang="ru-RU" sz="1600" noProof="0" dirty="0"/>
                        <a:t> час </a:t>
                      </a:r>
                      <a:r>
                        <a:rPr lang="ru-RU" sz="1600" noProof="0" dirty="0" err="1"/>
                        <a:t>збройних</a:t>
                      </a:r>
                      <a:r>
                        <a:rPr lang="ru-RU" sz="1600" noProof="0" dirty="0"/>
                        <a:t> </a:t>
                      </a:r>
                      <a:r>
                        <a:rPr lang="ru-RU" sz="1600" noProof="0" dirty="0" err="1"/>
                        <a:t>конфліктів</a:t>
                      </a:r>
                      <a:endParaRPr lang="uk-UA" sz="16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81435149"/>
              </p:ext>
            </p:extLst>
          </p:nvPr>
        </p:nvGraphicFramePr>
        <p:xfrm>
          <a:off x="5797686" y="1128410"/>
          <a:ext cx="6167335" cy="536670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360478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законодавство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що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регулює</a:t>
                      </a:r>
                      <a:r>
                        <a:rPr lang="ru-RU" sz="1400" b="0" noProof="0" dirty="0"/>
                        <a:t> статус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r>
                        <a:rPr lang="ru-RU" sz="1400" b="0" noProof="0" dirty="0"/>
                        <a:t> та порядок </a:t>
                      </a:r>
                      <a:r>
                        <a:rPr lang="ru-RU" sz="1400" b="0" noProof="0" dirty="0" err="1"/>
                        <a:t>їх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переміщення</a:t>
                      </a:r>
                      <a:endParaRPr lang="ru-RU" sz="1400" b="0" noProof="0" dirty="0"/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положення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договірного</a:t>
                      </a:r>
                      <a:r>
                        <a:rPr lang="ru-RU" sz="1400" b="0" noProof="0" dirty="0"/>
                        <a:t> права, </a:t>
                      </a:r>
                      <a:r>
                        <a:rPr lang="ru-RU" sz="1400" b="0" noProof="0" dirty="0" err="1"/>
                        <a:t>правозастосовну</a:t>
                      </a:r>
                      <a:r>
                        <a:rPr lang="ru-RU" sz="1400" b="0" noProof="0" dirty="0"/>
                        <a:t> практику та </a:t>
                      </a:r>
                      <a:r>
                        <a:rPr lang="ru-RU" sz="1400" b="0" noProof="0" dirty="0" err="1"/>
                        <a:t>положення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правової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доктрини</a:t>
                      </a:r>
                      <a:r>
                        <a:rPr lang="ru-RU" sz="1400" b="0" noProof="0" dirty="0"/>
                        <a:t> у </a:t>
                      </a:r>
                      <a:r>
                        <a:rPr lang="ru-RU" sz="1400" b="0" noProof="0" dirty="0" err="1"/>
                        <a:t>цій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сфері</a:t>
                      </a:r>
                      <a:endParaRPr lang="ru-RU" sz="1400" b="0" noProof="0" dirty="0"/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основні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міжнародно-правові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механізми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захисту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під</a:t>
                      </a:r>
                      <a:r>
                        <a:rPr lang="ru-RU" sz="1400" b="0" noProof="0" dirty="0"/>
                        <a:t> час </a:t>
                      </a:r>
                      <a:r>
                        <a:rPr lang="ru-RU" sz="1400" b="0" noProof="0" dirty="0" err="1"/>
                        <a:t>збройних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конфліктів</a:t>
                      </a:r>
                      <a:r>
                        <a:rPr lang="ru-RU" sz="1400" b="0" noProof="0" dirty="0"/>
                        <a:t> </a:t>
                      </a:r>
                    </a:p>
                    <a:p>
                      <a:pPr algn="just"/>
                      <a:r>
                        <a:rPr lang="ru-RU" sz="1400" b="0" noProof="0" dirty="0"/>
                        <a:t>•нормативно-</a:t>
                      </a:r>
                      <a:r>
                        <a:rPr lang="ru-RU" sz="1400" b="0" noProof="0" dirty="0" err="1"/>
                        <a:t>правові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України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міжнародні</a:t>
                      </a:r>
                      <a:r>
                        <a:rPr lang="ru-RU" sz="1400" b="0" noProof="0" dirty="0"/>
                        <a:t> договори з </a:t>
                      </a:r>
                      <a:r>
                        <a:rPr lang="ru-RU" sz="1400" b="0" noProof="0" dirty="0" err="1"/>
                        <a:t>питань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реституції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повернення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endParaRPr lang="ru-RU" sz="1400" b="0" noProof="0" dirty="0"/>
                    </a:p>
                    <a:p>
                      <a:pPr algn="just"/>
                      <a:r>
                        <a:rPr lang="ru-RU" sz="1400" b="0" noProof="0" dirty="0" err="1"/>
                        <a:t>Вміти</a:t>
                      </a:r>
                      <a:r>
                        <a:rPr lang="ru-RU" sz="1400" b="0" noProof="0" dirty="0"/>
                        <a:t>: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застосовувати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положення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законодавства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України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що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регулює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обіг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endParaRPr lang="ru-RU" sz="1400" b="0" noProof="0" dirty="0"/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робити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юридичні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висновки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консультації</a:t>
                      </a:r>
                      <a:r>
                        <a:rPr lang="ru-RU" sz="1400" b="0" noProof="0" dirty="0"/>
                        <a:t> з </a:t>
                      </a:r>
                      <a:r>
                        <a:rPr lang="ru-RU" sz="1400" b="0" noProof="0" dirty="0" err="1"/>
                        <a:t>питань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міжнародно-правової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охорони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захисту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реституції</a:t>
                      </a:r>
                      <a:r>
                        <a:rPr lang="ru-RU" sz="1400" b="0" noProof="0" dirty="0"/>
                        <a:t> незаконно </a:t>
                      </a:r>
                      <a:r>
                        <a:rPr lang="ru-RU" sz="1400" b="0" noProof="0" dirty="0" err="1"/>
                        <a:t>вивезених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культурних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цінностей</a:t>
                      </a:r>
                      <a:endParaRPr lang="ru-RU" sz="1400" b="0" noProof="0" dirty="0"/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здійснювати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правовий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супровід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правочинів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об'єктом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яких</a:t>
                      </a:r>
                      <a:r>
                        <a:rPr lang="ru-RU" sz="1400" b="0" noProof="0" dirty="0"/>
                        <a:t> є </a:t>
                      </a:r>
                      <a:r>
                        <a:rPr lang="ru-RU" sz="1400" b="0" noProof="0" dirty="0" err="1"/>
                        <a:t>культурні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цінності</a:t>
                      </a:r>
                      <a:endParaRPr lang="ru-RU" sz="14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  <a:tr h="1648149">
                <a:tc>
                  <a:txBody>
                    <a:bodyPr/>
                    <a:lstStyle/>
                    <a:p>
                      <a:pPr algn="ctr"/>
                      <a:r>
                        <a:rPr lang="uk-UA" sz="1200" noProof="0" dirty="0"/>
                        <a:t>Основні теми </a:t>
                      </a:r>
                      <a:r>
                        <a:rPr lang="uk-UA" sz="1200" noProof="0" dirty="0" err="1"/>
                        <a:t>зміс-тових</a:t>
                      </a:r>
                      <a:r>
                        <a:rPr lang="uk-UA" sz="1200" noProof="0" dirty="0"/>
                        <a:t> моду-лей:</a:t>
                      </a:r>
                      <a:endParaRPr lang="uk-UA" sz="120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noProof="0" dirty="0"/>
                        <a:t>1. </a:t>
                      </a:r>
                      <a:r>
                        <a:rPr lang="ru-RU" sz="1400" noProof="0" dirty="0" err="1"/>
                        <a:t>Культурні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цінності</a:t>
                      </a:r>
                      <a:r>
                        <a:rPr lang="ru-RU" sz="1400" noProof="0" dirty="0"/>
                        <a:t> як </a:t>
                      </a:r>
                      <a:r>
                        <a:rPr lang="ru-RU" sz="1400" noProof="0" dirty="0" err="1"/>
                        <a:t>об’єкти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цивільного</a:t>
                      </a:r>
                      <a:r>
                        <a:rPr lang="ru-RU" sz="1400" noProof="0" dirty="0"/>
                        <a:t> обороту</a:t>
                      </a:r>
                    </a:p>
                    <a:p>
                      <a:r>
                        <a:rPr lang="ru-RU" sz="1400" noProof="0" dirty="0"/>
                        <a:t>2. Нормативно-</a:t>
                      </a:r>
                      <a:r>
                        <a:rPr lang="ru-RU" sz="1400" noProof="0" dirty="0" err="1"/>
                        <a:t>правове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регулювання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діяльності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музеїв</a:t>
                      </a:r>
                      <a:endParaRPr lang="ru-RU" sz="1400" noProof="0" dirty="0"/>
                    </a:p>
                    <a:p>
                      <a:r>
                        <a:rPr lang="ru-RU" sz="1400" noProof="0" dirty="0"/>
                        <a:t>3. </a:t>
                      </a:r>
                      <a:r>
                        <a:rPr lang="ru-RU" sz="1400" noProof="0" dirty="0" err="1"/>
                        <a:t>Міжнародний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договірний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механізм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охорони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культурних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цінностей</a:t>
                      </a:r>
                      <a:endParaRPr lang="ru-RU" sz="1400" noProof="0" dirty="0"/>
                    </a:p>
                    <a:p>
                      <a:r>
                        <a:rPr lang="ru-RU" sz="1400" noProof="0" dirty="0"/>
                        <a:t>4. </a:t>
                      </a:r>
                      <a:r>
                        <a:rPr lang="ru-RU" sz="1400" noProof="0" dirty="0" err="1"/>
                        <a:t>Міжнародний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інституційний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механізм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охорони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культурних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цінностей</a:t>
                      </a:r>
                      <a:endParaRPr lang="ru-RU" sz="1400" noProof="0" dirty="0"/>
                    </a:p>
                    <a:p>
                      <a:r>
                        <a:rPr lang="ru-RU" sz="1400" noProof="0" dirty="0"/>
                        <a:t>5. </a:t>
                      </a:r>
                      <a:r>
                        <a:rPr lang="ru-RU" sz="1400" noProof="0" dirty="0" err="1"/>
                        <a:t>Захист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культурних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цінностей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під</a:t>
                      </a:r>
                      <a:r>
                        <a:rPr lang="ru-RU" sz="1400" noProof="0" dirty="0"/>
                        <a:t> час </a:t>
                      </a:r>
                      <a:r>
                        <a:rPr lang="ru-RU" sz="1400" noProof="0" dirty="0" err="1"/>
                        <a:t>збройного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конфлікту</a:t>
                      </a:r>
                      <a:endParaRPr lang="ru-RU" sz="1400" noProof="0" dirty="0"/>
                    </a:p>
                    <a:p>
                      <a:r>
                        <a:rPr lang="ru-RU" sz="1400" noProof="0" dirty="0"/>
                        <a:t>6. </a:t>
                      </a:r>
                      <a:r>
                        <a:rPr lang="ru-RU" sz="1400" noProof="0" dirty="0" err="1"/>
                        <a:t>Реституція</a:t>
                      </a:r>
                      <a:r>
                        <a:rPr lang="ru-RU" sz="1400" noProof="0" dirty="0"/>
                        <a:t> незаконно </a:t>
                      </a:r>
                      <a:r>
                        <a:rPr lang="ru-RU" sz="1400" noProof="0" dirty="0" err="1"/>
                        <a:t>переміщених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культурних</a:t>
                      </a:r>
                      <a:r>
                        <a:rPr lang="ru-RU" sz="1400" noProof="0" dirty="0"/>
                        <a:t> </a:t>
                      </a:r>
                      <a:r>
                        <a:rPr lang="ru-RU" sz="1400" noProof="0" dirty="0" err="1"/>
                        <a:t>цінностей</a:t>
                      </a:r>
                      <a:endParaRPr lang="ru-RU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77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0630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Порівняльне</a:t>
            </a:r>
            <a:r>
              <a:rPr lang="ru-RU" sz="2800" dirty="0"/>
              <a:t> та </a:t>
            </a:r>
            <a:r>
              <a:rPr lang="ru-RU" sz="2800" dirty="0" err="1"/>
              <a:t>міжнародне</a:t>
            </a:r>
            <a:r>
              <a:rPr lang="ru-RU" sz="2800" dirty="0"/>
              <a:t> </a:t>
            </a:r>
            <a:r>
              <a:rPr lang="ru-RU" sz="2800" dirty="0" err="1"/>
              <a:t>акціонерне</a:t>
            </a:r>
            <a:r>
              <a:rPr lang="ru-RU" sz="2800" dirty="0"/>
              <a:t> право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03596929"/>
              </p:ext>
            </p:extLst>
          </p:nvPr>
        </p:nvGraphicFramePr>
        <p:xfrm>
          <a:off x="226980" y="1128409"/>
          <a:ext cx="5570706" cy="24003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706021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міжнародного</a:t>
                      </a:r>
                      <a:r>
                        <a:rPr lang="ru-RU" noProof="0" dirty="0"/>
                        <a:t> приватного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594571">
                <a:tc>
                  <a:txBody>
                    <a:bodyPr/>
                    <a:lstStyle/>
                    <a:p>
                      <a:pPr algn="ctr"/>
                      <a:r>
                        <a:rPr lang="uk-UA" sz="12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50" noProof="0" dirty="0"/>
                        <a:t>ознайомлення студентів із основними положеннями законодавства, що регулює відносини, які складаються в процесі створення, функціонування та припинення діяльності акціонерних товариств як суб'єктів приватного права. Також у межах даної навчальної дисципліни розглядаються основні питання акціонерного права ряду європейських країн. Крім того, програмою передбачено і ознайомлення з загальними документами Європейського союзу, Ради Європи, Європейської комісії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70119322"/>
              </p:ext>
            </p:extLst>
          </p:nvPr>
        </p:nvGraphicFramePr>
        <p:xfrm>
          <a:off x="5797686" y="1128410"/>
          <a:ext cx="6167335" cy="54815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481576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теоретичні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основи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базових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інститутів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нормативний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інструментарій</a:t>
                      </a:r>
                      <a:r>
                        <a:rPr lang="ru-RU" sz="1400" b="0" noProof="0" dirty="0"/>
                        <a:t> у </a:t>
                      </a:r>
                      <a:r>
                        <a:rPr lang="ru-RU" sz="1400" b="0" noProof="0" dirty="0" err="1"/>
                        <a:t>сфері</a:t>
                      </a:r>
                      <a:r>
                        <a:rPr lang="ru-RU" sz="1400" b="0" noProof="0" dirty="0"/>
                        <a:t> правового </a:t>
                      </a:r>
                      <a:r>
                        <a:rPr lang="ru-RU" sz="1400" b="0" noProof="0" dirty="0" err="1"/>
                        <a:t>регулювання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акціонерних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відносин</a:t>
                      </a:r>
                      <a:r>
                        <a:rPr lang="ru-RU" sz="1400" b="0" noProof="0" dirty="0"/>
                        <a:t> в </a:t>
                      </a:r>
                      <a:r>
                        <a:rPr lang="ru-RU" sz="1400" b="0" noProof="0" dirty="0" err="1"/>
                        <a:t>Україні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зарубіжних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країнах</a:t>
                      </a:r>
                      <a:r>
                        <a:rPr lang="ru-RU" sz="1400" b="0" noProof="0" dirty="0"/>
                        <a:t>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судову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арбітражну</a:t>
                      </a:r>
                      <a:r>
                        <a:rPr lang="ru-RU" sz="1400" b="0" noProof="0" dirty="0"/>
                        <a:t> практику з </a:t>
                      </a:r>
                      <a:r>
                        <a:rPr lang="ru-RU" sz="1400" b="0" noProof="0" dirty="0" err="1"/>
                        <a:t>питань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застосування</a:t>
                      </a:r>
                      <a:r>
                        <a:rPr lang="ru-RU" sz="1400" b="0" noProof="0" dirty="0"/>
                        <a:t> норм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законодавства</a:t>
                      </a:r>
                      <a:r>
                        <a:rPr lang="ru-RU" sz="1400" b="0" noProof="0" dirty="0"/>
                        <a:t>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законодавство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що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регулює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діяльність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акціонерних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товариств</a:t>
                      </a:r>
                      <a:r>
                        <a:rPr lang="ru-RU" sz="1400" b="0" noProof="0" dirty="0"/>
                        <a:t> в </a:t>
                      </a:r>
                      <a:r>
                        <a:rPr lang="ru-RU" sz="1400" b="0" noProof="0" dirty="0" err="1"/>
                        <a:t>Україні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зарубіжних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країнах</a:t>
                      </a:r>
                      <a:r>
                        <a:rPr lang="ru-RU" sz="1400" b="0" noProof="0" dirty="0"/>
                        <a:t>.</a:t>
                      </a:r>
                    </a:p>
                    <a:p>
                      <a:pPr algn="just"/>
                      <a:r>
                        <a:rPr lang="ru-RU" sz="1400" b="0" noProof="0" dirty="0" err="1"/>
                        <a:t>Вміти</a:t>
                      </a:r>
                      <a:r>
                        <a:rPr lang="ru-RU" sz="1400" b="0" noProof="0" dirty="0"/>
                        <a:t>: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фахово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використовувати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понятійно-категоріальний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апарат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застосовувати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теоретичні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знання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отримані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під</a:t>
                      </a:r>
                      <a:r>
                        <a:rPr lang="ru-RU" sz="1400" b="0" noProof="0" dirty="0"/>
                        <a:t> час </a:t>
                      </a:r>
                      <a:r>
                        <a:rPr lang="ru-RU" sz="1400" b="0" noProof="0" dirty="0" err="1"/>
                        <a:t>лекційних</a:t>
                      </a:r>
                      <a:r>
                        <a:rPr lang="ru-RU" sz="1400" b="0" noProof="0" dirty="0"/>
                        <a:t> занять, при </a:t>
                      </a:r>
                      <a:r>
                        <a:rPr lang="ru-RU" sz="1400" b="0" noProof="0" dirty="0" err="1"/>
                        <a:t>розв’язуванні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практичних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завдань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ситуативних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кейсів</a:t>
                      </a:r>
                      <a:r>
                        <a:rPr lang="ru-RU" sz="1400" b="0" noProof="0" dirty="0"/>
                        <a:t> з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формулювати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юридичні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висновки</a:t>
                      </a:r>
                      <a:r>
                        <a:rPr lang="ru-RU" sz="1400" b="0" noProof="0" dirty="0"/>
                        <a:t> та </a:t>
                      </a:r>
                      <a:r>
                        <a:rPr lang="ru-RU" sz="1400" b="0" noProof="0" dirty="0" err="1"/>
                        <a:t>надавати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консультації</a:t>
                      </a:r>
                      <a:r>
                        <a:rPr lang="ru-RU" sz="1400" b="0" noProof="0" dirty="0"/>
                        <a:t> з </a:t>
                      </a:r>
                      <a:r>
                        <a:rPr lang="ru-RU" sz="1400" b="0" noProof="0" dirty="0" err="1"/>
                        <a:t>питань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400" b="0" noProof="0" dirty="0"/>
                        <a:t>•</a:t>
                      </a:r>
                      <a:r>
                        <a:rPr lang="ru-RU" sz="1400" b="0" noProof="0" dirty="0" err="1"/>
                        <a:t>вирішувати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самостійно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практичні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задачі</a:t>
                      </a:r>
                      <a:r>
                        <a:rPr lang="ru-RU" sz="1400" b="0" noProof="0" dirty="0"/>
                        <a:t>, </a:t>
                      </a:r>
                      <a:r>
                        <a:rPr lang="ru-RU" sz="1400" b="0" noProof="0" dirty="0" err="1"/>
                        <a:t>пов’язані</a:t>
                      </a:r>
                      <a:r>
                        <a:rPr lang="ru-RU" sz="1400" b="0" noProof="0" dirty="0"/>
                        <a:t> з </a:t>
                      </a:r>
                      <a:r>
                        <a:rPr lang="ru-RU" sz="1400" b="0" noProof="0" dirty="0" err="1"/>
                        <a:t>різними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практичними</a:t>
                      </a:r>
                      <a:r>
                        <a:rPr lang="ru-RU" sz="1400" b="0" noProof="0" dirty="0"/>
                        <a:t> аспектами </a:t>
                      </a:r>
                      <a:r>
                        <a:rPr lang="ru-RU" sz="1400" b="0" noProof="0" dirty="0" err="1"/>
                        <a:t>застосування</a:t>
                      </a:r>
                      <a:r>
                        <a:rPr lang="ru-RU" sz="1400" b="0" noProof="0" dirty="0"/>
                        <a:t> </a:t>
                      </a:r>
                      <a:r>
                        <a:rPr lang="ru-RU" sz="1400" b="0" noProof="0" dirty="0" err="1"/>
                        <a:t>принципів</a:t>
                      </a:r>
                      <a:r>
                        <a:rPr lang="ru-RU" sz="1400" b="0" noProof="0" dirty="0"/>
                        <a:t> та норм </a:t>
                      </a:r>
                      <a:r>
                        <a:rPr lang="ru-RU" sz="1400" b="0" noProof="0" dirty="0" err="1"/>
                        <a:t>акціонерного</a:t>
                      </a:r>
                      <a:r>
                        <a:rPr lang="ru-RU" sz="1400" b="0" noProof="0" dirty="0"/>
                        <a:t> права.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322DC9B-820F-D4E6-215C-4306E9EF4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053434"/>
              </p:ext>
            </p:extLst>
          </p:nvPr>
        </p:nvGraphicFramePr>
        <p:xfrm>
          <a:off x="226979" y="3919598"/>
          <a:ext cx="5570706" cy="2529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2191457369"/>
                    </a:ext>
                  </a:extLst>
                </a:gridCol>
                <a:gridCol w="4923321">
                  <a:extLst>
                    <a:ext uri="{9D8B030D-6E8A-4147-A177-3AD203B41FA5}">
                      <a16:colId xmlns:a16="http://schemas.microsoft.com/office/drawing/2014/main" val="2189250154"/>
                    </a:ext>
                  </a:extLst>
                </a:gridCol>
              </a:tblGrid>
              <a:tr h="1612790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noProof="0" dirty="0"/>
                        <a:t>1. </a:t>
                      </a:r>
                      <a:r>
                        <a:rPr lang="ru-RU" sz="1000" b="0" noProof="0" dirty="0" err="1"/>
                        <a:t>Поняття</a:t>
                      </a:r>
                      <a:r>
                        <a:rPr lang="ru-RU" sz="1000" b="0" noProof="0" dirty="0"/>
                        <a:t> та система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права</a:t>
                      </a:r>
                    </a:p>
                    <a:p>
                      <a:r>
                        <a:rPr lang="ru-RU" sz="1000" b="0" noProof="0" dirty="0"/>
                        <a:t>2. </a:t>
                      </a:r>
                      <a:r>
                        <a:rPr lang="ru-RU" sz="1000" b="0" noProof="0" dirty="0" err="1"/>
                        <a:t>Джерела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права</a:t>
                      </a:r>
                    </a:p>
                    <a:p>
                      <a:r>
                        <a:rPr lang="ru-RU" sz="1000" b="0" noProof="0" dirty="0"/>
                        <a:t>3. </a:t>
                      </a:r>
                      <a:r>
                        <a:rPr lang="ru-RU" sz="1000" b="0" noProof="0" dirty="0" err="1"/>
                        <a:t>Поняття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його</a:t>
                      </a:r>
                      <a:r>
                        <a:rPr lang="ru-RU" sz="1000" b="0" noProof="0" dirty="0"/>
                        <a:t> типи</a:t>
                      </a:r>
                    </a:p>
                    <a:p>
                      <a:r>
                        <a:rPr lang="ru-RU" sz="1000" b="0" noProof="0" dirty="0"/>
                        <a:t>4. Порядок </a:t>
                      </a:r>
                      <a:r>
                        <a:rPr lang="ru-RU" sz="1000" b="0" noProof="0" dirty="0" err="1"/>
                        <a:t>створення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5. </a:t>
                      </a:r>
                      <a:r>
                        <a:rPr lang="ru-RU" sz="1000" b="0" noProof="0" dirty="0" err="1"/>
                        <a:t>Капітал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6. </a:t>
                      </a:r>
                      <a:r>
                        <a:rPr lang="ru-RU" sz="1000" b="0" noProof="0" dirty="0" err="1"/>
                        <a:t>Акції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r>
                        <a:rPr lang="ru-RU" sz="1000" b="0" noProof="0" dirty="0"/>
                        <a:t>. Права </a:t>
                      </a:r>
                      <a:r>
                        <a:rPr lang="ru-RU" sz="1000" b="0" noProof="0" dirty="0" err="1"/>
                        <a:t>акціонерів</a:t>
                      </a:r>
                      <a:r>
                        <a:rPr lang="ru-RU" sz="1000" b="0" noProof="0" dirty="0"/>
                        <a:t> та порядок </a:t>
                      </a:r>
                      <a:r>
                        <a:rPr lang="ru-RU" sz="1000" b="0" noProof="0" dirty="0" err="1"/>
                        <a:t>їх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реалізації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7. </a:t>
                      </a:r>
                      <a:r>
                        <a:rPr lang="ru-RU" sz="1000" b="0" noProof="0" dirty="0" err="1"/>
                        <a:t>Поняття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принципи</a:t>
                      </a:r>
                      <a:r>
                        <a:rPr lang="ru-RU" sz="1000" b="0" noProof="0" dirty="0"/>
                        <a:t> корпоративного </a:t>
                      </a:r>
                      <a:r>
                        <a:rPr lang="ru-RU" sz="1000" b="0" noProof="0" dirty="0" err="1"/>
                        <a:t>управління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акціонерних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товариствах</a:t>
                      </a:r>
                      <a:r>
                        <a:rPr lang="ru-RU" sz="1000" b="0" noProof="0" dirty="0"/>
                        <a:t>. </a:t>
                      </a:r>
                      <a:r>
                        <a:rPr lang="ru-RU" sz="1000" b="0" noProof="0" dirty="0" err="1"/>
                        <a:t>Основні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моделі</a:t>
                      </a:r>
                      <a:r>
                        <a:rPr lang="ru-RU" sz="1000" b="0" noProof="0" dirty="0"/>
                        <a:t> корпоративного </a:t>
                      </a:r>
                      <a:r>
                        <a:rPr lang="ru-RU" sz="1000" b="0" noProof="0" dirty="0" err="1"/>
                        <a:t>управління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8. </a:t>
                      </a:r>
                      <a:r>
                        <a:rPr lang="ru-RU" sz="1000" b="0" noProof="0" dirty="0" err="1"/>
                        <a:t>Загальні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збори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акціонерів</a:t>
                      </a:r>
                      <a:r>
                        <a:rPr lang="ru-RU" sz="1000" b="0" noProof="0" dirty="0"/>
                        <a:t> як </a:t>
                      </a:r>
                      <a:r>
                        <a:rPr lang="ru-RU" sz="1000" b="0" noProof="0" dirty="0" err="1"/>
                        <a:t>вищий</a:t>
                      </a:r>
                      <a:r>
                        <a:rPr lang="ru-RU" sz="1000" b="0" noProof="0" dirty="0"/>
                        <a:t> орган </a:t>
                      </a:r>
                      <a:r>
                        <a:rPr lang="ru-RU" sz="1000" b="0" noProof="0" dirty="0" err="1"/>
                        <a:t>управління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акціонерним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товариством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9. </a:t>
                      </a:r>
                      <a:r>
                        <a:rPr lang="ru-RU" sz="1000" b="0" noProof="0" dirty="0" err="1"/>
                        <a:t>Наглядова</a:t>
                      </a:r>
                      <a:r>
                        <a:rPr lang="ru-RU" sz="1000" b="0" noProof="0" dirty="0"/>
                        <a:t> рада та </a:t>
                      </a:r>
                      <a:r>
                        <a:rPr lang="ru-RU" sz="1000" b="0" noProof="0" dirty="0" err="1"/>
                        <a:t>її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місце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системі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органів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управління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10. </a:t>
                      </a:r>
                      <a:r>
                        <a:rPr lang="ru-RU" sz="1000" b="0" noProof="0" dirty="0" err="1"/>
                        <a:t>Виконавчий</a:t>
                      </a:r>
                      <a:r>
                        <a:rPr lang="ru-RU" sz="1000" b="0" noProof="0" dirty="0"/>
                        <a:t> орган та </a:t>
                      </a:r>
                      <a:r>
                        <a:rPr lang="ru-RU" sz="1000" b="0" noProof="0" dirty="0" err="1"/>
                        <a:t>його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місце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системі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органів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управління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11. </a:t>
                      </a:r>
                      <a:r>
                        <a:rPr lang="ru-RU" sz="1000" b="0" noProof="0" dirty="0" err="1"/>
                        <a:t>Особливості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придбання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значного</a:t>
                      </a:r>
                      <a:r>
                        <a:rPr lang="ru-RU" sz="1000" b="0" noProof="0" dirty="0"/>
                        <a:t> та контрольного </a:t>
                      </a:r>
                      <a:r>
                        <a:rPr lang="ru-RU" sz="1000" b="0" noProof="0" dirty="0" err="1"/>
                        <a:t>пакетів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акцій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акціонерного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12. </a:t>
                      </a:r>
                      <a:r>
                        <a:rPr lang="ru-RU" sz="1000" b="0" noProof="0" dirty="0" err="1"/>
                        <a:t>Значні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правочини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правочини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із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заінтересованістю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особливості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їх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вчинення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акціонерних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товариствах</a:t>
                      </a:r>
                      <a:endParaRPr lang="ru-RU" sz="10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84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954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Міжнародний спортивний арбітраж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4732393"/>
              </p:ext>
            </p:extLst>
          </p:nvPr>
        </p:nvGraphicFramePr>
        <p:xfrm>
          <a:off x="226980" y="1128408"/>
          <a:ext cx="5570706" cy="288372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780603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міжнародного</a:t>
                      </a:r>
                      <a:r>
                        <a:rPr lang="ru-RU" noProof="0" dirty="0"/>
                        <a:t> приватного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763018">
                <a:tc>
                  <a:txBody>
                    <a:bodyPr/>
                    <a:lstStyle/>
                    <a:p>
                      <a:pPr algn="ctr"/>
                      <a:r>
                        <a:rPr lang="uk-UA" sz="12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noProof="0" dirty="0" err="1"/>
                        <a:t>ознайомлення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студентів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із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загальною</a:t>
                      </a:r>
                      <a:r>
                        <a:rPr lang="ru-RU" sz="1100" noProof="0" dirty="0"/>
                        <a:t> та особливою </a:t>
                      </a:r>
                      <a:r>
                        <a:rPr lang="ru-RU" sz="1100" noProof="0" dirty="0" err="1"/>
                        <a:t>частинами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спортивного права, спортивного права </a:t>
                      </a:r>
                      <a:r>
                        <a:rPr lang="ru-RU" sz="1100" noProof="0" dirty="0" err="1"/>
                        <a:t>різних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країн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України</a:t>
                      </a:r>
                      <a:r>
                        <a:rPr lang="ru-RU" sz="1100" noProof="0" dirty="0"/>
                        <a:t> у </a:t>
                      </a:r>
                      <a:r>
                        <a:rPr lang="ru-RU" sz="1100" noProof="0" dirty="0" err="1"/>
                        <a:t>порівняльному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аспекті</a:t>
                      </a:r>
                      <a:r>
                        <a:rPr lang="ru-RU" sz="1100" noProof="0" dirty="0"/>
                        <a:t>,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спортивного </a:t>
                      </a:r>
                      <a:r>
                        <a:rPr lang="ru-RU" sz="1100" noProof="0" dirty="0" err="1"/>
                        <a:t>арбітражу</a:t>
                      </a:r>
                      <a:r>
                        <a:rPr lang="ru-RU" sz="1100" noProof="0" dirty="0"/>
                        <a:t>. Курс </a:t>
                      </a:r>
                      <a:r>
                        <a:rPr lang="ru-RU" sz="1100" noProof="0" dirty="0" err="1"/>
                        <a:t>дає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основні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теоретичні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знання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із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положень</a:t>
                      </a:r>
                      <a:r>
                        <a:rPr lang="ru-RU" sz="1100" noProof="0" dirty="0"/>
                        <a:t>, понять, </a:t>
                      </a:r>
                      <a:r>
                        <a:rPr lang="ru-RU" sz="1100" noProof="0" dirty="0" err="1"/>
                        <a:t>що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використовуються</a:t>
                      </a:r>
                      <a:r>
                        <a:rPr lang="ru-RU" sz="1100" noProof="0" dirty="0"/>
                        <a:t> у </a:t>
                      </a:r>
                      <a:r>
                        <a:rPr lang="ru-RU" sz="1100" noProof="0" dirty="0" err="1"/>
                        <a:t>міжнародному</a:t>
                      </a:r>
                      <a:r>
                        <a:rPr lang="ru-RU" sz="1100" noProof="0" dirty="0"/>
                        <a:t> спортивному </a:t>
                      </a:r>
                      <a:r>
                        <a:rPr lang="ru-RU" sz="1100" noProof="0" dirty="0" err="1"/>
                        <a:t>праві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розгляду</a:t>
                      </a:r>
                      <a:r>
                        <a:rPr lang="ru-RU" sz="1100" noProof="0" dirty="0"/>
                        <a:t> справ судами </a:t>
                      </a:r>
                      <a:r>
                        <a:rPr lang="ru-RU" sz="1100" noProof="0" dirty="0" err="1"/>
                        <a:t>різних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інстанцій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країн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континентальної</a:t>
                      </a:r>
                      <a:r>
                        <a:rPr lang="ru-RU" sz="1100" noProof="0" dirty="0"/>
                        <a:t> та англо-</a:t>
                      </a:r>
                      <a:r>
                        <a:rPr lang="ru-RU" sz="1100" noProof="0" dirty="0" err="1"/>
                        <a:t>саксонської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правових</a:t>
                      </a:r>
                      <a:r>
                        <a:rPr lang="ru-RU" sz="1100" noProof="0" dirty="0"/>
                        <a:t> систем, </a:t>
                      </a:r>
                      <a:r>
                        <a:rPr lang="ru-RU" sz="1100" noProof="0" dirty="0" err="1"/>
                        <a:t>зокрема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дається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порівняльна</a:t>
                      </a:r>
                      <a:r>
                        <a:rPr lang="ru-RU" sz="1100" noProof="0" dirty="0"/>
                        <a:t> характеристика </a:t>
                      </a:r>
                      <a:r>
                        <a:rPr lang="ru-RU" sz="1100" noProof="0" dirty="0" err="1"/>
                        <a:t>основних</a:t>
                      </a:r>
                      <a:r>
                        <a:rPr lang="ru-RU" sz="1100" noProof="0" dirty="0"/>
                        <a:t> понять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спортивного права </a:t>
                      </a:r>
                      <a:r>
                        <a:rPr lang="ru-RU" sz="1100" noProof="0" dirty="0" err="1"/>
                        <a:t>України</a:t>
                      </a:r>
                      <a:r>
                        <a:rPr lang="ru-RU" sz="1100" noProof="0" dirty="0"/>
                        <a:t>,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Франції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Німеччини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Великобританії</a:t>
                      </a:r>
                      <a:r>
                        <a:rPr lang="ru-RU" sz="1100" noProof="0" dirty="0"/>
                        <a:t> та США.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розгляд</a:t>
                      </a:r>
                      <a:r>
                        <a:rPr lang="ru-RU" sz="1100" noProof="0" dirty="0"/>
                        <a:t> справ у </a:t>
                      </a:r>
                      <a:r>
                        <a:rPr lang="ru-RU" sz="1100" noProof="0" dirty="0" err="1"/>
                        <a:t>міжнародному</a:t>
                      </a:r>
                      <a:r>
                        <a:rPr lang="ru-RU" sz="1100" noProof="0" dirty="0"/>
                        <a:t> спортивному </a:t>
                      </a:r>
                      <a:r>
                        <a:rPr lang="ru-RU" sz="1100" noProof="0" dirty="0" err="1"/>
                        <a:t>арбітражі</a:t>
                      </a:r>
                      <a:r>
                        <a:rPr lang="ru-RU" sz="1100" noProof="0" dirty="0"/>
                        <a:t> у </a:t>
                      </a:r>
                      <a:r>
                        <a:rPr lang="ru-RU" sz="1100" noProof="0" dirty="0" err="1"/>
                        <a:t>місті</a:t>
                      </a:r>
                      <a:r>
                        <a:rPr lang="ru-RU" sz="1100" noProof="0" dirty="0"/>
                        <a:t> Лозанна, </a:t>
                      </a:r>
                      <a:r>
                        <a:rPr lang="ru-RU" sz="1100" noProof="0" dirty="0" err="1"/>
                        <a:t>Швейцарія</a:t>
                      </a:r>
                      <a:r>
                        <a:rPr lang="ru-RU" sz="1100" noProof="0" dirty="0"/>
                        <a:t>.</a:t>
                      </a:r>
                      <a:endParaRPr lang="uk-UA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19418968"/>
              </p:ext>
            </p:extLst>
          </p:nvPr>
        </p:nvGraphicFramePr>
        <p:xfrm>
          <a:off x="5797686" y="1128410"/>
          <a:ext cx="6167335" cy="548157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481576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законодавство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що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регулює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спортивні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відносини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положення</a:t>
                      </a:r>
                      <a:r>
                        <a:rPr lang="ru-RU" sz="1300" b="0" noProof="0" dirty="0"/>
                        <a:t> спортивного права, </a:t>
                      </a:r>
                      <a:r>
                        <a:rPr lang="ru-RU" sz="1300" b="0" noProof="0" dirty="0" err="1"/>
                        <a:t>правозастосовну</a:t>
                      </a:r>
                      <a:r>
                        <a:rPr lang="ru-RU" sz="1300" b="0" noProof="0" dirty="0"/>
                        <a:t> практику та </a:t>
                      </a:r>
                      <a:r>
                        <a:rPr lang="ru-RU" sz="1300" b="0" noProof="0" dirty="0" err="1"/>
                        <a:t>положення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правової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доктрини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цій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сфері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основні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міжнародно-правові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механізми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регулювання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спортивних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відносин</a:t>
                      </a:r>
                      <a:r>
                        <a:rPr lang="ru-RU" sz="1300" b="0" noProof="0" dirty="0"/>
                        <a:t> та спортивного </a:t>
                      </a:r>
                      <a:r>
                        <a:rPr lang="ru-RU" sz="1300" b="0" noProof="0" dirty="0" err="1"/>
                        <a:t>арбітражу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•нормативно-</a:t>
                      </a:r>
                      <a:r>
                        <a:rPr lang="ru-RU" sz="1300" b="0" noProof="0" dirty="0" err="1"/>
                        <a:t>правові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акти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України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міжнародні</a:t>
                      </a:r>
                      <a:r>
                        <a:rPr lang="ru-RU" sz="1300" b="0" noProof="0" dirty="0"/>
                        <a:t> договори з </a:t>
                      </a:r>
                      <a:r>
                        <a:rPr lang="ru-RU" sz="1300" b="0" noProof="0" dirty="0" err="1"/>
                        <a:t>питань</a:t>
                      </a:r>
                      <a:r>
                        <a:rPr lang="ru-RU" sz="1300" b="0" noProof="0" dirty="0"/>
                        <a:t> спортивного </a:t>
                      </a:r>
                      <a:r>
                        <a:rPr lang="ru-RU" sz="1300" b="0" noProof="0" dirty="0" err="1"/>
                        <a:t>арбітражу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 err="1"/>
                        <a:t>Вміти</a:t>
                      </a:r>
                      <a:r>
                        <a:rPr lang="ru-RU" sz="1300" b="0" noProof="0" dirty="0"/>
                        <a:t>:</a:t>
                      </a:r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аналізувати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джерела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міжнародного</a:t>
                      </a:r>
                      <a:r>
                        <a:rPr lang="ru-RU" sz="1300" b="0" noProof="0" dirty="0"/>
                        <a:t> спортивного права </a:t>
                      </a:r>
                      <a:r>
                        <a:rPr lang="ru-RU" sz="1300" b="0" noProof="0" dirty="0" err="1"/>
                        <a:t>різних</a:t>
                      </a:r>
                      <a:r>
                        <a:rPr lang="ru-RU" sz="1300" b="0" noProof="0" dirty="0"/>
                        <a:t> держав та </a:t>
                      </a:r>
                      <a:r>
                        <a:rPr lang="ru-RU" sz="1300" b="0" noProof="0" dirty="0" err="1"/>
                        <a:t>застосовувати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їх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відповідних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правовідносинах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Застосовувати</a:t>
                      </a:r>
                      <a:r>
                        <a:rPr lang="ru-RU" sz="1300" b="0" noProof="0" dirty="0"/>
                        <a:t> практику </a:t>
                      </a:r>
                      <a:r>
                        <a:rPr lang="ru-RU" sz="1300" b="0" noProof="0" dirty="0" err="1"/>
                        <a:t>Європейського</a:t>
                      </a:r>
                      <a:r>
                        <a:rPr lang="ru-RU" sz="1300" b="0" noProof="0" dirty="0"/>
                        <a:t> суду з прав </a:t>
                      </a:r>
                      <a:r>
                        <a:rPr lang="ru-RU" sz="1300" b="0" noProof="0" dirty="0" err="1"/>
                        <a:t>людини</a:t>
                      </a:r>
                      <a:r>
                        <a:rPr lang="ru-RU" sz="1300" b="0" noProof="0" dirty="0"/>
                        <a:t> та </a:t>
                      </a:r>
                      <a:r>
                        <a:rPr lang="ru-RU" sz="1300" b="0" noProof="0" dirty="0" err="1"/>
                        <a:t>міжнародного</a:t>
                      </a:r>
                      <a:r>
                        <a:rPr lang="ru-RU" sz="1300" b="0" noProof="0" dirty="0"/>
                        <a:t> спортивного </a:t>
                      </a:r>
                      <a:r>
                        <a:rPr lang="ru-RU" sz="1300" b="0" noProof="0" dirty="0" err="1"/>
                        <a:t>арбітражу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володіти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спеціальною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термінологією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обсязі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достатньому</a:t>
                      </a:r>
                      <a:r>
                        <a:rPr lang="ru-RU" sz="1300" b="0" noProof="0" dirty="0"/>
                        <a:t> для </a:t>
                      </a:r>
                      <a:r>
                        <a:rPr lang="ru-RU" sz="1300" b="0" noProof="0" dirty="0" err="1"/>
                        <a:t>вільного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використання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її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практичній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роботі</a:t>
                      </a:r>
                      <a:r>
                        <a:rPr lang="ru-RU" sz="1300" b="0" noProof="0" dirty="0"/>
                        <a:t>, в тому </a:t>
                      </a:r>
                      <a:r>
                        <a:rPr lang="ru-RU" sz="1300" b="0" noProof="0" dirty="0" err="1"/>
                        <a:t>числі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іноземною</a:t>
                      </a:r>
                      <a:r>
                        <a:rPr lang="ru-RU" sz="1300" b="0" noProof="0" dirty="0"/>
                        <a:t> мовою (</a:t>
                      </a:r>
                      <a:r>
                        <a:rPr lang="ru-RU" sz="1300" b="0" noProof="0" dirty="0" err="1"/>
                        <a:t>зокрема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англійською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французькою</a:t>
                      </a:r>
                      <a:r>
                        <a:rPr lang="ru-RU" sz="1300" b="0" noProof="0" dirty="0"/>
                        <a:t> та/</a:t>
                      </a:r>
                      <a:r>
                        <a:rPr lang="ru-RU" sz="1300" b="0" noProof="0" dirty="0" err="1"/>
                        <a:t>або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німецькою</a:t>
                      </a:r>
                      <a:r>
                        <a:rPr lang="ru-RU" sz="1300" b="0" noProof="0" dirty="0"/>
                        <a:t>);</a:t>
                      </a:r>
                    </a:p>
                    <a:p>
                      <a:pPr algn="just"/>
                      <a:r>
                        <a:rPr lang="ru-RU" sz="1300" b="0" noProof="0" dirty="0"/>
                        <a:t>•практично </a:t>
                      </a:r>
                      <a:r>
                        <a:rPr lang="ru-RU" sz="1300" b="0" noProof="0" dirty="0" err="1"/>
                        <a:t>застосовувати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принципи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Олімпійського</a:t>
                      </a:r>
                      <a:r>
                        <a:rPr lang="ru-RU" sz="1300" b="0" noProof="0" dirty="0"/>
                        <a:t> руху у рамках </a:t>
                      </a:r>
                      <a:r>
                        <a:rPr lang="ru-RU" sz="1300" b="0" noProof="0" dirty="0" err="1"/>
                        <a:t>національного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законодавства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України</a:t>
                      </a:r>
                      <a:r>
                        <a:rPr lang="ru-RU" sz="1300" b="0" noProof="0" dirty="0"/>
                        <a:t>, а </a:t>
                      </a:r>
                      <a:r>
                        <a:rPr lang="ru-RU" sz="1300" b="0" noProof="0" dirty="0" err="1"/>
                        <a:t>також</a:t>
                      </a:r>
                      <a:r>
                        <a:rPr lang="ru-RU" sz="1300" b="0" noProof="0" dirty="0"/>
                        <a:t> у рамках </a:t>
                      </a:r>
                      <a:r>
                        <a:rPr lang="ru-RU" sz="1300" b="0" noProof="0" dirty="0" err="1"/>
                        <a:t>основних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правових</a:t>
                      </a:r>
                      <a:r>
                        <a:rPr lang="ru-RU" sz="1300" b="0" noProof="0" dirty="0"/>
                        <a:t> систем </a:t>
                      </a:r>
                      <a:r>
                        <a:rPr lang="ru-RU" sz="1300" b="0" noProof="0" dirty="0" err="1"/>
                        <a:t>сучасності</a:t>
                      </a:r>
                      <a:endParaRPr lang="ru-RU" sz="1300" b="0" noProof="0" dirty="0"/>
                    </a:p>
                    <a:p>
                      <a:pPr algn="just"/>
                      <a:r>
                        <a:rPr lang="ru-RU" sz="1300" b="0" noProof="0" dirty="0"/>
                        <a:t>•практично </a:t>
                      </a:r>
                      <a:r>
                        <a:rPr lang="ru-RU" sz="1300" b="0" noProof="0" dirty="0" err="1"/>
                        <a:t>застосовувати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механізми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міжнародної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співпраці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протидії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вживанню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допінгу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міжнародному</a:t>
                      </a:r>
                      <a:r>
                        <a:rPr lang="ru-RU" sz="1300" b="0" noProof="0" dirty="0"/>
                        <a:t> спортивному </a:t>
                      </a:r>
                      <a:r>
                        <a:rPr lang="ru-RU" sz="1300" b="0" noProof="0" dirty="0" err="1"/>
                        <a:t>русі</a:t>
                      </a:r>
                      <a:r>
                        <a:rPr lang="ru-RU" sz="1300" b="0" noProof="0" dirty="0"/>
                        <a:t>;</a:t>
                      </a:r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визначати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обґрунтовувати</a:t>
                      </a:r>
                      <a:r>
                        <a:rPr lang="ru-RU" sz="1300" b="0" noProof="0" dirty="0"/>
                        <a:t> і </a:t>
                      </a:r>
                      <a:r>
                        <a:rPr lang="ru-RU" sz="1300" b="0" noProof="0" dirty="0" err="1"/>
                        <a:t>обстоювати</a:t>
                      </a:r>
                      <a:r>
                        <a:rPr lang="ru-RU" sz="1300" b="0" noProof="0" dirty="0"/>
                        <a:t> свою </a:t>
                      </a:r>
                      <a:r>
                        <a:rPr lang="ru-RU" sz="1300" b="0" noProof="0" dirty="0" err="1"/>
                        <a:t>правову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позицію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щодо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можливості</a:t>
                      </a:r>
                      <a:r>
                        <a:rPr lang="ru-RU" sz="1300" b="0" noProof="0" dirty="0"/>
                        <a:t> і </a:t>
                      </a:r>
                      <a:r>
                        <a:rPr lang="ru-RU" sz="1300" b="0" noProof="0" dirty="0" err="1"/>
                        <a:t>доцільності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використання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зарубіжного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досвіду</a:t>
                      </a:r>
                      <a:r>
                        <a:rPr lang="ru-RU" sz="1300" b="0" noProof="0" dirty="0"/>
                        <a:t> у </a:t>
                      </a:r>
                      <a:r>
                        <a:rPr lang="ru-RU" sz="1300" b="0" noProof="0" dirty="0" err="1"/>
                        <a:t>національному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законодавстві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України</a:t>
                      </a:r>
                      <a:r>
                        <a:rPr lang="ru-RU" sz="1300" b="0" noProof="0" dirty="0"/>
                        <a:t>;</a:t>
                      </a:r>
                    </a:p>
                    <a:p>
                      <a:pPr algn="just"/>
                      <a:r>
                        <a:rPr lang="ru-RU" sz="1300" b="0" noProof="0" dirty="0"/>
                        <a:t>•</a:t>
                      </a:r>
                      <a:r>
                        <a:rPr lang="ru-RU" sz="1300" b="0" noProof="0" dirty="0" err="1"/>
                        <a:t>аналізувати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справи</a:t>
                      </a:r>
                      <a:r>
                        <a:rPr lang="ru-RU" sz="1300" b="0" noProof="0" dirty="0"/>
                        <a:t>, </a:t>
                      </a:r>
                      <a:r>
                        <a:rPr lang="ru-RU" sz="1300" b="0" noProof="0" dirty="0" err="1"/>
                        <a:t>пов’язані</a:t>
                      </a:r>
                      <a:r>
                        <a:rPr lang="ru-RU" sz="1300" b="0" noProof="0" dirty="0"/>
                        <a:t> з </a:t>
                      </a:r>
                      <a:r>
                        <a:rPr lang="ru-RU" sz="1300" b="0" noProof="0" dirty="0" err="1"/>
                        <a:t>порушенням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контрактних</a:t>
                      </a:r>
                      <a:r>
                        <a:rPr lang="ru-RU" sz="1300" b="0" noProof="0" dirty="0"/>
                        <a:t> </a:t>
                      </a:r>
                      <a:r>
                        <a:rPr lang="ru-RU" sz="1300" b="0" noProof="0" dirty="0" err="1"/>
                        <a:t>зобов’язань</a:t>
                      </a:r>
                      <a:endParaRPr lang="ru-RU" sz="13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322DC9B-820F-D4E6-215C-4306E9EF4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988294"/>
              </p:ext>
            </p:extLst>
          </p:nvPr>
        </p:nvGraphicFramePr>
        <p:xfrm>
          <a:off x="226979" y="4844716"/>
          <a:ext cx="5570706" cy="1767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2191457369"/>
                    </a:ext>
                  </a:extLst>
                </a:gridCol>
                <a:gridCol w="4923321">
                  <a:extLst>
                    <a:ext uri="{9D8B030D-6E8A-4147-A177-3AD203B41FA5}">
                      <a16:colId xmlns:a16="http://schemas.microsoft.com/office/drawing/2014/main" val="2189250154"/>
                    </a:ext>
                  </a:extLst>
                </a:gridCol>
              </a:tblGrid>
              <a:tr h="1765270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noProof="0" dirty="0"/>
                        <a:t>1. </a:t>
                      </a:r>
                      <a:r>
                        <a:rPr lang="ru-RU" sz="1000" b="0" noProof="0" dirty="0" err="1"/>
                        <a:t>Поняття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сутність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міжнародного</a:t>
                      </a:r>
                      <a:r>
                        <a:rPr lang="ru-RU" sz="1000" b="0" noProof="0" dirty="0"/>
                        <a:t> спортивного права</a:t>
                      </a:r>
                    </a:p>
                    <a:p>
                      <a:r>
                        <a:rPr lang="ru-RU" sz="1000" b="0" noProof="0" dirty="0"/>
                        <a:t>2. </a:t>
                      </a:r>
                      <a:r>
                        <a:rPr lang="ru-RU" sz="1000" b="0" noProof="0" dirty="0" err="1"/>
                        <a:t>Джерела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міжнародного</a:t>
                      </a:r>
                      <a:r>
                        <a:rPr lang="ru-RU" sz="1000" b="0" noProof="0" dirty="0"/>
                        <a:t> спортивного права</a:t>
                      </a:r>
                    </a:p>
                    <a:p>
                      <a:r>
                        <a:rPr lang="ru-RU" sz="1000" b="0" noProof="0" dirty="0"/>
                        <a:t>3. </a:t>
                      </a:r>
                      <a:r>
                        <a:rPr lang="ru-RU" sz="1000" b="0" noProof="0" dirty="0" err="1"/>
                        <a:t>Правові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аспекти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організації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проведення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міжнародних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спортивних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змагань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4. </a:t>
                      </a:r>
                      <a:r>
                        <a:rPr lang="ru-RU" sz="1000" b="0" noProof="0" dirty="0" err="1"/>
                        <a:t>Правові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проблеми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захисту</a:t>
                      </a:r>
                      <a:r>
                        <a:rPr lang="ru-RU" sz="1000" b="0" noProof="0" dirty="0"/>
                        <a:t> прав </a:t>
                      </a:r>
                      <a:r>
                        <a:rPr lang="ru-RU" sz="1000" b="0" noProof="0" dirty="0" err="1"/>
                        <a:t>учасників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спортивних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відносин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5. </a:t>
                      </a:r>
                      <a:r>
                        <a:rPr lang="ru-RU" sz="1000" b="0" noProof="0" dirty="0" err="1"/>
                        <a:t>Відповідальність</a:t>
                      </a:r>
                      <a:r>
                        <a:rPr lang="ru-RU" sz="1000" b="0" noProof="0" dirty="0"/>
                        <a:t> у </a:t>
                      </a:r>
                      <a:r>
                        <a:rPr lang="ru-RU" sz="1000" b="0" noProof="0" dirty="0" err="1"/>
                        <a:t>галузі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фізичної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культури</a:t>
                      </a:r>
                      <a:r>
                        <a:rPr lang="ru-RU" sz="1000" b="0" noProof="0" dirty="0"/>
                        <a:t> і спорту</a:t>
                      </a:r>
                    </a:p>
                    <a:p>
                      <a:r>
                        <a:rPr lang="ru-RU" sz="1000" b="0" noProof="0" dirty="0"/>
                        <a:t>6. </a:t>
                      </a:r>
                      <a:r>
                        <a:rPr lang="ru-RU" sz="1000" b="0" noProof="0" dirty="0" err="1"/>
                        <a:t>Протидія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вживанню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допінгу</a:t>
                      </a:r>
                      <a:r>
                        <a:rPr lang="ru-RU" sz="1000" b="0" noProof="0" dirty="0"/>
                        <a:t> у </a:t>
                      </a:r>
                      <a:r>
                        <a:rPr lang="ru-RU" sz="1000" b="0" noProof="0" dirty="0" err="1"/>
                        <a:t>міжнародному</a:t>
                      </a:r>
                      <a:r>
                        <a:rPr lang="ru-RU" sz="1000" b="0" noProof="0" dirty="0"/>
                        <a:t> спортивному </a:t>
                      </a:r>
                      <a:r>
                        <a:rPr lang="ru-RU" sz="1000" b="0" noProof="0" dirty="0" err="1"/>
                        <a:t>русі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7. </a:t>
                      </a:r>
                      <a:r>
                        <a:rPr lang="ru-RU" sz="1000" b="0" noProof="0" dirty="0" err="1"/>
                        <a:t>Міжнародний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спортивний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арбітраж</a:t>
                      </a:r>
                      <a:r>
                        <a:rPr lang="ru-RU" sz="1000" b="0" noProof="0" dirty="0"/>
                        <a:t> у </a:t>
                      </a:r>
                      <a:r>
                        <a:rPr lang="ru-RU" sz="1000" b="0" noProof="0" dirty="0" err="1"/>
                        <a:t>місті</a:t>
                      </a:r>
                      <a:r>
                        <a:rPr lang="ru-RU" sz="1000" b="0" noProof="0" dirty="0"/>
                        <a:t> Лозанна, </a:t>
                      </a:r>
                      <a:r>
                        <a:rPr lang="ru-RU" sz="1000" b="0" noProof="0" dirty="0" err="1"/>
                        <a:t>Швейцарія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8. </a:t>
                      </a:r>
                      <a:r>
                        <a:rPr lang="ru-RU" sz="1000" b="0" noProof="0" dirty="0" err="1"/>
                        <a:t>Особливості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вирішення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спорів</a:t>
                      </a:r>
                      <a:r>
                        <a:rPr lang="ru-RU" sz="1000" b="0" noProof="0" dirty="0"/>
                        <a:t> у </a:t>
                      </a:r>
                      <a:r>
                        <a:rPr lang="ru-RU" sz="1000" b="0" noProof="0" dirty="0" err="1"/>
                        <a:t>міжнародному</a:t>
                      </a:r>
                      <a:r>
                        <a:rPr lang="ru-RU" sz="1000" b="0" noProof="0" dirty="0"/>
                        <a:t> спортивному </a:t>
                      </a:r>
                      <a:r>
                        <a:rPr lang="ru-RU" sz="1000" b="0" noProof="0" dirty="0" err="1"/>
                        <a:t>арбітражі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розгляд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кейсів</a:t>
                      </a:r>
                      <a:endParaRPr lang="ru-RU" sz="1000" b="0" noProof="0" dirty="0"/>
                    </a:p>
                    <a:p>
                      <a:r>
                        <a:rPr lang="ru-RU" sz="1000" b="0" noProof="0" dirty="0"/>
                        <a:t>9. Статус та </a:t>
                      </a:r>
                      <a:r>
                        <a:rPr lang="ru-RU" sz="1000" b="0" noProof="0" dirty="0" err="1"/>
                        <a:t>особливість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роботи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спеціалізованих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судових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спортивних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органів</a:t>
                      </a:r>
                      <a:r>
                        <a:rPr lang="ru-RU" sz="1000" b="0" noProof="0" dirty="0"/>
                        <a:t> в </a:t>
                      </a:r>
                      <a:r>
                        <a:rPr lang="ru-RU" sz="1000" b="0" noProof="0" dirty="0" err="1"/>
                        <a:t>Україні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Великобританії</a:t>
                      </a:r>
                      <a:r>
                        <a:rPr lang="ru-RU" sz="1000" b="0" noProof="0" dirty="0"/>
                        <a:t>, США, </a:t>
                      </a:r>
                      <a:r>
                        <a:rPr lang="ru-RU" sz="1000" b="0" noProof="0" dirty="0" err="1"/>
                        <a:t>Німеччині</a:t>
                      </a:r>
                      <a:r>
                        <a:rPr lang="ru-RU" sz="1000" b="0" noProof="0" dirty="0"/>
                        <a:t>, </a:t>
                      </a:r>
                      <a:r>
                        <a:rPr lang="ru-RU" sz="1000" b="0" noProof="0" dirty="0" err="1"/>
                        <a:t>Польщі</a:t>
                      </a:r>
                      <a:r>
                        <a:rPr lang="ru-RU" sz="1000" b="0" noProof="0" dirty="0"/>
                        <a:t> та </a:t>
                      </a:r>
                      <a:r>
                        <a:rPr lang="ru-RU" sz="1000" b="0" noProof="0" dirty="0" err="1"/>
                        <a:t>інших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країнах</a:t>
                      </a:r>
                      <a:r>
                        <a:rPr lang="ru-RU" sz="1000" b="0" noProof="0" dirty="0"/>
                        <a:t> </a:t>
                      </a:r>
                      <a:r>
                        <a:rPr lang="ru-RU" sz="1000" b="0" noProof="0" dirty="0" err="1"/>
                        <a:t>світу</a:t>
                      </a:r>
                      <a:endParaRPr lang="ru-RU" sz="10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84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95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Правове регулювання торгівлі послугами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3792577"/>
              </p:ext>
            </p:extLst>
          </p:nvPr>
        </p:nvGraphicFramePr>
        <p:xfrm>
          <a:off x="226980" y="1128408"/>
          <a:ext cx="5570706" cy="522883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1106416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RU" noProof="0" dirty="0" err="1"/>
                        <a:t>міжнародного</a:t>
                      </a:r>
                      <a:r>
                        <a:rPr lang="ru-RU" noProof="0" dirty="0"/>
                        <a:t> приватного 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763018">
                <a:tc>
                  <a:txBody>
                    <a:bodyPr/>
                    <a:lstStyle/>
                    <a:p>
                      <a:pPr algn="ctr"/>
                      <a:r>
                        <a:rPr lang="uk-UA" sz="12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50" noProof="0" dirty="0"/>
                        <a:t>дисципліна спрямована на поглиблене вивчення багаторівневого сектору який дістав власне унікальне правове регулювання в системі СОТ, історичний розвиток міжнародно-правового регулювання економічних відносин у сфері послуг. Генеральна Угода з Торгівлі Послугами (ГАТС) являє собою складний комплекс прав, обов'язків, пільг/виключень та спеціальних зобов'язань. Проте зобов'язання за Угодою мають тлумачитись відповідно до всіх юридичних документів що її стосуються у сукупності. Особлива увага буде приділена не тільки вивченню самого тексту ГАТС, але й пільг відповідно до режиму найбільшого сприяння, прийнятих відповідно до Додатку до Статті </a:t>
                      </a:r>
                      <a:r>
                        <a:rPr lang="en-US" sz="1150" noProof="0" dirty="0"/>
                        <a:t>II </a:t>
                      </a:r>
                      <a:r>
                        <a:rPr lang="uk-UA" sz="1150" noProof="0" dirty="0"/>
                        <a:t>Винятків, зазначених у Графіках держав-членів СОТ, конкретних зобов'язань щодо доступу на ринок, національного режиму, та додаткових зобов'язань, встановлених Графіками держав-членів, а й вивченню Додатків до ГАТС, які стосуються окремих секторів та суб'єктів. Курс також включатиме аналіз особливостей торгівлі послугами у сфері повітряного транспорту, фінансових послуг, морських перевезень, телекомунікацій, переміщення фізичних осіб, міністерських рішень та декларацій, протоколів, які були укладені для певних секторів послуг. Залежно від конкретного предмета спору у сфері послуг, студенти зрозуміють необхідність комплексного підходу при правозастосуванні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21580258"/>
              </p:ext>
            </p:extLst>
          </p:nvPr>
        </p:nvGraphicFramePr>
        <p:xfrm>
          <a:off x="5797686" y="1128410"/>
          <a:ext cx="6167335" cy="34747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3474718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історію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джерела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принципи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суб’єктів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економічного</a:t>
                      </a:r>
                      <a:r>
                        <a:rPr lang="ru-RU" sz="1100" b="0" noProof="0" dirty="0"/>
                        <a:t> права, а </a:t>
                      </a:r>
                      <a:r>
                        <a:rPr lang="ru-RU" sz="1100" b="0" noProof="0" dirty="0" err="1"/>
                        <a:t>також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особливості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відповідальності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реалізації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міжнародно-правових</a:t>
                      </a:r>
                      <a:r>
                        <a:rPr lang="ru-RU" sz="1100" b="0" noProof="0" dirty="0"/>
                        <a:t> норм в </a:t>
                      </a:r>
                      <a:r>
                        <a:rPr lang="ru-RU" sz="1100" b="0" noProof="0" dirty="0" err="1"/>
                        <a:t>галузі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міжнародно-правові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аспекти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регіональні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механізми</a:t>
                      </a:r>
                      <a:r>
                        <a:rPr lang="ru-RU" sz="1100" b="0" noProof="0" dirty="0"/>
                        <a:t> правового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співробітництва</a:t>
                      </a:r>
                      <a:r>
                        <a:rPr lang="ru-RU" sz="1100" b="0" noProof="0" dirty="0"/>
                        <a:t> держав у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економічних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відносин</a:t>
                      </a:r>
                      <a:r>
                        <a:rPr lang="ru-RU" sz="1100" b="0" noProof="0" dirty="0"/>
                        <a:t>, а </a:t>
                      </a:r>
                      <a:r>
                        <a:rPr lang="ru-RU" sz="1100" b="0" noProof="0" dirty="0" err="1"/>
                        <a:t>також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особливості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імплементації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міжнародно-правових</a:t>
                      </a:r>
                      <a:r>
                        <a:rPr lang="ru-RU" sz="1100" b="0" noProof="0" dirty="0"/>
                        <a:t> норм у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економічних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відносин</a:t>
                      </a:r>
                      <a:r>
                        <a:rPr lang="ru-RU" sz="1100" b="0" noProof="0" dirty="0"/>
                        <a:t> на </a:t>
                      </a:r>
                      <a:r>
                        <a:rPr lang="ru-RU" sz="1100" b="0" noProof="0" dirty="0" err="1"/>
                        <a:t>національному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рівні</a:t>
                      </a:r>
                      <a:endParaRPr lang="ru-RU" sz="1100" b="0" noProof="0" dirty="0"/>
                    </a:p>
                    <a:p>
                      <a:pPr algn="just"/>
                      <a:r>
                        <a:rPr lang="ru-RU" sz="1100" b="0" noProof="0" dirty="0" err="1"/>
                        <a:t>Вміти</a:t>
                      </a:r>
                      <a:r>
                        <a:rPr lang="ru-RU" sz="1100" b="0" noProof="0" dirty="0"/>
                        <a:t>: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з’ясовувати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основні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тенденції</a:t>
                      </a:r>
                      <a:r>
                        <a:rPr lang="ru-RU" sz="1100" b="0" noProof="0" dirty="0"/>
                        <a:t> й </a:t>
                      </a:r>
                      <a:r>
                        <a:rPr lang="ru-RU" sz="1100" b="0" noProof="0" dirty="0" err="1"/>
                        <a:t>закономірності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розвитку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готувати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довідки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рекомендації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питань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використовувати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набуті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професійній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юридичній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діяльності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працювати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фаховою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аналітичною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літературою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питань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</a:t>
                      </a:r>
                      <a:r>
                        <a:rPr lang="ru-RU" sz="1100" b="0" noProof="0" dirty="0"/>
                        <a:t>-правового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економічних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відносин</a:t>
                      </a:r>
                      <a:r>
                        <a:rPr lang="ru-RU" sz="1100" b="0" noProof="0" dirty="0"/>
                        <a:t>; </a:t>
                      </a:r>
                      <a:r>
                        <a:rPr lang="ru-RU" sz="1100" b="0" noProof="0" dirty="0" err="1"/>
                        <a:t>аналізувати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тексти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договорів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рішень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судових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установ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питань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 err="1"/>
                        <a:t>Оволодіти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навичками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ведення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дискусії</a:t>
                      </a:r>
                      <a:r>
                        <a:rPr lang="ru-RU" sz="1100" b="0" noProof="0" dirty="0"/>
                        <a:t> з широкою </a:t>
                      </a:r>
                      <a:r>
                        <a:rPr lang="ru-RU" sz="1100" b="0" noProof="0" dirty="0" err="1"/>
                        <a:t>науковою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спільнотою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громадськістю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актуальних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питань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національного</a:t>
                      </a:r>
                      <a:r>
                        <a:rPr lang="ru-RU" sz="1100" b="0" noProof="0" dirty="0"/>
                        <a:t> правового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сфері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торгівлі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послугами</a:t>
                      </a:r>
                      <a:endParaRPr lang="ru-RU" sz="11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322DC9B-820F-D4E6-215C-4306E9EF4F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821602"/>
              </p:ext>
            </p:extLst>
          </p:nvPr>
        </p:nvGraphicFramePr>
        <p:xfrm>
          <a:off x="5797686" y="4978650"/>
          <a:ext cx="6180338" cy="137859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8232">
                  <a:extLst>
                    <a:ext uri="{9D8B030D-6E8A-4147-A177-3AD203B41FA5}">
                      <a16:colId xmlns:a16="http://schemas.microsoft.com/office/drawing/2014/main" val="2191457369"/>
                    </a:ext>
                  </a:extLst>
                </a:gridCol>
                <a:gridCol w="5462106">
                  <a:extLst>
                    <a:ext uri="{9D8B030D-6E8A-4147-A177-3AD203B41FA5}">
                      <a16:colId xmlns:a16="http://schemas.microsoft.com/office/drawing/2014/main" val="2189250154"/>
                    </a:ext>
                  </a:extLst>
                </a:gridCol>
              </a:tblGrid>
              <a:tr h="1378594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noProof="0" dirty="0"/>
                        <a:t>1. </a:t>
                      </a:r>
                      <a:r>
                        <a:rPr lang="ru-RU" sz="1200" b="0" noProof="0" dirty="0" err="1"/>
                        <a:t>Основне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призначення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поняття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послуг</a:t>
                      </a:r>
                      <a:r>
                        <a:rPr lang="ru-RU" sz="1200" b="0" noProof="0" dirty="0"/>
                        <a:t>. </a:t>
                      </a:r>
                      <a:r>
                        <a:rPr lang="ru-RU" sz="1200" b="0" noProof="0" dirty="0" err="1"/>
                        <a:t>Історичні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передумови</a:t>
                      </a:r>
                      <a:r>
                        <a:rPr lang="ru-RU" sz="1200" b="0" noProof="0" dirty="0"/>
                        <a:t>, сфера та </a:t>
                      </a:r>
                      <a:r>
                        <a:rPr lang="ru-RU" sz="1200" b="0" noProof="0" dirty="0" err="1"/>
                        <a:t>застосування</a:t>
                      </a:r>
                      <a:r>
                        <a:rPr lang="ru-RU" sz="1200" b="0" noProof="0" dirty="0"/>
                        <a:t> угоди ГАТС</a:t>
                      </a:r>
                    </a:p>
                    <a:p>
                      <a:r>
                        <a:rPr lang="ru-RU" sz="1200" b="0" noProof="0" dirty="0"/>
                        <a:t>2. </a:t>
                      </a:r>
                      <a:r>
                        <a:rPr lang="ru-RU" sz="1200" b="0" noProof="0" dirty="0" err="1"/>
                        <a:t>Основні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складові</a:t>
                      </a:r>
                      <a:r>
                        <a:rPr lang="ru-RU" sz="1200" b="0" noProof="0" dirty="0"/>
                        <a:t>: угода, </a:t>
                      </a:r>
                      <a:r>
                        <a:rPr lang="ru-RU" sz="1200" b="0" noProof="0" dirty="0" err="1"/>
                        <a:t>додатки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графіки</a:t>
                      </a:r>
                      <a:r>
                        <a:rPr lang="ru-RU" sz="1200" b="0" noProof="0" dirty="0"/>
                        <a:t> ГАТС</a:t>
                      </a:r>
                    </a:p>
                    <a:p>
                      <a:r>
                        <a:rPr lang="ru-RU" sz="1200" b="0" noProof="0" dirty="0"/>
                        <a:t>3. </a:t>
                      </a:r>
                      <a:r>
                        <a:rPr lang="ru-RU" sz="1200" b="0" noProof="0" dirty="0" err="1"/>
                        <a:t>Більш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детальний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погляд</a:t>
                      </a:r>
                      <a:r>
                        <a:rPr lang="ru-RU" sz="1200" b="0" noProof="0" dirty="0"/>
                        <a:t> на </a:t>
                      </a:r>
                      <a:r>
                        <a:rPr lang="ru-RU" sz="1200" b="0" noProof="0" dirty="0" err="1"/>
                        <a:t>внутрішнє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за угодою ГАТС</a:t>
                      </a:r>
                    </a:p>
                    <a:p>
                      <a:r>
                        <a:rPr lang="ru-RU" sz="1200" b="0" noProof="0" dirty="0"/>
                        <a:t>4. </a:t>
                      </a:r>
                      <a:r>
                        <a:rPr lang="ru-RU" sz="1200" b="0" noProof="0" dirty="0" err="1"/>
                        <a:t>Інші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сфери</a:t>
                      </a:r>
                      <a:r>
                        <a:rPr lang="ru-RU" sz="1200" b="0" noProof="0" dirty="0"/>
                        <a:t> правового </a:t>
                      </a:r>
                      <a:r>
                        <a:rPr lang="ru-RU" sz="1200" b="0" noProof="0" dirty="0" err="1"/>
                        <a:t>регулювання</a:t>
                      </a:r>
                      <a:r>
                        <a:rPr lang="ru-RU" sz="1200" b="0" noProof="0" dirty="0"/>
                        <a:t> за угодою ГАТС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840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5459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D1A04-A9A7-FBE7-0903-D4471A60B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0509"/>
            <a:ext cx="10515600" cy="2338529"/>
          </a:xfrm>
        </p:spPr>
        <p:txBody>
          <a:bodyPr>
            <a:normAutofit/>
          </a:bodyPr>
          <a:lstStyle/>
          <a:p>
            <a:pPr algn="ctr"/>
            <a:r>
              <a:rPr lang="ru-RU" dirty="0" err="1"/>
              <a:t>Спеціальність</a:t>
            </a:r>
            <a:r>
              <a:rPr lang="ru-RU" dirty="0"/>
              <a:t> 293 </a:t>
            </a:r>
            <a:br>
              <a:rPr lang="ru-RU" dirty="0"/>
            </a:br>
            <a:r>
              <a:rPr lang="ru-RU" dirty="0" err="1"/>
              <a:t>Міжнародне</a:t>
            </a:r>
            <a:r>
              <a:rPr lang="ru-RU" dirty="0"/>
              <a:t> право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92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D367-2228-9CC2-3C69-C37F4A937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Спеціальність 293 Міжнародне право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C586-A656-3CE0-C462-C8B039AE2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Освітні програми:</a:t>
            </a:r>
          </a:p>
          <a:p>
            <a:r>
              <a:rPr lang="uk-UA" dirty="0"/>
              <a:t>Міжнародне право</a:t>
            </a:r>
          </a:p>
          <a:p>
            <a:r>
              <a:rPr lang="uk-UA" dirty="0"/>
              <a:t>Міжнародне приватне право</a:t>
            </a:r>
          </a:p>
          <a:p>
            <a:r>
              <a:rPr lang="uk-UA" dirty="0"/>
              <a:t>Міжнародне публічне право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093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Міжнародна</a:t>
            </a:r>
            <a:r>
              <a:rPr lang="ru-RU" sz="2800" dirty="0"/>
              <a:t> </a:t>
            </a:r>
            <a:r>
              <a:rPr lang="ru-RU" sz="2800" dirty="0" err="1"/>
              <a:t>правосуб’єктність</a:t>
            </a:r>
            <a:r>
              <a:rPr lang="ru-RU" sz="2800" dirty="0"/>
              <a:t> </a:t>
            </a:r>
            <a:r>
              <a:rPr lang="ru-RU" sz="2800" dirty="0" err="1"/>
              <a:t>України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88987029"/>
              </p:ext>
            </p:extLst>
          </p:nvPr>
        </p:nvGraphicFramePr>
        <p:xfrm>
          <a:off x="226980" y="1128409"/>
          <a:ext cx="5570706" cy="290983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806717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100" noProof="0" dirty="0"/>
                        <a:t>Поглиблення знань у здобувачів освіти про основні елементи та особливості міжнародної правосуб’єктності України на сучасному етапі розвитку та міжнародно-правовий аналіз окремих періодів розвитку України – від зародження до відновлення повноцінної української державності та особливостей її сучасних міжнародно-правових відносин. Доведення, що на українських землях протягом тисячоліть існували державні утворення, які виступали суб’єктами міжнародного права і вели активну міжнародно-правову діяльність і які виступили попередниками сучасної України, обґрунтовуючи її історичне право на повну міжнародну правосуб’єктність у стосунках з усіма сусідами і міжнародним співтовариством у цілому.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0531502"/>
              </p:ext>
            </p:extLst>
          </p:nvPr>
        </p:nvGraphicFramePr>
        <p:xfrm>
          <a:off x="5797685" y="1128409"/>
          <a:ext cx="6167335" cy="5394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b="0" noProof="0" dirty="0"/>
                        <a:t>Знати та оволодіти теоретичними знаннями про:</a:t>
                      </a:r>
                    </a:p>
                    <a:p>
                      <a:pPr algn="just"/>
                      <a:r>
                        <a:rPr lang="uk-UA" sz="1200" b="0" noProof="0" dirty="0"/>
                        <a:t>• зміст поняття «міжнародна правосуб’єктність»;</a:t>
                      </a:r>
                    </a:p>
                    <a:p>
                      <a:pPr algn="just"/>
                      <a:r>
                        <a:rPr lang="uk-UA" sz="1200" b="0" noProof="0" dirty="0"/>
                        <a:t>• основні етапи становлення міжнародної правосуб’єктності України;</a:t>
                      </a:r>
                    </a:p>
                    <a:p>
                      <a:pPr algn="just"/>
                      <a:r>
                        <a:rPr lang="uk-UA" sz="1200" b="0" noProof="0" dirty="0"/>
                        <a:t>• міжнародно-правові засади забезпечення правосуб’єктності України після здобуття незалежності;</a:t>
                      </a:r>
                    </a:p>
                    <a:p>
                      <a:pPr algn="just"/>
                      <a:r>
                        <a:rPr lang="uk-UA" sz="1200" b="0" noProof="0" dirty="0"/>
                        <a:t>• особливості становлення та розвитку дипломатичних та консульських відносин після відновлення незалежності;</a:t>
                      </a:r>
                    </a:p>
                    <a:p>
                      <a:pPr algn="just"/>
                      <a:r>
                        <a:rPr lang="uk-UA" sz="1200" b="0" noProof="0" dirty="0"/>
                        <a:t>• основні аспекти участі України в ООН, міжнародних фінансових організаціях, міжнародних регіональних організаціях, а також наднаціональних організаціях та військово-політичних блоках </a:t>
                      </a:r>
                    </a:p>
                    <a:p>
                      <a:pPr algn="just"/>
                      <a:r>
                        <a:rPr lang="uk-UA" sz="1200" b="0" noProof="0" dirty="0"/>
                        <a:t>• особливості реалізації правосуб’єктності України шляхом участі у міжнародних судах </a:t>
                      </a:r>
                    </a:p>
                    <a:p>
                      <a:pPr algn="just"/>
                      <a:r>
                        <a:rPr lang="uk-UA" sz="1200" b="0" noProof="0" dirty="0"/>
                        <a:t>• вплив науки міжнародного права в Україні на формування концептуальних засад правосуб’єктності держави.</a:t>
                      </a:r>
                    </a:p>
                    <a:p>
                      <a:pPr algn="just"/>
                      <a:r>
                        <a:rPr lang="uk-UA" sz="1200" b="0" noProof="0" dirty="0"/>
                        <a:t>Вміти:</a:t>
                      </a:r>
                    </a:p>
                    <a:p>
                      <a:pPr algn="just"/>
                      <a:r>
                        <a:rPr lang="uk-UA" sz="1200" b="0" noProof="0" dirty="0"/>
                        <a:t>• пояснювати зміст поняття міжнародної правосуб’єктності;</a:t>
                      </a:r>
                    </a:p>
                    <a:p>
                      <a:pPr algn="just"/>
                      <a:r>
                        <a:rPr lang="uk-UA" sz="1200" b="0" noProof="0" dirty="0"/>
                        <a:t>• обґрунтовувати наявність міжнародної правосуб’єктності України;</a:t>
                      </a:r>
                    </a:p>
                    <a:p>
                      <a:pPr algn="just"/>
                      <a:r>
                        <a:rPr lang="uk-UA" sz="1200" b="0" noProof="0" dirty="0"/>
                        <a:t>• визначати особливості реалізації міжнародної правосуб’єктності України</a:t>
                      </a:r>
                    </a:p>
                    <a:p>
                      <a:pPr algn="just"/>
                      <a:r>
                        <a:rPr lang="uk-UA" sz="1200" b="0" noProof="0" dirty="0"/>
                        <a:t>• визначати правові основи дипломатичних відносин України</a:t>
                      </a:r>
                    </a:p>
                    <a:p>
                      <a:pPr algn="just"/>
                      <a:r>
                        <a:rPr lang="uk-UA" sz="1200" b="0" noProof="0" dirty="0"/>
                        <a:t>• аналізувати реалізацію міжнародної правосуб’єктності шляхом участі у міжнародних організаціях</a:t>
                      </a:r>
                    </a:p>
                    <a:p>
                      <a:pPr algn="just"/>
                      <a:r>
                        <a:rPr lang="uk-UA" sz="1200" b="0" noProof="0" dirty="0"/>
                        <a:t>• аналізувати реалізацію міжнародної правосуб’єктності України шляхом участі у міжнародних судах</a:t>
                      </a:r>
                    </a:p>
                    <a:p>
                      <a:pPr algn="just"/>
                      <a:r>
                        <a:rPr lang="uk-UA" sz="1200" b="0" noProof="0" dirty="0"/>
                        <a:t>• аналізувати реалізацію міжнародної правосуб’єктності України шляхом участі у міжнародному арбітражі</a:t>
                      </a:r>
                    </a:p>
                    <a:p>
                      <a:pPr algn="just"/>
                      <a:r>
                        <a:rPr lang="uk-UA" sz="1200" b="0" noProof="0" dirty="0"/>
                        <a:t>• пояснювати вплив освіти та науки на утвердження правосуб’єктності України</a:t>
                      </a:r>
                    </a:p>
                    <a:p>
                      <a:pPr algn="just"/>
                      <a:r>
                        <a:rPr lang="uk-UA" sz="1200" b="0" noProof="0" dirty="0"/>
                        <a:t>• обґрунтовувати європейський та євроатлантичний напрямок реалізації правосуб’єктності України.</a:t>
                      </a:r>
                    </a:p>
                    <a:p>
                      <a:pPr algn="just"/>
                      <a:endParaRPr lang="uk-UA" sz="12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372694"/>
              </p:ext>
            </p:extLst>
          </p:nvPr>
        </p:nvGraphicFramePr>
        <p:xfrm>
          <a:off x="226981" y="4254877"/>
          <a:ext cx="5570704" cy="21945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109912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2. </a:t>
                      </a:r>
                      <a:r>
                        <a:rPr lang="ru-RU" sz="1250" b="0" noProof="0" dirty="0" err="1"/>
                        <a:t>Особливості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реалізації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Правові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основи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дипломатичних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консульських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зносин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4. </a:t>
                      </a:r>
                      <a:r>
                        <a:rPr lang="ru-RU" sz="1250" b="0" noProof="0" dirty="0" err="1"/>
                        <a:t>Реалізація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 шляхом </a:t>
                      </a:r>
                      <a:r>
                        <a:rPr lang="ru-RU" sz="1250" b="0" noProof="0" dirty="0" err="1"/>
                        <a:t>участі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організаціях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Реалізація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шляхом </a:t>
                      </a:r>
                      <a:r>
                        <a:rPr lang="ru-RU" sz="1250" b="0" noProof="0" dirty="0" err="1"/>
                        <a:t>участі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міжнародних</a:t>
                      </a:r>
                      <a:r>
                        <a:rPr lang="ru-RU" sz="1250" b="0" noProof="0" dirty="0"/>
                        <a:t> органах </a:t>
                      </a:r>
                      <a:r>
                        <a:rPr lang="ru-RU" sz="1250" b="0" noProof="0" dirty="0" err="1"/>
                        <a:t>вирішення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спорів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6.Вплив </a:t>
                      </a:r>
                      <a:r>
                        <a:rPr lang="ru-RU" sz="1250" b="0" noProof="0" dirty="0" err="1"/>
                        <a:t>освіти</a:t>
                      </a:r>
                      <a:r>
                        <a:rPr lang="ru-RU" sz="1250" b="0" noProof="0" dirty="0"/>
                        <a:t> та науки на </a:t>
                      </a:r>
                      <a:r>
                        <a:rPr lang="ru-RU" sz="1250" b="0" noProof="0" dirty="0" err="1"/>
                        <a:t>утвердження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r>
                        <a:rPr lang="ru-RU" sz="1250" b="0" noProof="0" dirty="0"/>
                        <a:t>7.Європейський та </a:t>
                      </a:r>
                      <a:r>
                        <a:rPr lang="ru-RU" sz="1250" b="0" noProof="0" dirty="0" err="1"/>
                        <a:t>євроатлантичний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напрямок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реалізації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правосуб’єктності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.</a:t>
                      </a:r>
                    </a:p>
                    <a:p>
                      <a:endParaRPr lang="ru-RU" sz="13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99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Права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збройного</a:t>
            </a:r>
            <a:r>
              <a:rPr lang="ru-RU" sz="2800" dirty="0"/>
              <a:t> </a:t>
            </a:r>
            <a:r>
              <a:rPr lang="ru-RU" sz="2800" dirty="0" err="1"/>
              <a:t>конфлікту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43567486"/>
              </p:ext>
            </p:extLst>
          </p:nvPr>
        </p:nvGraphicFramePr>
        <p:xfrm>
          <a:off x="226980" y="1128409"/>
          <a:ext cx="5570706" cy="31699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69394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noProof="0" dirty="0" err="1"/>
                        <a:t>Дисципліна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спрямована</a:t>
                      </a:r>
                      <a:r>
                        <a:rPr lang="ru-RU" sz="1100" noProof="0" dirty="0"/>
                        <a:t> на </a:t>
                      </a:r>
                      <a:r>
                        <a:rPr lang="ru-RU" sz="1100" noProof="0" dirty="0" err="1"/>
                        <a:t>ознайомлення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студентів</a:t>
                      </a:r>
                      <a:r>
                        <a:rPr lang="ru-RU" sz="1100" noProof="0" dirty="0"/>
                        <a:t> з </a:t>
                      </a:r>
                      <a:r>
                        <a:rPr lang="ru-RU" sz="1100" noProof="0" dirty="0" err="1"/>
                        <a:t>міжнародним</a:t>
                      </a:r>
                      <a:r>
                        <a:rPr lang="ru-RU" sz="1100" noProof="0" dirty="0"/>
                        <a:t> правом </a:t>
                      </a:r>
                      <a:r>
                        <a:rPr lang="ru-RU" sz="1100" noProof="0" dirty="0" err="1"/>
                        <a:t>захисту</a:t>
                      </a:r>
                      <a:r>
                        <a:rPr lang="ru-RU" sz="1100" noProof="0" dirty="0"/>
                        <a:t>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 в </a:t>
                      </a:r>
                      <a:r>
                        <a:rPr lang="ru-RU" sz="1100" noProof="0" dirty="0" err="1"/>
                        <a:t>умовах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збройного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конфлікту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основними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міжнародно-правовими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джерелами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даної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сфери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порівнянню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правових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режимів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права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гуманітарного</a:t>
                      </a:r>
                      <a:r>
                        <a:rPr lang="ru-RU" sz="1100" noProof="0" dirty="0"/>
                        <a:t> права в </a:t>
                      </a:r>
                      <a:r>
                        <a:rPr lang="ru-RU" sz="1100" noProof="0" dirty="0" err="1"/>
                        <a:t>умовах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збройного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конфлікту</a:t>
                      </a:r>
                      <a:r>
                        <a:rPr lang="ru-RU" sz="1100" noProof="0" dirty="0"/>
                        <a:t>. </a:t>
                      </a:r>
                      <a:r>
                        <a:rPr lang="ru-RU" sz="1100" noProof="0" dirty="0" err="1"/>
                        <a:t>Дисципліна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побудована</a:t>
                      </a:r>
                      <a:r>
                        <a:rPr lang="ru-RU" sz="1100" noProof="0" dirty="0"/>
                        <a:t> на </a:t>
                      </a:r>
                      <a:r>
                        <a:rPr lang="ru-RU" sz="1100" noProof="0" dirty="0" err="1"/>
                        <a:t>аналізі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взаємодії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права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міжнародного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гуманітарного</a:t>
                      </a:r>
                      <a:r>
                        <a:rPr lang="ru-RU" sz="1100" noProof="0" dirty="0"/>
                        <a:t> права в </a:t>
                      </a:r>
                      <a:r>
                        <a:rPr lang="ru-RU" sz="1100" noProof="0" dirty="0" err="1"/>
                        <a:t>умовах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збройного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конфлікту</a:t>
                      </a:r>
                      <a:r>
                        <a:rPr lang="ru-RU" sz="1100" noProof="0" dirty="0"/>
                        <a:t>. </a:t>
                      </a:r>
                      <a:r>
                        <a:rPr lang="ru-RU" sz="1100" noProof="0" dirty="0" err="1"/>
                        <a:t>Вивчення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дисципліни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передбачає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ознайомлення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слухачів</a:t>
                      </a:r>
                      <a:r>
                        <a:rPr lang="ru-RU" sz="1100" noProof="0" dirty="0"/>
                        <a:t> з </a:t>
                      </a:r>
                      <a:r>
                        <a:rPr lang="ru-RU" sz="1100" noProof="0" dirty="0" err="1"/>
                        <a:t>основними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зобов’язаннями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держави</a:t>
                      </a:r>
                      <a:r>
                        <a:rPr lang="ru-RU" sz="1100" noProof="0" dirty="0"/>
                        <a:t> за </a:t>
                      </a:r>
                      <a:r>
                        <a:rPr lang="ru-RU" sz="1100" noProof="0" dirty="0" err="1"/>
                        <a:t>міжнародним</a:t>
                      </a:r>
                      <a:r>
                        <a:rPr lang="ru-RU" sz="1100" noProof="0" dirty="0"/>
                        <a:t> правом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 в </a:t>
                      </a:r>
                      <a:r>
                        <a:rPr lang="ru-RU" sz="1100" noProof="0" dirty="0" err="1"/>
                        <a:t>умовах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збройного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конфлікту</a:t>
                      </a:r>
                      <a:r>
                        <a:rPr lang="ru-RU" sz="1100" noProof="0" dirty="0"/>
                        <a:t> та </a:t>
                      </a:r>
                      <a:r>
                        <a:rPr lang="ru-RU" sz="1100" noProof="0" dirty="0" err="1"/>
                        <a:t>особливостями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територіального</a:t>
                      </a:r>
                      <a:r>
                        <a:rPr lang="ru-RU" sz="1100" noProof="0" dirty="0"/>
                        <a:t> й </a:t>
                      </a:r>
                      <a:r>
                        <a:rPr lang="ru-RU" sz="1100" noProof="0" dirty="0" err="1"/>
                        <a:t>екстериторіального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застосування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даних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зобов’язань</a:t>
                      </a:r>
                      <a:r>
                        <a:rPr lang="ru-RU" sz="1100" noProof="0" dirty="0"/>
                        <a:t>, а </a:t>
                      </a:r>
                      <a:r>
                        <a:rPr lang="ru-RU" sz="1100" noProof="0" dirty="0" err="1"/>
                        <a:t>також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зі</a:t>
                      </a:r>
                      <a:r>
                        <a:rPr lang="ru-RU" sz="1100" noProof="0" dirty="0"/>
                        <a:t> справами </a:t>
                      </a:r>
                      <a:r>
                        <a:rPr lang="ru-RU" sz="1100" noProof="0" dirty="0" err="1"/>
                        <a:t>Європейського</a:t>
                      </a:r>
                      <a:r>
                        <a:rPr lang="ru-RU" sz="1100" noProof="0" dirty="0"/>
                        <a:t> суду з прав </a:t>
                      </a:r>
                      <a:r>
                        <a:rPr lang="ru-RU" sz="1100" noProof="0" dirty="0" err="1"/>
                        <a:t>людини</a:t>
                      </a:r>
                      <a:r>
                        <a:rPr lang="ru-RU" sz="1100" noProof="0" dirty="0"/>
                        <a:t>, </a:t>
                      </a:r>
                      <a:r>
                        <a:rPr lang="ru-RU" sz="1100" noProof="0" dirty="0" err="1"/>
                        <a:t>що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пов’язані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зі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збройними</a:t>
                      </a:r>
                      <a:r>
                        <a:rPr lang="ru-RU" sz="1100" noProof="0" dirty="0"/>
                        <a:t> </a:t>
                      </a:r>
                      <a:r>
                        <a:rPr lang="ru-RU" sz="1100" noProof="0" dirty="0" err="1"/>
                        <a:t>конфліктами</a:t>
                      </a:r>
                      <a:r>
                        <a:rPr lang="ru-RU" sz="1100" noProof="0" dirty="0"/>
                        <a:t>.</a:t>
                      </a:r>
                      <a:endParaRPr lang="uk-UA" sz="11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634502149"/>
              </p:ext>
            </p:extLst>
          </p:nvPr>
        </p:nvGraphicFramePr>
        <p:xfrm>
          <a:off x="5797685" y="1128409"/>
          <a:ext cx="6167335" cy="571399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71399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noProof="0" dirty="0"/>
                        <a:t>Знати та </a:t>
                      </a:r>
                      <a:r>
                        <a:rPr lang="ru-RU" sz="1100" b="0" noProof="0" dirty="0" err="1"/>
                        <a:t>оволодіти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теоретичними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знаннями</a:t>
                      </a:r>
                      <a:r>
                        <a:rPr lang="ru-RU" sz="1100" b="0" noProof="0" dirty="0"/>
                        <a:t> про: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міжнародно-правове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структуру </a:t>
                      </a:r>
                      <a:r>
                        <a:rPr lang="ru-RU" sz="1100" b="0" noProof="0" dirty="0" err="1"/>
                        <a:t>зобов’язань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територіальне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екстериторіальне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застосування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зобов'язань</a:t>
                      </a:r>
                      <a:r>
                        <a:rPr lang="ru-RU" sz="1100" b="0" noProof="0" dirty="0"/>
                        <a:t> за правами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особливості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застосування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зобов'язань</a:t>
                      </a:r>
                      <a:r>
                        <a:rPr lang="ru-RU" sz="1100" b="0" noProof="0" dirty="0"/>
                        <a:t>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військової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окупації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інших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ситуацій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ефективного</a:t>
                      </a:r>
                      <a:r>
                        <a:rPr lang="ru-RU" sz="1100" b="0" noProof="0" dirty="0"/>
                        <a:t> (</a:t>
                      </a:r>
                      <a:r>
                        <a:rPr lang="ru-RU" sz="1100" b="0" noProof="0" dirty="0" err="1"/>
                        <a:t>загального</a:t>
                      </a:r>
                      <a:r>
                        <a:rPr lang="ru-RU" sz="1100" b="0" noProof="0" dirty="0"/>
                        <a:t>) контролю над </a:t>
                      </a:r>
                      <a:r>
                        <a:rPr lang="ru-RU" sz="1100" b="0" noProof="0" dirty="0" err="1"/>
                        <a:t>територією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іноземної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гарантії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поводження</a:t>
                      </a:r>
                      <a:r>
                        <a:rPr lang="ru-RU" sz="1100" b="0" noProof="0" dirty="0"/>
                        <a:t> з особами, </a:t>
                      </a:r>
                      <a:r>
                        <a:rPr lang="ru-RU" sz="1100" b="0" noProof="0" dirty="0" err="1"/>
                        <a:t>затриманими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зв'язку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збройним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конфліктом</a:t>
                      </a:r>
                      <a:r>
                        <a:rPr lang="ru-RU" sz="1100" b="0" noProof="0" dirty="0"/>
                        <a:t>,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відмінності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гуманітарним</a:t>
                      </a:r>
                      <a:r>
                        <a:rPr lang="ru-RU" sz="1100" b="0" noProof="0" dirty="0"/>
                        <a:t> право </a:t>
                      </a:r>
                      <a:r>
                        <a:rPr lang="ru-RU" sz="1100" b="0" noProof="0" dirty="0" err="1"/>
                        <a:t>під</a:t>
                      </a:r>
                      <a:r>
                        <a:rPr lang="ru-RU" sz="1100" b="0" noProof="0" dirty="0"/>
                        <a:t> час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відмінності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регулюванні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застосування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зброї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гуманітарному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праві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практику </a:t>
                      </a:r>
                      <a:r>
                        <a:rPr lang="ru-RU" sz="1100" b="0" noProof="0" dirty="0" err="1"/>
                        <a:t>Європейського</a:t>
                      </a:r>
                      <a:r>
                        <a:rPr lang="ru-RU" sz="1100" b="0" noProof="0" dirty="0"/>
                        <a:t> суду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у справах, </a:t>
                      </a:r>
                      <a:r>
                        <a:rPr lang="ru-RU" sz="1100" b="0" noProof="0" dirty="0" err="1"/>
                        <a:t>пов’язаних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 err="1"/>
                        <a:t>Вміти</a:t>
                      </a:r>
                      <a:r>
                        <a:rPr lang="ru-RU" sz="1100" b="0" noProof="0" dirty="0"/>
                        <a:t>: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аналізувати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робити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юридичні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висновки</a:t>
                      </a:r>
                      <a:r>
                        <a:rPr lang="ru-RU" sz="1100" b="0" noProof="0" dirty="0"/>
                        <a:t> з </a:t>
                      </a:r>
                      <a:r>
                        <a:rPr lang="ru-RU" sz="1100" b="0" noProof="0" dirty="0" err="1"/>
                        <a:t>різних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аспектів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</a:t>
                      </a:r>
                      <a:r>
                        <a:rPr lang="ru-RU" sz="1100" b="0" noProof="0" dirty="0"/>
                        <a:t>-правового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;, </a:t>
                      </a:r>
                      <a:r>
                        <a:rPr lang="ru-RU" sz="1100" b="0" noProof="0" dirty="0" err="1"/>
                        <a:t>зобов’язання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аналізувати</a:t>
                      </a:r>
                      <a:r>
                        <a:rPr lang="ru-RU" sz="1100" b="0" noProof="0" dirty="0"/>
                        <a:t> практику </a:t>
                      </a:r>
                      <a:r>
                        <a:rPr lang="ru-RU" sz="1100" b="0" noProof="0" dirty="0" err="1"/>
                        <a:t>Європейського</a:t>
                      </a:r>
                      <a:r>
                        <a:rPr lang="ru-RU" sz="1100" b="0" noProof="0" dirty="0"/>
                        <a:t> суду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пов’язану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конфліктами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аналізувати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зобов’язання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</a:t>
                      </a:r>
                      <a:r>
                        <a:rPr lang="ru-RU" sz="1100" b="0" noProof="0" dirty="0" err="1"/>
                        <a:t>захисту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застосовувати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зобов’язання</a:t>
                      </a:r>
                      <a:r>
                        <a:rPr lang="ru-RU" sz="1100" b="0" noProof="0" dirty="0"/>
                        <a:t> за правами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територіально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екстериторіально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застосовувати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зобов’язання</a:t>
                      </a:r>
                      <a:r>
                        <a:rPr lang="ru-RU" sz="1100" b="0" noProof="0" dirty="0"/>
                        <a:t>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військової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окупації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інших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ситуацій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ефективного</a:t>
                      </a:r>
                      <a:r>
                        <a:rPr lang="ru-RU" sz="1100" b="0" noProof="0" dirty="0"/>
                        <a:t> (</a:t>
                      </a:r>
                      <a:r>
                        <a:rPr lang="ru-RU" sz="1100" b="0" noProof="0" dirty="0" err="1"/>
                        <a:t>загального</a:t>
                      </a:r>
                      <a:r>
                        <a:rPr lang="ru-RU" sz="1100" b="0" noProof="0" dirty="0"/>
                        <a:t>) контролю над </a:t>
                      </a:r>
                      <a:r>
                        <a:rPr lang="ru-RU" sz="1100" b="0" noProof="0" dirty="0" err="1"/>
                        <a:t>територією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іноземної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забезпечувати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гарантії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поводження</a:t>
                      </a:r>
                      <a:r>
                        <a:rPr lang="ru-RU" sz="1100" b="0" noProof="0" dirty="0"/>
                        <a:t> з особами, </a:t>
                      </a:r>
                      <a:r>
                        <a:rPr lang="ru-RU" sz="1100" b="0" noProof="0" dirty="0" err="1"/>
                        <a:t>затриманими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зв'язку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збройним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конфліктом</a:t>
                      </a:r>
                      <a:r>
                        <a:rPr lang="ru-RU" sz="1100" b="0" noProof="0" dirty="0"/>
                        <a:t>,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719941"/>
              </p:ext>
            </p:extLst>
          </p:nvPr>
        </p:nvGraphicFramePr>
        <p:xfrm>
          <a:off x="226981" y="4513956"/>
          <a:ext cx="5570704" cy="2270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21271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0" noProof="0" dirty="0"/>
                        <a:t>1. Структура </a:t>
                      </a:r>
                      <a:r>
                        <a:rPr lang="ru-RU" sz="1100" b="0" noProof="0" dirty="0" err="1"/>
                        <a:t>зобов'язань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r>
                        <a:rPr lang="ru-RU" sz="1100" b="0" noProof="0" dirty="0"/>
                        <a:t>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endParaRPr lang="ru-RU" sz="1100" b="0" noProof="0" dirty="0"/>
                    </a:p>
                    <a:p>
                      <a:r>
                        <a:rPr lang="ru-RU" sz="1100" b="0" noProof="0" dirty="0"/>
                        <a:t>2. </a:t>
                      </a:r>
                      <a:r>
                        <a:rPr lang="ru-RU" sz="1100" b="0" noProof="0" dirty="0" err="1"/>
                        <a:t>Територіальне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екстериторіальне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несення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здійснення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зобов'язань</a:t>
                      </a:r>
                      <a:r>
                        <a:rPr lang="ru-RU" sz="1100" b="0" noProof="0" dirty="0"/>
                        <a:t>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endParaRPr lang="ru-RU" sz="1100" b="0" noProof="0" dirty="0"/>
                    </a:p>
                    <a:p>
                      <a:r>
                        <a:rPr lang="ru-RU" sz="1100" b="0" noProof="0" dirty="0"/>
                        <a:t>3. </a:t>
                      </a:r>
                      <a:r>
                        <a:rPr lang="ru-RU" sz="1100" b="0" noProof="0" dirty="0" err="1"/>
                        <a:t>Взаємодія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права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гуманітарного</a:t>
                      </a:r>
                      <a:r>
                        <a:rPr lang="ru-RU" sz="1100" b="0" noProof="0" dirty="0"/>
                        <a:t> права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конфлікту</a:t>
                      </a:r>
                      <a:r>
                        <a:rPr lang="ru-RU" sz="1100" b="0" noProof="0" dirty="0"/>
                        <a:t> </a:t>
                      </a:r>
                    </a:p>
                    <a:p>
                      <a:r>
                        <a:rPr lang="ru-RU" sz="1100" b="0" noProof="0" dirty="0"/>
                        <a:t>4. </a:t>
                      </a:r>
                      <a:r>
                        <a:rPr lang="ru-RU" sz="1100" b="0" noProof="0" dirty="0" err="1"/>
                        <a:t>Особливості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несення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здійснення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зобов’язань</a:t>
                      </a:r>
                      <a:r>
                        <a:rPr lang="ru-RU" sz="1100" b="0" noProof="0" dirty="0"/>
                        <a:t> з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умовах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військової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окупації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інших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ситуацій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ефективного</a:t>
                      </a:r>
                      <a:r>
                        <a:rPr lang="ru-RU" sz="1100" b="0" noProof="0" dirty="0"/>
                        <a:t> (</a:t>
                      </a:r>
                      <a:r>
                        <a:rPr lang="ru-RU" sz="1100" b="0" noProof="0" dirty="0" err="1"/>
                        <a:t>загального</a:t>
                      </a:r>
                      <a:r>
                        <a:rPr lang="ru-RU" sz="1100" b="0" noProof="0" dirty="0"/>
                        <a:t>) контролю над </a:t>
                      </a:r>
                      <a:r>
                        <a:rPr lang="ru-RU" sz="1100" b="0" noProof="0" dirty="0" err="1"/>
                        <a:t>територією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іноземної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держави</a:t>
                      </a:r>
                      <a:endParaRPr lang="ru-RU" sz="1100" b="0" noProof="0" dirty="0"/>
                    </a:p>
                    <a:p>
                      <a:r>
                        <a:rPr lang="ru-RU" sz="1100" b="0" noProof="0" dirty="0"/>
                        <a:t>5. </a:t>
                      </a:r>
                      <a:r>
                        <a:rPr lang="ru-RU" sz="1100" b="0" noProof="0" dirty="0" err="1"/>
                        <a:t>Відмінності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регулюванні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застосування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зброї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гуманітарному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праві</a:t>
                      </a:r>
                      <a:r>
                        <a:rPr lang="ru-RU" sz="1100" b="0" noProof="0" dirty="0"/>
                        <a:t> та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праві</a:t>
                      </a:r>
                      <a:r>
                        <a:rPr lang="ru-RU" sz="1100" b="0" noProof="0" dirty="0"/>
                        <a:t> прав </a:t>
                      </a:r>
                      <a:r>
                        <a:rPr lang="ru-RU" sz="1100" b="0" noProof="0" dirty="0" err="1"/>
                        <a:t>людини</a:t>
                      </a:r>
                      <a:endParaRPr lang="ru-RU" sz="1100" b="0" noProof="0" dirty="0"/>
                    </a:p>
                    <a:p>
                      <a:r>
                        <a:rPr lang="ru-RU" sz="1100" b="0" noProof="0" dirty="0"/>
                        <a:t>6. </a:t>
                      </a:r>
                      <a:r>
                        <a:rPr lang="ru-RU" sz="1100" b="0" noProof="0" dirty="0" err="1"/>
                        <a:t>Поводження</a:t>
                      </a:r>
                      <a:r>
                        <a:rPr lang="ru-RU" sz="1100" b="0" noProof="0" dirty="0"/>
                        <a:t> з особами, </a:t>
                      </a:r>
                      <a:r>
                        <a:rPr lang="ru-RU" sz="1100" b="0" noProof="0" dirty="0" err="1"/>
                        <a:t>затриманими</a:t>
                      </a:r>
                      <a:r>
                        <a:rPr lang="ru-RU" sz="1100" b="0" noProof="0" dirty="0"/>
                        <a:t> у </a:t>
                      </a:r>
                      <a:r>
                        <a:rPr lang="ru-RU" sz="1100" b="0" noProof="0" dirty="0" err="1"/>
                        <a:t>зв'язку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збройним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конфліктом</a:t>
                      </a:r>
                      <a:r>
                        <a:rPr lang="ru-RU" sz="1100" b="0" noProof="0" dirty="0"/>
                        <a:t>, за </a:t>
                      </a:r>
                      <a:r>
                        <a:rPr lang="ru-RU" sz="1100" b="0" noProof="0" dirty="0" err="1"/>
                        <a:t>міжнародним</a:t>
                      </a:r>
                      <a:r>
                        <a:rPr lang="ru-RU" sz="1100" b="0" noProof="0" dirty="0"/>
                        <a:t> правом прав </a:t>
                      </a:r>
                      <a:r>
                        <a:rPr lang="ru-RU" sz="1100" b="0" noProof="0" dirty="0" err="1"/>
                        <a:t>людини</a:t>
                      </a:r>
                      <a:endParaRPr lang="ru-RU" sz="11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144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uk-UA" sz="2800" dirty="0"/>
              <a:t>Практика Міжнародного суду ООН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12737687"/>
              </p:ext>
            </p:extLst>
          </p:nvPr>
        </p:nvGraphicFramePr>
        <p:xfrm>
          <a:off x="226980" y="1128409"/>
          <a:ext cx="5570706" cy="223165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81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806717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1409952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50" noProof="0" dirty="0" err="1"/>
                        <a:t>Вивчення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здобувачами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освіти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основних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положень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сучасного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міжнародного</a:t>
                      </a:r>
                      <a:r>
                        <a:rPr lang="ru-RU" sz="1250" noProof="0" dirty="0"/>
                        <a:t> права і практики </a:t>
                      </a:r>
                      <a:r>
                        <a:rPr lang="ru-RU" sz="1250" noProof="0" dirty="0" err="1"/>
                        <a:t>застосування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цих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положень</a:t>
                      </a:r>
                      <a:r>
                        <a:rPr lang="ru-RU" sz="1250" noProof="0" dirty="0"/>
                        <a:t> через </a:t>
                      </a:r>
                      <a:r>
                        <a:rPr lang="ru-RU" sz="1250" noProof="0" dirty="0" err="1"/>
                        <a:t>дослідження</a:t>
                      </a:r>
                      <a:r>
                        <a:rPr lang="ru-RU" sz="1250" noProof="0" dirty="0"/>
                        <a:t> практики </a:t>
                      </a:r>
                      <a:r>
                        <a:rPr lang="ru-RU" sz="1250" noProof="0" dirty="0" err="1"/>
                        <a:t>Міжнародного</a:t>
                      </a:r>
                      <a:r>
                        <a:rPr lang="ru-RU" sz="1250" noProof="0" dirty="0"/>
                        <a:t> суду ООН. Курс є </a:t>
                      </a:r>
                      <a:r>
                        <a:rPr lang="ru-RU" sz="1250" noProof="0" dirty="0" err="1"/>
                        <a:t>практичним</a:t>
                      </a:r>
                      <a:r>
                        <a:rPr lang="ru-RU" sz="1250" noProof="0" dirty="0"/>
                        <a:t> і </a:t>
                      </a:r>
                      <a:r>
                        <a:rPr lang="ru-RU" sz="1250" noProof="0" dirty="0" err="1"/>
                        <a:t>зосередженим</a:t>
                      </a:r>
                      <a:r>
                        <a:rPr lang="ru-RU" sz="1250" noProof="0" dirty="0"/>
                        <a:t> на </a:t>
                      </a:r>
                      <a:r>
                        <a:rPr lang="ru-RU" sz="1250" noProof="0" dirty="0" err="1"/>
                        <a:t>вивченні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окремих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основоположних</a:t>
                      </a:r>
                      <a:r>
                        <a:rPr lang="ru-RU" sz="1250" noProof="0" dirty="0"/>
                        <a:t> справ </a:t>
                      </a:r>
                      <a:r>
                        <a:rPr lang="ru-RU" sz="1250" noProof="0" dirty="0" err="1"/>
                        <a:t>Міжнародного</a:t>
                      </a:r>
                      <a:r>
                        <a:rPr lang="ru-RU" sz="1250" noProof="0" dirty="0"/>
                        <a:t> суду ООН. </a:t>
                      </a:r>
                      <a:r>
                        <a:rPr lang="ru-RU" sz="1250" noProof="0" dirty="0" err="1"/>
                        <a:t>Особлива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увага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приділяється</a:t>
                      </a:r>
                      <a:r>
                        <a:rPr lang="ru-RU" sz="1250" noProof="0" dirty="0"/>
                        <a:t> справам за </a:t>
                      </a:r>
                      <a:r>
                        <a:rPr lang="ru-RU" sz="1250" noProof="0" dirty="0" err="1"/>
                        <a:t>участю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України</a:t>
                      </a:r>
                      <a:r>
                        <a:rPr lang="ru-RU" sz="1250" noProof="0" dirty="0"/>
                        <a:t>, в тому </a:t>
                      </a:r>
                      <a:r>
                        <a:rPr lang="ru-RU" sz="1250" noProof="0" dirty="0" err="1"/>
                        <a:t>числі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тим</a:t>
                      </a:r>
                      <a:r>
                        <a:rPr lang="ru-RU" sz="1250" noProof="0" dirty="0"/>
                        <a:t>, </a:t>
                      </a:r>
                      <a:r>
                        <a:rPr lang="ru-RU" sz="1250" noProof="0" dirty="0" err="1"/>
                        <a:t>розгляд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яких</a:t>
                      </a:r>
                      <a:r>
                        <a:rPr lang="ru-RU" sz="1250" noProof="0" dirty="0"/>
                        <a:t> </a:t>
                      </a:r>
                      <a:r>
                        <a:rPr lang="ru-RU" sz="1250" noProof="0" dirty="0" err="1"/>
                        <a:t>триває</a:t>
                      </a:r>
                      <a:r>
                        <a:rPr lang="ru-RU" sz="1250" noProof="0" dirty="0"/>
                        <a:t>.</a:t>
                      </a:r>
                      <a:endParaRPr lang="uk-UA" sz="125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75225088"/>
              </p:ext>
            </p:extLst>
          </p:nvPr>
        </p:nvGraphicFramePr>
        <p:xfrm>
          <a:off x="5797685" y="1128409"/>
          <a:ext cx="6167335" cy="53210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noProof="0" dirty="0"/>
                        <a:t>Знати та </a:t>
                      </a:r>
                      <a:r>
                        <a:rPr lang="ru-RU" sz="1100" b="0" noProof="0" dirty="0" err="1"/>
                        <a:t>оволодіти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теоретичними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знаннями</a:t>
                      </a:r>
                      <a:r>
                        <a:rPr lang="ru-RU" sz="1100" b="0" noProof="0" dirty="0"/>
                        <a:t> про: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загальні</a:t>
                      </a:r>
                      <a:r>
                        <a:rPr lang="ru-RU" sz="1100" b="0" noProof="0" dirty="0"/>
                        <a:t> засади права та практики </a:t>
                      </a:r>
                      <a:r>
                        <a:rPr lang="ru-RU" sz="1100" b="0" noProof="0" dirty="0" err="1"/>
                        <a:t>вирішення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міждержавних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спорів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передумови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заснування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право, </a:t>
                      </a:r>
                      <a:r>
                        <a:rPr lang="ru-RU" sz="1100" b="0" noProof="0" dirty="0" err="1"/>
                        <a:t>що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регулює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діяльність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юрисдикцію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процесуальні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питання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діяльності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суді</a:t>
                      </a:r>
                      <a:r>
                        <a:rPr lang="ru-RU" sz="1100" b="0" noProof="0" dirty="0"/>
                        <a:t>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внесок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розвиток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загального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внесок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розвиток</a:t>
                      </a:r>
                      <a:r>
                        <a:rPr lang="ru-RU" sz="1100" b="0" noProof="0" dirty="0"/>
                        <a:t> права </a:t>
                      </a:r>
                      <a:r>
                        <a:rPr lang="ru-RU" sz="1100" b="0" noProof="0" dirty="0" err="1"/>
                        <a:t>міжнародної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безпеки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практику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вирішенні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територіальних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спорів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внесок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розвиток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права прав </a:t>
                      </a:r>
                      <a:r>
                        <a:rPr lang="ru-RU" sz="1100" b="0" noProof="0" dirty="0" err="1"/>
                        <a:t>людини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внесок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розвиток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економічного</a:t>
                      </a:r>
                      <a:r>
                        <a:rPr lang="ru-RU" sz="11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внесок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у </a:t>
                      </a:r>
                      <a:r>
                        <a:rPr lang="ru-RU" sz="1100" b="0" noProof="0" dirty="0" err="1"/>
                        <a:t>розвиток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права </a:t>
                      </a:r>
                      <a:r>
                        <a:rPr lang="ru-RU" sz="1100" b="0" noProof="0" dirty="0" err="1"/>
                        <a:t>навколишнього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середовища</a:t>
                      </a:r>
                      <a:r>
                        <a:rPr lang="ru-RU" sz="1100" b="0" noProof="0" dirty="0"/>
                        <a:t>.</a:t>
                      </a:r>
                    </a:p>
                    <a:p>
                      <a:pPr algn="just"/>
                      <a:r>
                        <a:rPr lang="ru-RU" sz="1100" b="0" noProof="0" dirty="0" err="1"/>
                        <a:t>Вміти</a:t>
                      </a:r>
                      <a:r>
                        <a:rPr lang="ru-RU" sz="1100" b="0" noProof="0" dirty="0"/>
                        <a:t>: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проводити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аналіз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рішень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проводити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аналіз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консультативних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висновків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посилатися</a:t>
                      </a:r>
                      <a:r>
                        <a:rPr lang="ru-RU" sz="1100" b="0" noProof="0" dirty="0"/>
                        <a:t> на практику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при </a:t>
                      </a:r>
                      <a:r>
                        <a:rPr lang="ru-RU" sz="1100" b="0" noProof="0" dirty="0" err="1"/>
                        <a:t>аналізі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ситуацій</a:t>
                      </a:r>
                      <a:r>
                        <a:rPr lang="ru-RU" sz="1100" b="0" noProof="0" dirty="0"/>
                        <a:t>; 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застосовувати</a:t>
                      </a:r>
                      <a:r>
                        <a:rPr lang="ru-RU" sz="1100" b="0" noProof="0" dirty="0"/>
                        <a:t> практику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при </a:t>
                      </a:r>
                      <a:r>
                        <a:rPr lang="ru-RU" sz="1100" b="0" noProof="0" dirty="0" err="1"/>
                        <a:t>підготовці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аналітичних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довідок</a:t>
                      </a:r>
                      <a:r>
                        <a:rPr lang="ru-RU" sz="1100" b="0" noProof="0" dirty="0"/>
                        <a:t>, записок з </a:t>
                      </a:r>
                      <a:r>
                        <a:rPr lang="ru-RU" sz="1100" b="0" noProof="0" dirty="0" err="1"/>
                        <a:t>різних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аспектів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</a:t>
                      </a:r>
                      <a:r>
                        <a:rPr lang="ru-RU" sz="1100" b="0" noProof="0" dirty="0"/>
                        <a:t>-правового </a:t>
                      </a:r>
                      <a:r>
                        <a:rPr lang="ru-RU" sz="1100" b="0" noProof="0" dirty="0" err="1"/>
                        <a:t>регулювання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прогнозувати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рішення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 з </a:t>
                      </a:r>
                      <a:r>
                        <a:rPr lang="ru-RU" sz="1100" b="0" noProof="0" dirty="0" err="1"/>
                        <a:t>перспективних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спорів</a:t>
                      </a:r>
                      <a:r>
                        <a:rPr lang="ru-RU" sz="1100" b="0" noProof="0" dirty="0"/>
                        <a:t>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представляти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інтереси</a:t>
                      </a:r>
                      <a:r>
                        <a:rPr lang="ru-RU" sz="1100" b="0" noProof="0" dirty="0"/>
                        <a:t> держав у </a:t>
                      </a:r>
                      <a:r>
                        <a:rPr lang="ru-RU" sz="1100" b="0" noProof="0" dirty="0" err="1"/>
                        <a:t>Міжнародному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суді</a:t>
                      </a:r>
                      <a:r>
                        <a:rPr lang="ru-RU" sz="1100" b="0" noProof="0" dirty="0"/>
                        <a:t>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</a:t>
                      </a:r>
                      <a:r>
                        <a:rPr lang="ru-RU" sz="1100" b="0" noProof="0" dirty="0" err="1"/>
                        <a:t>висловлювати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свої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пропозиції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щодо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вдосконалення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національного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законодавства</a:t>
                      </a:r>
                      <a:r>
                        <a:rPr lang="ru-RU" sz="1100" b="0" noProof="0" dirty="0"/>
                        <a:t> в </a:t>
                      </a:r>
                      <a:r>
                        <a:rPr lang="ru-RU" sz="1100" b="0" noProof="0" dirty="0" err="1"/>
                        <a:t>частині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виконання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Україною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своїх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міжнародно-правових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зобов’язань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посилаючись</a:t>
                      </a:r>
                      <a:r>
                        <a:rPr lang="ru-RU" sz="1100" b="0" noProof="0" dirty="0"/>
                        <a:t> на практику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 критично </a:t>
                      </a:r>
                      <a:r>
                        <a:rPr lang="ru-RU" sz="1100" b="0" noProof="0" dirty="0" err="1"/>
                        <a:t>оцінювати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положення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міжнародних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договорів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виходячи</a:t>
                      </a:r>
                      <a:r>
                        <a:rPr lang="ru-RU" sz="1100" b="0" noProof="0" dirty="0"/>
                        <a:t> з практики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ООН;</a:t>
                      </a:r>
                    </a:p>
                    <a:p>
                      <a:pPr algn="just"/>
                      <a:r>
                        <a:rPr lang="ru-RU" sz="1100" b="0" noProof="0" dirty="0"/>
                        <a:t>•</a:t>
                      </a:r>
                      <a:r>
                        <a:rPr lang="ru-RU" sz="1100" b="0" noProof="0" dirty="0" err="1"/>
                        <a:t>визначати</a:t>
                      </a:r>
                      <a:r>
                        <a:rPr lang="ru-RU" sz="1100" b="0" noProof="0" dirty="0"/>
                        <a:t>, </a:t>
                      </a:r>
                      <a:r>
                        <a:rPr lang="ru-RU" sz="1100" b="0" noProof="0" dirty="0" err="1"/>
                        <a:t>обґрунтовувати</a:t>
                      </a:r>
                      <a:r>
                        <a:rPr lang="ru-RU" sz="1100" b="0" noProof="0" dirty="0"/>
                        <a:t> і </a:t>
                      </a:r>
                      <a:r>
                        <a:rPr lang="ru-RU" sz="1100" b="0" noProof="0" dirty="0" err="1"/>
                        <a:t>обстоювати</a:t>
                      </a:r>
                      <a:r>
                        <a:rPr lang="ru-RU" sz="1100" b="0" noProof="0" dirty="0"/>
                        <a:t> свою </a:t>
                      </a:r>
                      <a:r>
                        <a:rPr lang="ru-RU" sz="1100" b="0" noProof="0" dirty="0" err="1"/>
                        <a:t>правову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позицію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щодо</a:t>
                      </a:r>
                      <a:r>
                        <a:rPr lang="ru-RU" sz="1100" b="0" noProof="0" dirty="0"/>
                        <a:t> </a:t>
                      </a:r>
                      <a:r>
                        <a:rPr lang="ru-RU" sz="1100" b="0" noProof="0" dirty="0" err="1"/>
                        <a:t>застосування</a:t>
                      </a:r>
                      <a:r>
                        <a:rPr lang="ru-RU" sz="1100" b="0" noProof="0" dirty="0"/>
                        <a:t> норм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права, </a:t>
                      </a:r>
                      <a:r>
                        <a:rPr lang="ru-RU" sz="1100" b="0" noProof="0" dirty="0" err="1"/>
                        <a:t>виходячи</a:t>
                      </a:r>
                      <a:r>
                        <a:rPr lang="ru-RU" sz="1100" b="0" noProof="0" dirty="0"/>
                        <a:t> з практики </a:t>
                      </a:r>
                      <a:r>
                        <a:rPr lang="ru-RU" sz="1100" b="0" noProof="0" dirty="0" err="1"/>
                        <a:t>Міжнародного</a:t>
                      </a:r>
                      <a:r>
                        <a:rPr lang="ru-RU" sz="1100" b="0" noProof="0" dirty="0"/>
                        <a:t> суду ООН.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251578"/>
              </p:ext>
            </p:extLst>
          </p:nvPr>
        </p:nvGraphicFramePr>
        <p:xfrm>
          <a:off x="226980" y="3874576"/>
          <a:ext cx="5570704" cy="25748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574861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Організаційні</a:t>
                      </a:r>
                      <a:r>
                        <a:rPr lang="ru-RU" sz="1250" b="0" noProof="0" dirty="0"/>
                        <a:t> засади </a:t>
                      </a:r>
                      <a:r>
                        <a:rPr lang="ru-RU" sz="1250" b="0" noProof="0" dirty="0" err="1"/>
                        <a:t>діяльності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ООН.</a:t>
                      </a:r>
                    </a:p>
                    <a:p>
                      <a:r>
                        <a:rPr lang="ru-RU" sz="1250" b="0" noProof="0" dirty="0"/>
                        <a:t>2. </a:t>
                      </a:r>
                      <a:r>
                        <a:rPr lang="ru-RU" sz="1250" b="0" noProof="0" dirty="0" err="1"/>
                        <a:t>Юрисдикція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ООН.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Процесуальні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аспекти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діяльності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ООН.</a:t>
                      </a:r>
                    </a:p>
                    <a:p>
                      <a:r>
                        <a:rPr lang="ru-RU" sz="1250" b="0" noProof="0" dirty="0"/>
                        <a:t>4. Роль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 у </a:t>
                      </a:r>
                      <a:r>
                        <a:rPr lang="ru-RU" sz="1250" b="0" noProof="0" dirty="0" err="1"/>
                        <a:t>розвитку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права.</a:t>
                      </a:r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Аналіз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основоположних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рішень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консультативних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висновків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ООН.</a:t>
                      </a:r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Майбутній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розвиток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суду ООН.</a:t>
                      </a:r>
                    </a:p>
                    <a:p>
                      <a:r>
                        <a:rPr lang="ru-RU" sz="1250" b="0" noProof="0" dirty="0"/>
                        <a:t>7. </a:t>
                      </a:r>
                      <a:r>
                        <a:rPr lang="ru-RU" sz="1250" b="0" noProof="0" dirty="0" err="1"/>
                        <a:t>Україна</a:t>
                      </a:r>
                      <a:r>
                        <a:rPr lang="ru-RU" sz="1250" b="0" noProof="0" dirty="0"/>
                        <a:t> і </a:t>
                      </a:r>
                      <a:r>
                        <a:rPr lang="ru-RU" sz="1250" b="0" noProof="0" dirty="0" err="1"/>
                        <a:t>Міжнародний</a:t>
                      </a:r>
                      <a:r>
                        <a:rPr lang="ru-RU" sz="1250" b="0" noProof="0" dirty="0"/>
                        <a:t> суд ООН.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2628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sz="2800" dirty="0"/>
              <a:t>Практикум з </a:t>
            </a:r>
            <a:r>
              <a:rPr lang="ru-RU" sz="2800" dirty="0" err="1"/>
              <a:t>представництва</a:t>
            </a:r>
            <a:r>
              <a:rPr lang="ru-RU" sz="2800" dirty="0"/>
              <a:t> </a:t>
            </a:r>
            <a:r>
              <a:rPr lang="ru-RU" sz="2800" dirty="0" err="1"/>
              <a:t>інтересів</a:t>
            </a:r>
            <a:r>
              <a:rPr lang="ru-RU" sz="2800" dirty="0"/>
              <a:t> </a:t>
            </a:r>
            <a:r>
              <a:rPr lang="ru-RU" sz="2800" dirty="0" err="1"/>
              <a:t>клієнта</a:t>
            </a:r>
            <a:r>
              <a:rPr lang="ru-RU" sz="2800" dirty="0"/>
              <a:t> в </a:t>
            </a:r>
            <a:r>
              <a:rPr lang="ru-RU" sz="2800" dirty="0" err="1"/>
              <a:t>Європейському</a:t>
            </a:r>
            <a:r>
              <a:rPr lang="ru-RU" sz="2800" dirty="0"/>
              <a:t> </a:t>
            </a:r>
            <a:r>
              <a:rPr lang="ru-RU" sz="2800" dirty="0" err="1"/>
              <a:t>суді</a:t>
            </a:r>
            <a:r>
              <a:rPr lang="ru-RU" sz="2800" dirty="0"/>
              <a:t> з прав </a:t>
            </a:r>
            <a:r>
              <a:rPr lang="ru-RU" sz="2800" dirty="0" err="1"/>
              <a:t>людини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32348432"/>
              </p:ext>
            </p:extLst>
          </p:nvPr>
        </p:nvGraphicFramePr>
        <p:xfrm>
          <a:off x="226980" y="1128409"/>
          <a:ext cx="5570704" cy="281967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79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42510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2088159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50" noProof="0" dirty="0"/>
                        <a:t>Забезпечити вміння студентів представляти інтересів фізичних та юридичних осіб в ЄСПЛ. Успішне опанування студентами теоретичним і нормативним матеріалом щодо діяльності ЄСПЛ та європейської системи захисту прав людини у цілому (у рамках Ради Європи та Європейського Союзу). Розвиток вміння </a:t>
                      </a:r>
                      <a:r>
                        <a:rPr lang="uk-UA" sz="1250" noProof="0" dirty="0" err="1"/>
                        <a:t>логічно</a:t>
                      </a:r>
                      <a:r>
                        <a:rPr lang="uk-UA" sz="1250" noProof="0" dirty="0"/>
                        <a:t> та </a:t>
                      </a:r>
                      <a:r>
                        <a:rPr lang="uk-UA" sz="1250" noProof="0" dirty="0" err="1"/>
                        <a:t>професійно</a:t>
                      </a:r>
                      <a:r>
                        <a:rPr lang="uk-UA" sz="1250" noProof="0" dirty="0"/>
                        <a:t> обґрунтовувати та висловлювати свою точку зору з проблематики захисту прав людини, створення навичок міжнародно-правового аналізу нормативно-правових актів у галузі прав людини.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74461997"/>
              </p:ext>
            </p:extLst>
          </p:nvPr>
        </p:nvGraphicFramePr>
        <p:xfrm>
          <a:off x="5797685" y="1128409"/>
          <a:ext cx="6167335" cy="53210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321029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5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історичні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процеси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виникнення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становлення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розвитку</a:t>
                      </a:r>
                      <a:r>
                        <a:rPr lang="ru-RU" sz="1250" b="0" noProof="0" dirty="0"/>
                        <a:t> Ради </a:t>
                      </a:r>
                      <a:r>
                        <a:rPr lang="ru-RU" sz="1250" b="0" noProof="0" dirty="0" err="1"/>
                        <a:t>Європи</a:t>
                      </a:r>
                      <a:r>
                        <a:rPr lang="ru-RU" sz="1250" b="0" noProof="0" dirty="0"/>
                        <a:t> та ЄСПЛ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Місце</a:t>
                      </a:r>
                      <a:r>
                        <a:rPr lang="ru-RU" sz="1250" b="0" noProof="0" dirty="0"/>
                        <a:t> ЄСПЛ в </a:t>
                      </a:r>
                      <a:r>
                        <a:rPr lang="ru-RU" sz="1250" b="0" noProof="0" dirty="0" err="1"/>
                        <a:t>системі</a:t>
                      </a:r>
                      <a:r>
                        <a:rPr lang="ru-RU" sz="1250" b="0" noProof="0" dirty="0"/>
                        <a:t> Ради </a:t>
                      </a:r>
                      <a:r>
                        <a:rPr lang="ru-RU" sz="1250" b="0" noProof="0" dirty="0" err="1"/>
                        <a:t>Європи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основи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функціонування</a:t>
                      </a:r>
                      <a:r>
                        <a:rPr lang="ru-RU" sz="1250" b="0" noProof="0" dirty="0"/>
                        <a:t> ЄСПЛ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законодавство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щодо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захисту</a:t>
                      </a:r>
                      <a:r>
                        <a:rPr lang="ru-RU" sz="1250" b="0" noProof="0" dirty="0"/>
                        <a:t> прав </a:t>
                      </a:r>
                      <a:r>
                        <a:rPr lang="ru-RU" sz="1250" b="0" noProof="0" dirty="0" err="1"/>
                        <a:t>людини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, </a:t>
                      </a:r>
                      <a:r>
                        <a:rPr lang="ru-RU" sz="1250" b="0" noProof="0" dirty="0" err="1"/>
                        <a:t>особливості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механізму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захисту</a:t>
                      </a:r>
                      <a:r>
                        <a:rPr lang="ru-RU" sz="1250" b="0" noProof="0" dirty="0"/>
                        <a:t> прав </a:t>
                      </a:r>
                      <a:r>
                        <a:rPr lang="ru-RU" sz="1250" b="0" noProof="0" dirty="0" err="1"/>
                        <a:t>людини</a:t>
                      </a:r>
                      <a:r>
                        <a:rPr lang="ru-RU" sz="1250" b="0" noProof="0" dirty="0"/>
                        <a:t> в рамках ЄСПЛ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нормативний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зміст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Європейської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конвенції</a:t>
                      </a:r>
                      <a:r>
                        <a:rPr lang="ru-RU" sz="1250" b="0" noProof="0" dirty="0"/>
                        <a:t> з прав </a:t>
                      </a:r>
                      <a:r>
                        <a:rPr lang="ru-RU" sz="1250" b="0" noProof="0" dirty="0" err="1"/>
                        <a:t>людини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основи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функціонування</a:t>
                      </a:r>
                      <a:r>
                        <a:rPr lang="ru-RU" sz="1250" b="0" noProof="0" dirty="0"/>
                        <a:t> та практику </a:t>
                      </a:r>
                      <a:r>
                        <a:rPr lang="ru-RU" sz="1250" b="0" noProof="0" dirty="0" err="1"/>
                        <a:t>Європейського</a:t>
                      </a:r>
                      <a:r>
                        <a:rPr lang="ru-RU" sz="1250" b="0" noProof="0" dirty="0"/>
                        <a:t> суду з прав </a:t>
                      </a:r>
                      <a:r>
                        <a:rPr lang="ru-RU" sz="1250" b="0" noProof="0" dirty="0" err="1"/>
                        <a:t>людини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Законодавство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щодо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виконання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рішень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реалізації</a:t>
                      </a:r>
                      <a:r>
                        <a:rPr lang="ru-RU" sz="1250" b="0" noProof="0" dirty="0"/>
                        <a:t> практики ЄСПЛ 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стандартів</a:t>
                      </a:r>
                      <a:r>
                        <a:rPr lang="ru-RU" sz="1250" b="0" noProof="0" dirty="0"/>
                        <a:t> ЄСПЛ у </a:t>
                      </a:r>
                      <a:r>
                        <a:rPr lang="ru-RU" sz="1250" b="0" noProof="0" dirty="0" err="1"/>
                        <a:t>праві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«</a:t>
                      </a:r>
                      <a:r>
                        <a:rPr lang="ru-RU" sz="1250" b="0" noProof="0" dirty="0" err="1"/>
                        <a:t>пілотні</a:t>
                      </a:r>
                      <a:r>
                        <a:rPr lang="ru-RU" sz="1250" b="0" noProof="0" dirty="0"/>
                        <a:t>» </a:t>
                      </a:r>
                      <a:r>
                        <a:rPr lang="ru-RU" sz="1250" b="0" noProof="0" dirty="0" err="1"/>
                        <a:t>рішення</a:t>
                      </a:r>
                      <a:r>
                        <a:rPr lang="ru-RU" sz="1250" b="0" noProof="0" dirty="0"/>
                        <a:t> ЄСПЛ </a:t>
                      </a:r>
                      <a:r>
                        <a:rPr lang="ru-RU" sz="1250" b="0" noProof="0" dirty="0" err="1"/>
                        <a:t>проти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проблемні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питання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виконання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Україною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рішень</a:t>
                      </a:r>
                      <a:r>
                        <a:rPr lang="ru-RU" sz="1250" b="0" noProof="0" dirty="0"/>
                        <a:t> ЄСПЛ. </a:t>
                      </a:r>
                    </a:p>
                    <a:p>
                      <a:pPr algn="just"/>
                      <a:endParaRPr lang="ru-RU" sz="1250" b="0" noProof="0" dirty="0"/>
                    </a:p>
                    <a:p>
                      <a:pPr algn="just"/>
                      <a:r>
                        <a:rPr lang="ru-RU" sz="1250" b="0" noProof="0" dirty="0" err="1"/>
                        <a:t>Вміти</a:t>
                      </a:r>
                      <a:r>
                        <a:rPr lang="ru-RU" sz="1250" b="0" noProof="0" dirty="0"/>
                        <a:t>: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аналізувати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недоліки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законодавства</a:t>
                      </a:r>
                      <a:r>
                        <a:rPr lang="ru-RU" sz="1250" b="0" noProof="0" dirty="0"/>
                        <a:t> і </a:t>
                      </a:r>
                      <a:r>
                        <a:rPr lang="ru-RU" sz="1250" b="0" noProof="0" dirty="0" err="1"/>
                        <a:t>правозастосовної</a:t>
                      </a:r>
                      <a:r>
                        <a:rPr lang="ru-RU" sz="1250" b="0" noProof="0" dirty="0"/>
                        <a:t> практики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щодо</a:t>
                      </a:r>
                      <a:r>
                        <a:rPr lang="ru-RU" sz="1250" b="0" noProof="0" dirty="0"/>
                        <a:t>  </a:t>
                      </a:r>
                      <a:r>
                        <a:rPr lang="ru-RU" sz="1250" b="0" noProof="0" dirty="0" err="1"/>
                        <a:t>виконання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стандартів</a:t>
                      </a:r>
                      <a:r>
                        <a:rPr lang="ru-RU" sz="1250" b="0" noProof="0" dirty="0"/>
                        <a:t> ЄСПЛ; 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чітко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формулювати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позицію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заявника</a:t>
                      </a:r>
                      <a:r>
                        <a:rPr lang="ru-RU" sz="1250" b="0" noProof="0" dirty="0"/>
                        <a:t> до ЄСПЛ; 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застосовувати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стандарти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прецеденти</a:t>
                      </a:r>
                      <a:r>
                        <a:rPr lang="ru-RU" sz="1250" b="0" noProof="0" dirty="0"/>
                        <a:t> ЄСПЛ у </a:t>
                      </a:r>
                      <a:r>
                        <a:rPr lang="ru-RU" sz="1250" b="0" noProof="0" dirty="0" err="1"/>
                        <a:t>справі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щодо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захисту</a:t>
                      </a:r>
                      <a:r>
                        <a:rPr lang="ru-RU" sz="1250" b="0" noProof="0" dirty="0"/>
                        <a:t> прав </a:t>
                      </a:r>
                      <a:r>
                        <a:rPr lang="ru-RU" sz="1250" b="0" noProof="0" dirty="0" err="1"/>
                        <a:t>клієнта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аналізувати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співвідношення</a:t>
                      </a:r>
                      <a:r>
                        <a:rPr lang="ru-RU" sz="1250" b="0" noProof="0" dirty="0"/>
                        <a:t> ЄКПЛ, </a:t>
                      </a:r>
                      <a:r>
                        <a:rPr lang="ru-RU" sz="1250" b="0" noProof="0" dirty="0" err="1"/>
                        <a:t>універсальних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інструментів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із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захисту</a:t>
                      </a:r>
                      <a:r>
                        <a:rPr lang="ru-RU" sz="1250" b="0" noProof="0" dirty="0"/>
                        <a:t> прав </a:t>
                      </a:r>
                      <a:r>
                        <a:rPr lang="ru-RU" sz="1250" b="0" noProof="0" dirty="0" err="1"/>
                        <a:t>людини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відповідних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положень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законодавства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України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формулювати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заяву</a:t>
                      </a:r>
                      <a:r>
                        <a:rPr lang="ru-RU" sz="1250" b="0" noProof="0" dirty="0"/>
                        <a:t> до ЄСПЛ;</a:t>
                      </a:r>
                    </a:p>
                    <a:p>
                      <a:pPr algn="just"/>
                      <a:r>
                        <a:rPr lang="ru-RU" sz="1250" b="0" noProof="0" dirty="0"/>
                        <a:t>• </a:t>
                      </a:r>
                      <a:r>
                        <a:rPr lang="ru-RU" sz="1250" b="0" noProof="0" dirty="0" err="1"/>
                        <a:t>комунікувати</a:t>
                      </a:r>
                      <a:r>
                        <a:rPr lang="ru-RU" sz="1250" b="0" noProof="0" dirty="0"/>
                        <a:t> з </a:t>
                      </a:r>
                      <a:r>
                        <a:rPr lang="ru-RU" sz="1250" b="0" noProof="0" dirty="0" err="1"/>
                        <a:t>Секретаріатом</a:t>
                      </a:r>
                      <a:r>
                        <a:rPr lang="ru-RU" sz="1250" b="0" noProof="0" dirty="0"/>
                        <a:t> ЄСПЛ </a:t>
                      </a:r>
                      <a:r>
                        <a:rPr lang="ru-RU" sz="1250" b="0" noProof="0" dirty="0" err="1"/>
                        <a:t>стосовно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заявника</a:t>
                      </a:r>
                      <a:r>
                        <a:rPr lang="ru-RU" sz="1250" b="0" noProof="0" dirty="0"/>
                        <a:t>;</a:t>
                      </a:r>
                    </a:p>
                    <a:p>
                      <a:pPr algn="just"/>
                      <a:r>
                        <a:rPr lang="ru-RU" sz="1250" b="0" noProof="0" dirty="0"/>
                        <a:t>• вести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у </a:t>
                      </a:r>
                      <a:r>
                        <a:rPr lang="ru-RU" sz="1250" b="0" noProof="0" dirty="0" err="1"/>
                        <a:t>якості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представника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юридичної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або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фізичної</a:t>
                      </a:r>
                      <a:r>
                        <a:rPr lang="ru-RU" sz="1250" b="0" noProof="0" dirty="0"/>
                        <a:t> особи у ЄСПЛ.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06202"/>
              </p:ext>
            </p:extLst>
          </p:nvPr>
        </p:nvGraphicFramePr>
        <p:xfrm>
          <a:off x="226980" y="4241380"/>
          <a:ext cx="5570704" cy="220805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208058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50" b="0" noProof="0" dirty="0"/>
                        <a:t>1. </a:t>
                      </a:r>
                      <a:r>
                        <a:rPr lang="ru-RU" sz="1250" b="0" noProof="0" dirty="0" err="1"/>
                        <a:t>Місце</a:t>
                      </a:r>
                      <a:r>
                        <a:rPr lang="ru-RU" sz="1250" b="0" noProof="0" dirty="0"/>
                        <a:t> та </a:t>
                      </a:r>
                      <a:r>
                        <a:rPr lang="ru-RU" sz="1250" b="0" noProof="0" dirty="0" err="1"/>
                        <a:t>історія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розвитку</a:t>
                      </a:r>
                      <a:r>
                        <a:rPr lang="ru-RU" sz="1250" b="0" noProof="0" dirty="0"/>
                        <a:t> ЄСПЛ у рамках Ради </a:t>
                      </a:r>
                      <a:r>
                        <a:rPr lang="ru-RU" sz="1250" b="0" noProof="0" dirty="0" err="1"/>
                        <a:t>Європи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2. </a:t>
                      </a:r>
                      <a:r>
                        <a:rPr lang="ru-RU" sz="1250" b="0" noProof="0" dirty="0" err="1"/>
                        <a:t>Концепція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еволютивного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тлумачення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міжнародного</a:t>
                      </a:r>
                      <a:r>
                        <a:rPr lang="ru-RU" sz="1250" b="0" noProof="0" dirty="0"/>
                        <a:t> права ЄСПЛ</a:t>
                      </a:r>
                    </a:p>
                    <a:p>
                      <a:r>
                        <a:rPr lang="ru-RU" sz="1250" b="0" noProof="0" dirty="0"/>
                        <a:t>3. </a:t>
                      </a:r>
                      <a:r>
                        <a:rPr lang="ru-RU" sz="1250" b="0" noProof="0" dirty="0" err="1"/>
                        <a:t>Процедурні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особливості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розгляду</a:t>
                      </a:r>
                      <a:r>
                        <a:rPr lang="ru-RU" sz="1250" b="0" noProof="0" dirty="0"/>
                        <a:t> справ в ЄСПЛ</a:t>
                      </a:r>
                    </a:p>
                    <a:p>
                      <a:r>
                        <a:rPr lang="ru-RU" sz="1250" b="0" noProof="0" dirty="0"/>
                        <a:t>4. </a:t>
                      </a:r>
                      <a:r>
                        <a:rPr lang="ru-RU" sz="1250" b="0" noProof="0" dirty="0" err="1"/>
                        <a:t>Порівняння</a:t>
                      </a:r>
                      <a:r>
                        <a:rPr lang="ru-RU" sz="1250" b="0" noProof="0" dirty="0"/>
                        <a:t> ЄСПЛ з </a:t>
                      </a:r>
                      <a:r>
                        <a:rPr lang="ru-RU" sz="1250" b="0" noProof="0" dirty="0" err="1"/>
                        <a:t>іншими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регіональними</a:t>
                      </a:r>
                      <a:r>
                        <a:rPr lang="ru-RU" sz="1250" b="0" noProof="0" dirty="0"/>
                        <a:t> судами з прав </a:t>
                      </a:r>
                      <a:r>
                        <a:rPr lang="ru-RU" sz="1250" b="0" noProof="0" dirty="0" err="1"/>
                        <a:t>людини</a:t>
                      </a:r>
                      <a:endParaRPr lang="ru-RU" sz="1250" b="0" noProof="0" dirty="0"/>
                    </a:p>
                    <a:p>
                      <a:r>
                        <a:rPr lang="ru-RU" sz="1250" b="0" noProof="0" dirty="0"/>
                        <a:t>5. </a:t>
                      </a:r>
                      <a:r>
                        <a:rPr lang="ru-RU" sz="1250" b="0" noProof="0" dirty="0" err="1"/>
                        <a:t>Поняття</a:t>
                      </a:r>
                      <a:r>
                        <a:rPr lang="ru-RU" sz="1250" b="0" noProof="0" dirty="0"/>
                        <a:t> «</a:t>
                      </a:r>
                      <a:r>
                        <a:rPr lang="ru-RU" sz="1250" b="0" noProof="0" dirty="0" err="1"/>
                        <a:t>європейського</a:t>
                      </a:r>
                      <a:r>
                        <a:rPr lang="ru-RU" sz="1250" b="0" noProof="0" dirty="0"/>
                        <a:t> консенсусу з прав </a:t>
                      </a:r>
                      <a:r>
                        <a:rPr lang="ru-RU" sz="1250" b="0" noProof="0" dirty="0" err="1"/>
                        <a:t>людини</a:t>
                      </a:r>
                      <a:r>
                        <a:rPr lang="ru-RU" sz="1250" b="0" noProof="0" dirty="0"/>
                        <a:t>»</a:t>
                      </a:r>
                    </a:p>
                    <a:p>
                      <a:r>
                        <a:rPr lang="ru-RU" sz="1250" b="0" noProof="0" dirty="0"/>
                        <a:t>6. </a:t>
                      </a:r>
                      <a:r>
                        <a:rPr lang="ru-RU" sz="1250" b="0" noProof="0" dirty="0" err="1"/>
                        <a:t>Концепція</a:t>
                      </a:r>
                      <a:r>
                        <a:rPr lang="ru-RU" sz="1250" b="0" noProof="0" dirty="0"/>
                        <a:t> «</a:t>
                      </a:r>
                      <a:r>
                        <a:rPr lang="en-US" sz="1250" b="0" noProof="0" dirty="0"/>
                        <a:t>margin of appreciation» </a:t>
                      </a:r>
                      <a:r>
                        <a:rPr lang="ru-RU" sz="1250" b="0" noProof="0" dirty="0"/>
                        <a:t>у </a:t>
                      </a:r>
                      <a:r>
                        <a:rPr lang="ru-RU" sz="1250" b="0" noProof="0" dirty="0" err="1"/>
                        <a:t>діяльності</a:t>
                      </a:r>
                      <a:r>
                        <a:rPr lang="ru-RU" sz="1250" b="0" noProof="0" dirty="0"/>
                        <a:t> ЄСПЛ</a:t>
                      </a:r>
                    </a:p>
                    <a:p>
                      <a:r>
                        <a:rPr lang="ru-RU" sz="1250" b="0" noProof="0" dirty="0"/>
                        <a:t>7. «</a:t>
                      </a:r>
                      <a:r>
                        <a:rPr lang="ru-RU" sz="1250" b="0" noProof="0" dirty="0" err="1"/>
                        <a:t>Пілотні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» ЄСПЛ</a:t>
                      </a:r>
                    </a:p>
                    <a:p>
                      <a:r>
                        <a:rPr lang="ru-RU" sz="1250" b="0" noProof="0" dirty="0"/>
                        <a:t>8. </a:t>
                      </a:r>
                      <a:r>
                        <a:rPr lang="ru-RU" sz="1250" b="0" noProof="0" dirty="0" err="1"/>
                        <a:t>Норми</a:t>
                      </a:r>
                      <a:r>
                        <a:rPr lang="ru-RU" sz="1250" b="0" noProof="0" dirty="0"/>
                        <a:t> ЄКПЛ в </a:t>
                      </a:r>
                      <a:r>
                        <a:rPr lang="ru-RU" sz="1250" b="0" noProof="0" dirty="0" err="1"/>
                        <a:t>практиці</a:t>
                      </a:r>
                      <a:r>
                        <a:rPr lang="ru-RU" sz="1250" b="0" noProof="0" dirty="0"/>
                        <a:t> ЄСПЛ</a:t>
                      </a:r>
                    </a:p>
                    <a:p>
                      <a:r>
                        <a:rPr lang="ru-RU" sz="1250" b="0" noProof="0" dirty="0"/>
                        <a:t>9. </a:t>
                      </a:r>
                      <a:r>
                        <a:rPr lang="ru-RU" sz="1250" b="0" noProof="0" dirty="0" err="1"/>
                        <a:t>Міждержавні</a:t>
                      </a:r>
                      <a:r>
                        <a:rPr lang="ru-RU" sz="1250" b="0" noProof="0" dirty="0"/>
                        <a:t> </a:t>
                      </a:r>
                      <a:r>
                        <a:rPr lang="ru-RU" sz="1250" b="0" noProof="0" dirty="0" err="1"/>
                        <a:t>справи</a:t>
                      </a:r>
                      <a:r>
                        <a:rPr lang="ru-RU" sz="1250" b="0" noProof="0" dirty="0"/>
                        <a:t> в ЄСПЛ</a:t>
                      </a:r>
                    </a:p>
                    <a:p>
                      <a:r>
                        <a:rPr lang="ru-RU" sz="1250" b="0" noProof="0" dirty="0"/>
                        <a:t>10. </a:t>
                      </a:r>
                      <a:r>
                        <a:rPr lang="ru-RU" sz="1250" b="0" noProof="0" dirty="0" err="1"/>
                        <a:t>Застосування</a:t>
                      </a:r>
                      <a:r>
                        <a:rPr lang="ru-RU" sz="1250" b="0" noProof="0" dirty="0"/>
                        <a:t> практики ЄСПЛ в </a:t>
                      </a:r>
                      <a:r>
                        <a:rPr lang="ru-RU" sz="1250" b="0" noProof="0" dirty="0" err="1"/>
                        <a:t>Україні</a:t>
                      </a:r>
                      <a:r>
                        <a:rPr lang="ru-RU" sz="1250" b="0" noProof="0" dirty="0"/>
                        <a:t> </a:t>
                      </a:r>
                    </a:p>
                    <a:p>
                      <a:endParaRPr lang="ru-RU" sz="125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7425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79958-C5B9-9E70-CB7C-8F5ECC543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408562"/>
            <a:ext cx="10515601" cy="564204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Міжнародно-правова</a:t>
            </a:r>
            <a:r>
              <a:rPr lang="ru-RU" sz="2800" dirty="0"/>
              <a:t> </a:t>
            </a:r>
            <a:r>
              <a:rPr lang="ru-RU" sz="2800" dirty="0" err="1"/>
              <a:t>протидія</a:t>
            </a:r>
            <a:r>
              <a:rPr lang="ru-RU" sz="2800" dirty="0"/>
              <a:t> </a:t>
            </a:r>
            <a:r>
              <a:rPr lang="ru-RU" sz="2800" dirty="0" err="1"/>
              <a:t>корупції</a:t>
            </a:r>
            <a:endParaRPr lang="uk-UA" sz="2800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6255015-EBD5-0481-24F6-6C769390EB1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1354387"/>
              </p:ext>
            </p:extLst>
          </p:nvPr>
        </p:nvGraphicFramePr>
        <p:xfrm>
          <a:off x="226980" y="1128409"/>
          <a:ext cx="5570704" cy="30175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387325">
                  <a:extLst>
                    <a:ext uri="{9D8B030D-6E8A-4147-A177-3AD203B41FA5}">
                      <a16:colId xmlns:a16="http://schemas.microsoft.com/office/drawing/2014/main" val="4290274967"/>
                    </a:ext>
                  </a:extLst>
                </a:gridCol>
                <a:gridCol w="4183379">
                  <a:extLst>
                    <a:ext uri="{9D8B030D-6E8A-4147-A177-3AD203B41FA5}">
                      <a16:colId xmlns:a16="http://schemas.microsoft.com/office/drawing/2014/main" val="3499632806"/>
                    </a:ext>
                  </a:extLst>
                </a:gridCol>
              </a:tblGrid>
              <a:tr h="658223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Кафедра, яка забезпечує викладання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noProof="0" dirty="0"/>
                        <a:t>Кафедра </a:t>
                      </a:r>
                      <a:r>
                        <a:rPr lang="ru-UA" noProof="0" dirty="0"/>
                        <a:t>м</a:t>
                      </a:r>
                      <a:r>
                        <a:rPr lang="uk-UA" noProof="0" dirty="0" err="1"/>
                        <a:t>іжнародного</a:t>
                      </a:r>
                      <a:r>
                        <a:rPr lang="uk-UA" noProof="0" dirty="0"/>
                        <a:t> </a:t>
                      </a:r>
                      <a:r>
                        <a:rPr lang="ru-RU" noProof="0" dirty="0"/>
                        <a:t>права</a:t>
                      </a:r>
                      <a:endParaRPr lang="uk-UA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81624"/>
                  </a:ext>
                </a:extLst>
              </a:tr>
              <a:tr h="2056948">
                <a:tc>
                  <a:txBody>
                    <a:bodyPr/>
                    <a:lstStyle/>
                    <a:p>
                      <a:pPr algn="ctr"/>
                      <a:r>
                        <a:rPr lang="uk-UA" sz="1400" noProof="0" dirty="0"/>
                        <a:t>Мета дисципліни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noProof="0" dirty="0"/>
                        <a:t>На основі сучасних теоретико-методологічних підходів та міжнародно-правової практики розкрити завдання міжнародно-правового співробітництва боротьби з корупцією та зміст міжнародно-правового регулювання у цій сфері (запобігання, виявлення, покарання корупції), а також повноваження відповідних міжнародних органів; виробити навички чіткого і професійного розуміння особливостей міжнародно-правового регулювання запобігання корупції на його різних рівнях, а також виробити вміння здійснювати правовий аналіз та реалізацію відповідних міжнародно-правових актів та законодавства України.</a:t>
                      </a:r>
                    </a:p>
                    <a:p>
                      <a:pPr algn="just"/>
                      <a:endParaRPr lang="uk-UA" sz="1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766415"/>
                  </a:ext>
                </a:extLst>
              </a:tr>
            </a:tbl>
          </a:graphicData>
        </a:graphic>
      </p:graphicFrame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8494808C-66FA-41C4-9107-478F96DE09C7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11186879"/>
              </p:ext>
            </p:extLst>
          </p:nvPr>
        </p:nvGraphicFramePr>
        <p:xfrm>
          <a:off x="5797685" y="1128409"/>
          <a:ext cx="6167335" cy="556641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6721">
                  <a:extLst>
                    <a:ext uri="{9D8B030D-6E8A-4147-A177-3AD203B41FA5}">
                      <a16:colId xmlns:a16="http://schemas.microsoft.com/office/drawing/2014/main" val="4286422531"/>
                    </a:ext>
                  </a:extLst>
                </a:gridCol>
                <a:gridCol w="5450614">
                  <a:extLst>
                    <a:ext uri="{9D8B030D-6E8A-4147-A177-3AD203B41FA5}">
                      <a16:colId xmlns:a16="http://schemas.microsoft.com/office/drawing/2014/main" val="1446189870"/>
                    </a:ext>
                  </a:extLst>
                </a:gridCol>
              </a:tblGrid>
              <a:tr h="5566410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Набуті знання та вміння: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noProof="0" dirty="0"/>
                        <a:t>Знати:</a:t>
                      </a:r>
                    </a:p>
                    <a:p>
                      <a:pPr algn="just"/>
                      <a:r>
                        <a:rPr lang="ru-RU" sz="1200" b="0" noProof="0" dirty="0"/>
                        <a:t>• мету та </a:t>
                      </a:r>
                      <a:r>
                        <a:rPr lang="ru-RU" sz="1200" b="0" noProof="0" dirty="0" err="1"/>
                        <a:t>цілі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співробітництва</a:t>
                      </a:r>
                      <a:r>
                        <a:rPr lang="ru-RU" sz="1200" b="0" noProof="0" dirty="0"/>
                        <a:t> з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покарання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джерела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антикорупційного</a:t>
                      </a:r>
                      <a:r>
                        <a:rPr lang="ru-RU" sz="1200" b="0" noProof="0" dirty="0"/>
                        <a:t> права та </a:t>
                      </a:r>
                      <a:r>
                        <a:rPr lang="ru-RU" sz="1200" b="0" noProof="0" dirty="0" err="1"/>
                        <a:t>їх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зміст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склад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організаційно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механізму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сфері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його</a:t>
                      </a:r>
                      <a:r>
                        <a:rPr lang="ru-RU" sz="1200" b="0" noProof="0" dirty="0"/>
                        <a:t> роль у </a:t>
                      </a:r>
                      <a:r>
                        <a:rPr lang="ru-RU" sz="1200" b="0" noProof="0" dirty="0" err="1"/>
                        <a:t>розвитку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антикорупційного</a:t>
                      </a:r>
                      <a:r>
                        <a:rPr lang="ru-RU" sz="1200" b="0" noProof="0" dirty="0"/>
                        <a:t> права;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засоби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інструменти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організаційно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впливу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органів</a:t>
                      </a:r>
                      <a:r>
                        <a:rPr lang="ru-RU" sz="1200" b="0" noProof="0" dirty="0"/>
                        <a:t> контролю за </a:t>
                      </a:r>
                      <a:r>
                        <a:rPr lang="ru-RU" sz="1200" b="0" noProof="0" dirty="0" err="1"/>
                        <a:t>дотриманням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договорів</a:t>
                      </a:r>
                      <a:r>
                        <a:rPr lang="ru-RU" sz="1200" b="0" noProof="0" dirty="0"/>
                        <a:t> на </a:t>
                      </a:r>
                      <a:r>
                        <a:rPr lang="ru-RU" sz="1200" b="0" noProof="0" dirty="0" err="1"/>
                        <a:t>держави-учасниці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функціонування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комплаєнс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механізмів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їх</a:t>
                      </a:r>
                      <a:r>
                        <a:rPr lang="ru-RU" sz="1200" b="0" noProof="0" dirty="0"/>
                        <a:t> практика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міжурядових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організаціях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поняття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види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форми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корупційної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поведінки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її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зміст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місце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глобальній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антикорупційній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мережі</a:t>
                      </a:r>
                      <a:r>
                        <a:rPr lang="ru-RU" sz="1200" b="0" noProof="0" dirty="0"/>
                        <a:t>.</a:t>
                      </a:r>
                    </a:p>
                    <a:p>
                      <a:pPr algn="just"/>
                      <a:endParaRPr lang="ru-RU" sz="1200" b="0" noProof="0" dirty="0"/>
                    </a:p>
                    <a:p>
                      <a:pPr algn="just"/>
                      <a:r>
                        <a:rPr lang="ru-RU" sz="1200" b="0" noProof="0" dirty="0" err="1"/>
                        <a:t>Вміти</a:t>
                      </a:r>
                      <a:r>
                        <a:rPr lang="ru-RU" sz="1200" b="0" noProof="0" dirty="0"/>
                        <a:t>: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юридично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обґрунтовувати</a:t>
                      </a:r>
                      <a:r>
                        <a:rPr lang="ru-RU" sz="1200" b="0" noProof="0" dirty="0"/>
                        <a:t> мету, </a:t>
                      </a:r>
                      <a:r>
                        <a:rPr lang="ru-RU" sz="1200" b="0" noProof="0" dirty="0" err="1"/>
                        <a:t>завдання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співробітництва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боротьбі</a:t>
                      </a:r>
                      <a:r>
                        <a:rPr lang="ru-RU" sz="1200" b="0" noProof="0" dirty="0"/>
                        <a:t> з </a:t>
                      </a:r>
                      <a:r>
                        <a:rPr lang="ru-RU" sz="1200" b="0" noProof="0" dirty="0" err="1"/>
                        <a:t>корупцією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фахово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оцінювати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його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значення</a:t>
                      </a:r>
                      <a:r>
                        <a:rPr lang="ru-RU" sz="1200" b="0" noProof="0" dirty="0"/>
                        <a:t> як </a:t>
                      </a:r>
                      <a:r>
                        <a:rPr lang="ru-RU" sz="1200" b="0" noProof="0" dirty="0" err="1"/>
                        <a:t>інструмента</a:t>
                      </a:r>
                      <a:r>
                        <a:rPr lang="ru-RU" sz="1200" b="0" noProof="0" dirty="0"/>
                        <a:t>  </a:t>
                      </a:r>
                      <a:r>
                        <a:rPr lang="ru-RU" sz="1200" b="0" noProof="0" dirty="0" err="1"/>
                        <a:t>уніфікації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права та </a:t>
                      </a:r>
                      <a:r>
                        <a:rPr lang="ru-RU" sz="1200" b="0" noProof="0" dirty="0" err="1"/>
                        <a:t>міжнародно-правової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уніфікації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національного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законодавства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використовувати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юридичні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поняття</a:t>
                      </a:r>
                      <a:r>
                        <a:rPr lang="ru-RU" sz="1200" b="0" noProof="0" dirty="0"/>
                        <a:t> і </a:t>
                      </a:r>
                      <a:r>
                        <a:rPr lang="ru-RU" sz="1200" b="0" noProof="0" dirty="0" err="1"/>
                        <a:t>категорії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договорів</a:t>
                      </a:r>
                      <a:r>
                        <a:rPr lang="ru-RU" sz="1200" b="0" noProof="0" dirty="0"/>
                        <a:t> з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r>
                        <a:rPr lang="ru-RU" sz="1200" b="0" noProof="0" dirty="0"/>
                        <a:t> та практику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антикорупційних</a:t>
                      </a:r>
                      <a:r>
                        <a:rPr lang="ru-RU" sz="1200" b="0" noProof="0" dirty="0"/>
                        <a:t>/</a:t>
                      </a:r>
                      <a:r>
                        <a:rPr lang="ru-RU" sz="1200" b="0" noProof="0" dirty="0" err="1"/>
                        <a:t>комплаєнс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органів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професійно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тлумачити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нормативний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зміст</a:t>
                      </a:r>
                      <a:r>
                        <a:rPr lang="ru-RU" sz="1200" b="0" noProof="0" dirty="0"/>
                        <a:t> і </a:t>
                      </a:r>
                      <a:r>
                        <a:rPr lang="ru-RU" sz="1200" b="0" noProof="0" dirty="0" err="1"/>
                        <a:t>юридичну</a:t>
                      </a:r>
                      <a:r>
                        <a:rPr lang="ru-RU" sz="1200" b="0" noProof="0" dirty="0"/>
                        <a:t> природу </a:t>
                      </a:r>
                      <a:r>
                        <a:rPr lang="ru-RU" sz="1200" b="0" noProof="0" dirty="0" err="1"/>
                        <a:t>основних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міжнародно-правових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актів</a:t>
                      </a:r>
                      <a:r>
                        <a:rPr lang="ru-RU" sz="1200" b="0" noProof="0" dirty="0"/>
                        <a:t> про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ідентифікувати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корупційну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поведінку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оцінювати</a:t>
                      </a:r>
                      <a:r>
                        <a:rPr lang="ru-RU" sz="1200" b="0" noProof="0" dirty="0"/>
                        <a:t> стан </a:t>
                      </a:r>
                      <a:r>
                        <a:rPr lang="ru-RU" sz="1200" b="0" noProof="0" dirty="0" err="1"/>
                        <a:t>відповідності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законодавства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міжнародним</a:t>
                      </a:r>
                      <a:r>
                        <a:rPr lang="ru-RU" sz="1200" b="0" noProof="0" dirty="0"/>
                        <a:t> договорам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юриспруденції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органів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учасницею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яких</a:t>
                      </a:r>
                      <a:r>
                        <a:rPr lang="ru-RU" sz="1200" b="0" noProof="0" dirty="0"/>
                        <a:t> є </a:t>
                      </a:r>
                      <a:r>
                        <a:rPr lang="ru-RU" sz="1200" b="0" noProof="0" dirty="0" err="1"/>
                        <a:t>Україна</a:t>
                      </a:r>
                      <a:r>
                        <a:rPr lang="ru-RU" sz="1200" b="0" noProof="0" dirty="0"/>
                        <a:t>;</a:t>
                      </a:r>
                    </a:p>
                    <a:p>
                      <a:pPr algn="just"/>
                      <a:r>
                        <a:rPr lang="ru-RU" sz="1200" b="0" noProof="0" dirty="0"/>
                        <a:t>• </a:t>
                      </a:r>
                      <a:r>
                        <a:rPr lang="ru-RU" sz="1200" b="0" noProof="0" dirty="0" err="1"/>
                        <a:t>використовувати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отримані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знання</a:t>
                      </a:r>
                      <a:r>
                        <a:rPr lang="ru-RU" sz="1200" b="0" noProof="0" dirty="0"/>
                        <a:t> у </a:t>
                      </a:r>
                      <a:r>
                        <a:rPr lang="ru-RU" sz="1200" b="0" noProof="0" dirty="0" err="1"/>
                        <a:t>подальшій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практичній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діяльності</a:t>
                      </a:r>
                      <a:r>
                        <a:rPr lang="ru-RU" sz="1200" b="0" noProof="0" dirty="0"/>
                        <a:t> юриста.</a:t>
                      </a:r>
                    </a:p>
                    <a:p>
                      <a:pPr algn="just"/>
                      <a:endParaRPr lang="ru-RU" sz="12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017910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9120C39-628B-082B-4AD4-0EC9842A76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285051"/>
              </p:ext>
            </p:extLst>
          </p:nvPr>
        </p:nvGraphicFramePr>
        <p:xfrm>
          <a:off x="226980" y="4349112"/>
          <a:ext cx="5570704" cy="234570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47385">
                  <a:extLst>
                    <a:ext uri="{9D8B030D-6E8A-4147-A177-3AD203B41FA5}">
                      <a16:colId xmlns:a16="http://schemas.microsoft.com/office/drawing/2014/main" val="3709739028"/>
                    </a:ext>
                  </a:extLst>
                </a:gridCol>
                <a:gridCol w="4923319">
                  <a:extLst>
                    <a:ext uri="{9D8B030D-6E8A-4147-A177-3AD203B41FA5}">
                      <a16:colId xmlns:a16="http://schemas.microsoft.com/office/drawing/2014/main" val="2010443413"/>
                    </a:ext>
                  </a:extLst>
                </a:gridCol>
              </a:tblGrid>
              <a:tr h="2345707">
                <a:tc>
                  <a:txBody>
                    <a:bodyPr/>
                    <a:lstStyle/>
                    <a:p>
                      <a:pPr algn="ctr"/>
                      <a:r>
                        <a:rPr lang="uk-UA" sz="1200" b="0" noProof="0" dirty="0"/>
                        <a:t>Основні теми </a:t>
                      </a:r>
                      <a:r>
                        <a:rPr lang="uk-UA" sz="1200" b="0" noProof="0" dirty="0" err="1"/>
                        <a:t>зміс-тових</a:t>
                      </a:r>
                      <a:r>
                        <a:rPr lang="uk-UA" sz="1200" b="0" noProof="0" dirty="0"/>
                        <a:t> моду-лей:</a:t>
                      </a:r>
                      <a:endParaRPr lang="uk-UA" sz="1200" b="0" noProof="0" dirty="0">
                        <a:latin typeface="Abadi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noProof="0" dirty="0"/>
                        <a:t>1. Мета, </a:t>
                      </a:r>
                      <a:r>
                        <a:rPr lang="ru-RU" sz="1200" b="0" noProof="0" dirty="0" err="1"/>
                        <a:t>цілі</a:t>
                      </a:r>
                      <a:r>
                        <a:rPr lang="ru-RU" sz="1200" b="0" noProof="0" dirty="0"/>
                        <a:t>, генеза </a:t>
                      </a:r>
                      <a:r>
                        <a:rPr lang="ru-RU" sz="1200" b="0" noProof="0" dirty="0" err="1"/>
                        <a:t>міжнародно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співробітництва</a:t>
                      </a:r>
                      <a:r>
                        <a:rPr lang="ru-RU" sz="1200" b="0" noProof="0" dirty="0"/>
                        <a:t> з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покарання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r>
                        <a:rPr lang="ru-RU" sz="1200" b="0" noProof="0" dirty="0"/>
                        <a:t>.</a:t>
                      </a:r>
                    </a:p>
                    <a:p>
                      <a:r>
                        <a:rPr lang="ru-RU" sz="1200" b="0" noProof="0" dirty="0"/>
                        <a:t>2. </a:t>
                      </a:r>
                      <a:r>
                        <a:rPr lang="ru-RU" sz="1200" b="0" noProof="0" dirty="0" err="1"/>
                        <a:t>Джерела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антикорупційного</a:t>
                      </a:r>
                      <a:r>
                        <a:rPr lang="ru-RU" sz="1200" b="0" noProof="0" dirty="0"/>
                        <a:t> права, </a:t>
                      </a:r>
                      <a:r>
                        <a:rPr lang="ru-RU" sz="1200" b="0" noProof="0" dirty="0" err="1"/>
                        <a:t>їх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особливості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зміст</a:t>
                      </a:r>
                      <a:endParaRPr lang="ru-RU" sz="1200" b="0" noProof="0" dirty="0"/>
                    </a:p>
                    <a:p>
                      <a:r>
                        <a:rPr lang="ru-RU" sz="1200" b="0" noProof="0" dirty="0"/>
                        <a:t>3. </a:t>
                      </a:r>
                      <a:r>
                        <a:rPr lang="ru-RU" sz="1200" b="0" noProof="0" dirty="0" err="1"/>
                        <a:t>Міжнародний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організаційно-правовий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механізм</a:t>
                      </a:r>
                      <a:r>
                        <a:rPr lang="ru-RU" sz="1200" b="0" noProof="0" dirty="0"/>
                        <a:t> з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його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види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значення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засоби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інструменти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міжнародного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організаційно</a:t>
                      </a:r>
                      <a:r>
                        <a:rPr lang="ru-RU" sz="1200" b="0" noProof="0" dirty="0"/>
                        <a:t>-правового </a:t>
                      </a:r>
                      <a:r>
                        <a:rPr lang="ru-RU" sz="1200" b="0" noProof="0" dirty="0" err="1"/>
                        <a:t>впливу</a:t>
                      </a:r>
                      <a:r>
                        <a:rPr lang="ru-RU" sz="1200" b="0" noProof="0" dirty="0"/>
                        <a:t> на </a:t>
                      </a:r>
                      <a:r>
                        <a:rPr lang="ru-RU" sz="1200" b="0" noProof="0" dirty="0" err="1"/>
                        <a:t>держави-учасниці</a:t>
                      </a:r>
                      <a:r>
                        <a:rPr lang="ru-RU" sz="1200" b="0" noProof="0" dirty="0"/>
                        <a:t>.</a:t>
                      </a:r>
                    </a:p>
                    <a:p>
                      <a:r>
                        <a:rPr lang="ru-RU" sz="1200" b="0" noProof="0" dirty="0"/>
                        <a:t>4. </a:t>
                      </a:r>
                      <a:r>
                        <a:rPr lang="ru-RU" sz="1200" b="0" noProof="0" dirty="0" err="1"/>
                        <a:t>Комплаєнс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механізми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міжнародних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універсальних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регіональних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міжурядових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організаціях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їх</a:t>
                      </a:r>
                      <a:r>
                        <a:rPr lang="ru-RU" sz="1200" b="0" noProof="0" dirty="0"/>
                        <a:t> практика.</a:t>
                      </a:r>
                    </a:p>
                    <a:p>
                      <a:r>
                        <a:rPr lang="ru-RU" sz="1200" b="0" noProof="0" dirty="0"/>
                        <a:t>5. </a:t>
                      </a:r>
                      <a:r>
                        <a:rPr lang="ru-RU" sz="1200" b="0" noProof="0" dirty="0" err="1"/>
                        <a:t>Поняття</a:t>
                      </a:r>
                      <a:r>
                        <a:rPr lang="ru-RU" sz="1200" b="0" noProof="0" dirty="0"/>
                        <a:t>, </a:t>
                      </a:r>
                      <a:r>
                        <a:rPr lang="ru-RU" sz="1200" b="0" noProof="0" dirty="0" err="1"/>
                        <a:t>види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форми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корупційної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поведінки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її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покарання</a:t>
                      </a:r>
                      <a:r>
                        <a:rPr lang="ru-RU" sz="1200" b="0" noProof="0" dirty="0"/>
                        <a:t>.</a:t>
                      </a:r>
                    </a:p>
                    <a:p>
                      <a:r>
                        <a:rPr lang="ru-RU" sz="1200" b="0" noProof="0" dirty="0"/>
                        <a:t>6. </a:t>
                      </a:r>
                      <a:r>
                        <a:rPr lang="ru-RU" sz="1200" b="0" noProof="0" dirty="0" err="1"/>
                        <a:t>Українське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антикорупційне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законодавство</a:t>
                      </a:r>
                      <a:r>
                        <a:rPr lang="ru-RU" sz="1200" b="0" noProof="0" dirty="0"/>
                        <a:t> в </a:t>
                      </a:r>
                      <a:r>
                        <a:rPr lang="ru-RU" sz="1200" b="0" noProof="0" dirty="0" err="1"/>
                        <a:t>контексті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міжнародно-правових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зобов’язань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України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щодо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запобігання</a:t>
                      </a:r>
                      <a:r>
                        <a:rPr lang="ru-RU" sz="1200" b="0" noProof="0" dirty="0"/>
                        <a:t> та </a:t>
                      </a:r>
                      <a:r>
                        <a:rPr lang="ru-RU" sz="1200" b="0" noProof="0" dirty="0" err="1"/>
                        <a:t>покарання</a:t>
                      </a:r>
                      <a:r>
                        <a:rPr lang="ru-RU" sz="1200" b="0" noProof="0" dirty="0"/>
                        <a:t> </a:t>
                      </a:r>
                      <a:r>
                        <a:rPr lang="ru-RU" sz="1200" b="0" noProof="0" dirty="0" err="1"/>
                        <a:t>корупції</a:t>
                      </a:r>
                      <a:endParaRPr lang="ru-RU" sz="1200" b="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131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509644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7545</Words>
  <Application>Microsoft Office PowerPoint</Application>
  <PresentationFormat>Widescreen</PresentationFormat>
  <Paragraphs>625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Abadi</vt:lpstr>
      <vt:lpstr>Arial</vt:lpstr>
      <vt:lpstr>Avenir Next LT Pro</vt:lpstr>
      <vt:lpstr>AvenirNext LT Pro Medium</vt:lpstr>
      <vt:lpstr>Calibri</vt:lpstr>
      <vt:lpstr>BlockprintVTI</vt:lpstr>
      <vt:lpstr>Навчально-науковий  інститут міжнародних відносин Загальноінститутський каталог вибіркових дисциплін галузь знань 29 «Міжнародні відносини»</vt:lpstr>
      <vt:lpstr>Загальні положення</vt:lpstr>
      <vt:lpstr>Спеціальність 293  Міжнародне право</vt:lpstr>
      <vt:lpstr>Спеціальність 293 Міжнародне право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Навчально-науковий  інститут міжнародних відносин Загальноінститутський каталог вибіркових дисциплін галузь знань 29 «Міжнародні відносини»</dc:title>
  <dc:creator>Олена1 Приятельчук</dc:creator>
  <cp:lastModifiedBy>Олена1 Приятельчук</cp:lastModifiedBy>
  <cp:revision>79</cp:revision>
  <dcterms:created xsi:type="dcterms:W3CDTF">2023-01-26T18:50:11Z</dcterms:created>
  <dcterms:modified xsi:type="dcterms:W3CDTF">2023-12-03T15:13:11Z</dcterms:modified>
</cp:coreProperties>
</file>