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91" r:id="rId13"/>
    <p:sldId id="292"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9" r:id="rId35"/>
    <p:sldId id="287"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16AA-1033-A15A-A5C1-470C3FA6E0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3DC68-6F81-FC27-5BCC-72ED313086FF}"/>
              </a:ext>
            </a:extLst>
          </p:cNvPr>
          <p:cNvSpPr>
            <a:spLocks noGrp="1"/>
          </p:cNvSpPr>
          <p:nvPr>
            <p:ph type="dt" sz="half" idx="10"/>
          </p:nvPr>
        </p:nvSpPr>
        <p:spPr/>
        <p:txBody>
          <a:bodyPr/>
          <a:lstStyle/>
          <a:p>
            <a:fld id="{E6D6D56E-4F7B-4A79-84FD-82C480B56F48}" type="datetimeFigureOut">
              <a:rPr lang="en-US" smtClean="0"/>
              <a:t>3/30/2024</a:t>
            </a:fld>
            <a:endParaRPr lang="en-US"/>
          </a:p>
        </p:txBody>
      </p:sp>
      <p:sp>
        <p:nvSpPr>
          <p:cNvPr id="4" name="Footer Placeholder 3">
            <a:extLst>
              <a:ext uri="{FF2B5EF4-FFF2-40B4-BE49-F238E27FC236}">
                <a16:creationId xmlns:a16="http://schemas.microsoft.com/office/drawing/2014/main" id="{BAC4C968-212B-D665-52EE-306EBC18E9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0057CA-A7EF-2789-ABCA-495A24DED94E}"/>
              </a:ext>
            </a:extLst>
          </p:cNvPr>
          <p:cNvSpPr>
            <a:spLocks noGrp="1"/>
          </p:cNvSpPr>
          <p:nvPr>
            <p:ph type="sldNum" sz="quarter" idx="12"/>
          </p:nvPr>
        </p:nvSpPr>
        <p:spPr/>
        <p:txBody>
          <a:bodyPr/>
          <a:lstStyle/>
          <a:p>
            <a:fld id="{EC784623-3A90-4973-91BB-6A47CCCB5436}" type="slidenum">
              <a:rPr lang="en-US" smtClean="0"/>
              <a:t>‹#›</a:t>
            </a:fld>
            <a:endParaRPr lang="en-US"/>
          </a:p>
        </p:txBody>
      </p:sp>
    </p:spTree>
    <p:extLst>
      <p:ext uri="{BB962C8B-B14F-4D97-AF65-F5344CB8AC3E}">
        <p14:creationId xmlns:p14="http://schemas.microsoft.com/office/powerpoint/2010/main" val="38881476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E84E5-AD14-3840-0143-B94163C1A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2C84A1-86F8-5C63-EE32-E64567DBA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136DD-07BF-7E71-352B-161025B4F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6D56E-4F7B-4A79-84FD-82C480B56F48}" type="datetimeFigureOut">
              <a:rPr lang="en-US" smtClean="0"/>
              <a:t>3/30/2024</a:t>
            </a:fld>
            <a:endParaRPr lang="en-US"/>
          </a:p>
        </p:txBody>
      </p:sp>
      <p:sp>
        <p:nvSpPr>
          <p:cNvPr id="5" name="Footer Placeholder 4">
            <a:extLst>
              <a:ext uri="{FF2B5EF4-FFF2-40B4-BE49-F238E27FC236}">
                <a16:creationId xmlns:a16="http://schemas.microsoft.com/office/drawing/2014/main" id="{EA7849DF-7257-CF29-F52A-BB318424C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785A14-F7D5-C8D8-0D8C-80DF9A875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84623-3A90-4973-91BB-6A47CCCB5436}" type="slidenum">
              <a:rPr lang="en-US" smtClean="0"/>
              <a:t>‹#›</a:t>
            </a:fld>
            <a:endParaRPr lang="en-US"/>
          </a:p>
        </p:txBody>
      </p:sp>
    </p:spTree>
    <p:extLst>
      <p:ext uri="{BB962C8B-B14F-4D97-AF65-F5344CB8AC3E}">
        <p14:creationId xmlns:p14="http://schemas.microsoft.com/office/powerpoint/2010/main" val="166010418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D67E80-1570-A9FB-C39C-FD650487A27D}"/>
              </a:ext>
            </a:extLst>
          </p:cNvPr>
          <p:cNvSpPr>
            <a:spLocks noGrp="1"/>
          </p:cNvSpPr>
          <p:nvPr>
            <p:ph type="title"/>
          </p:nvPr>
        </p:nvSpPr>
        <p:spPr/>
        <p:txBody>
          <a:bodyPr>
            <a:normAutofit fontScale="90000"/>
          </a:bodyPr>
          <a:lstStyle/>
          <a:p>
            <a:r>
              <a:rPr lang="en-US"/>
              <a:t>Public Diplomacy:</a:t>
            </a:r>
            <a:br>
              <a:rPr lang="en-US"/>
            </a:br>
            <a:r>
              <a:rPr lang="en-US"/>
              <a:t>A Primer</a:t>
            </a:r>
            <a:br>
              <a:rPr lang="en-US"/>
            </a:br>
            <a:endParaRPr lang="en-US" dirty="0"/>
          </a:p>
        </p:txBody>
      </p:sp>
      <p:pic>
        <p:nvPicPr>
          <p:cNvPr id="3" name="Picture 2">
            <a:extLst>
              <a:ext uri="{FF2B5EF4-FFF2-40B4-BE49-F238E27FC236}">
                <a16:creationId xmlns:a16="http://schemas.microsoft.com/office/drawing/2014/main" id="{FA77BD98-E86E-C305-B920-3DE7EB5CFAC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330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6917A6-C6E8-D52D-1007-AFE7CE36F615}"/>
              </a:ext>
            </a:extLst>
          </p:cNvPr>
          <p:cNvSpPr>
            <a:spLocks noGrp="1"/>
          </p:cNvSpPr>
          <p:nvPr>
            <p:ph type="title"/>
          </p:nvPr>
        </p:nvSpPr>
        <p:spPr/>
        <p:txBody>
          <a:bodyPr/>
          <a:lstStyle/>
          <a:p>
            <a:pPr algn="ctr"/>
            <a:r>
              <a:rPr lang="en-US" b="1"/>
              <a:t>Gullion on “Public Diplomacy” 1965</a:t>
            </a:r>
            <a:endParaRPr lang="en-US" b="1" dirty="0"/>
          </a:p>
        </p:txBody>
      </p:sp>
      <p:pic>
        <p:nvPicPr>
          <p:cNvPr id="3" name="Picture 2">
            <a:extLst>
              <a:ext uri="{FF2B5EF4-FFF2-40B4-BE49-F238E27FC236}">
                <a16:creationId xmlns:a16="http://schemas.microsoft.com/office/drawing/2014/main" id="{27B88B46-8A97-DEC1-B5F6-57F41B607FC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884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AA1B09-140C-AD19-94B9-4C3498CFADAE}"/>
              </a:ext>
            </a:extLst>
          </p:cNvPr>
          <p:cNvSpPr>
            <a:spLocks noGrp="1"/>
          </p:cNvSpPr>
          <p:nvPr>
            <p:ph type="title"/>
          </p:nvPr>
        </p:nvSpPr>
        <p:spPr/>
        <p:txBody>
          <a:bodyPr/>
          <a:lstStyle/>
          <a:p>
            <a:pPr algn="ctr"/>
            <a:r>
              <a:rPr lang="en-US"/>
              <a:t>Public Diplomacy in the United States</a:t>
            </a:r>
            <a:endParaRPr lang="en-US" dirty="0"/>
          </a:p>
        </p:txBody>
      </p:sp>
      <p:pic>
        <p:nvPicPr>
          <p:cNvPr id="3" name="Picture 2">
            <a:extLst>
              <a:ext uri="{FF2B5EF4-FFF2-40B4-BE49-F238E27FC236}">
                <a16:creationId xmlns:a16="http://schemas.microsoft.com/office/drawing/2014/main" id="{DF6F6DE1-BF6B-D262-9033-E196BA0040F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040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785E-6655-FAC1-F104-D5927166C774}"/>
              </a:ext>
            </a:extLst>
          </p:cNvPr>
          <p:cNvSpPr>
            <a:spLocks noGrp="1"/>
          </p:cNvSpPr>
          <p:nvPr>
            <p:ph type="title"/>
          </p:nvPr>
        </p:nvSpPr>
        <p:spPr>
          <a:xfrm>
            <a:off x="553994" y="2545493"/>
            <a:ext cx="10394092" cy="1925466"/>
          </a:xfrm>
        </p:spPr>
        <p:txBody>
          <a:bodyPr>
            <a:normAutofit fontScale="90000"/>
          </a:bodyPr>
          <a:lstStyle/>
          <a:p>
            <a:pPr algn="ctr"/>
            <a:r>
              <a:rPr lang="en-US" dirty="0"/>
              <a:t>Walter Lippmann 1889-1974</a:t>
            </a:r>
            <a:br>
              <a:rPr lang="en-US" dirty="0"/>
            </a:br>
            <a:br>
              <a:rPr lang="en-US" dirty="0"/>
            </a:br>
            <a:r>
              <a:rPr lang="en-US" sz="3600" i="1" dirty="0"/>
              <a:t>Public Opinion </a:t>
            </a:r>
            <a:r>
              <a:rPr lang="en-US" sz="3600" dirty="0"/>
              <a:t>1922</a:t>
            </a:r>
            <a:br>
              <a:rPr lang="en-US" sz="3600" dirty="0"/>
            </a:br>
            <a:br>
              <a:rPr lang="en-US" sz="3600" dirty="0"/>
            </a:br>
            <a:r>
              <a:rPr lang="en-US" sz="3600" dirty="0"/>
              <a:t>“the Great, blooming, buzzing confusion of the outer world”</a:t>
            </a:r>
            <a:br>
              <a:rPr lang="en-US" sz="3600" dirty="0"/>
            </a:br>
            <a:br>
              <a:rPr lang="en-US" sz="3600" dirty="0"/>
            </a:br>
            <a:r>
              <a:rPr lang="en-US" sz="3600" dirty="0"/>
              <a:t>“the picture in our heads” </a:t>
            </a:r>
            <a:br>
              <a:rPr lang="en-US" sz="3600" dirty="0"/>
            </a:br>
            <a:br>
              <a:rPr lang="en-US" sz="3600" dirty="0"/>
            </a:br>
            <a:r>
              <a:rPr lang="en-US" sz="3600" dirty="0"/>
              <a:t>“We do not first see. We define first and then see.”</a:t>
            </a:r>
            <a:br>
              <a:rPr lang="en-US" sz="3600" dirty="0"/>
            </a:br>
            <a:br>
              <a:rPr lang="en-US" sz="3600" dirty="0"/>
            </a:br>
            <a:r>
              <a:rPr lang="en-US" sz="3600" dirty="0"/>
              <a:t>(“top down”: elites provide guidance)</a:t>
            </a:r>
          </a:p>
        </p:txBody>
      </p:sp>
    </p:spTree>
    <p:extLst>
      <p:ext uri="{BB962C8B-B14F-4D97-AF65-F5344CB8AC3E}">
        <p14:creationId xmlns:p14="http://schemas.microsoft.com/office/powerpoint/2010/main" val="360517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3E24-3247-4436-61B8-AA037293ED1D}"/>
              </a:ext>
            </a:extLst>
          </p:cNvPr>
          <p:cNvSpPr>
            <a:spLocks noGrp="1"/>
          </p:cNvSpPr>
          <p:nvPr>
            <p:ph type="title"/>
          </p:nvPr>
        </p:nvSpPr>
        <p:spPr>
          <a:xfrm>
            <a:off x="838200" y="642551"/>
            <a:ext cx="10357022" cy="1048138"/>
          </a:xfrm>
        </p:spPr>
        <p:txBody>
          <a:bodyPr>
            <a:normAutofit fontScale="90000"/>
          </a:bodyPr>
          <a:lstStyle/>
          <a:p>
            <a:pPr algn="ctr"/>
            <a:br>
              <a:rPr lang="en-US" dirty="0"/>
            </a:br>
            <a:br>
              <a:rPr lang="en-US" dirty="0"/>
            </a:br>
            <a:br>
              <a:rPr lang="en-US" dirty="0"/>
            </a:br>
            <a:br>
              <a:rPr lang="en-US" dirty="0"/>
            </a:br>
            <a:br>
              <a:rPr lang="en-US" dirty="0"/>
            </a:br>
            <a:br>
              <a:rPr lang="en-US" dirty="0"/>
            </a:br>
            <a:r>
              <a:rPr lang="en-US" dirty="0"/>
              <a:t>John Dewey 1859-1952</a:t>
            </a:r>
            <a:br>
              <a:rPr lang="en-US" dirty="0"/>
            </a:br>
            <a:br>
              <a:rPr lang="en-US" dirty="0"/>
            </a:br>
            <a:r>
              <a:rPr lang="en-US" sz="3600" dirty="0"/>
              <a:t>“participators,” not “spectators” </a:t>
            </a:r>
            <a:br>
              <a:rPr lang="en-US" sz="3600" dirty="0"/>
            </a:br>
            <a:br>
              <a:rPr lang="en-US" sz="3600" dirty="0"/>
            </a:br>
            <a:r>
              <a:rPr lang="en-US" sz="3600" dirty="0"/>
              <a:t>(“bottom-up”)</a:t>
            </a:r>
            <a:br>
              <a:rPr lang="en-US" sz="3600" dirty="0"/>
            </a:br>
            <a:br>
              <a:rPr lang="en-US" sz="3600" dirty="0"/>
            </a:br>
            <a:r>
              <a:rPr lang="en-US" sz="3600" dirty="0"/>
              <a:t>“truth” comes from citizens exchanging opinions through conversation</a:t>
            </a:r>
          </a:p>
        </p:txBody>
      </p:sp>
    </p:spTree>
    <p:extLst>
      <p:ext uri="{BB962C8B-B14F-4D97-AF65-F5344CB8AC3E}">
        <p14:creationId xmlns:p14="http://schemas.microsoft.com/office/powerpoint/2010/main" val="195619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A6BC5F-A308-85DF-88ED-9A1145A4E2EE}"/>
              </a:ext>
            </a:extLst>
          </p:cNvPr>
          <p:cNvSpPr>
            <a:spLocks noGrp="1"/>
          </p:cNvSpPr>
          <p:nvPr>
            <p:ph type="title"/>
          </p:nvPr>
        </p:nvSpPr>
        <p:spPr/>
        <p:txBody>
          <a:bodyPr/>
          <a:lstStyle/>
          <a:p>
            <a:pPr algn="ctr"/>
            <a:r>
              <a:rPr lang="en-US"/>
              <a:t>Nicholas Cull</a:t>
            </a:r>
            <a:endParaRPr lang="en-US" dirty="0"/>
          </a:p>
        </p:txBody>
      </p:sp>
      <p:pic>
        <p:nvPicPr>
          <p:cNvPr id="3" name="Picture 2">
            <a:extLst>
              <a:ext uri="{FF2B5EF4-FFF2-40B4-BE49-F238E27FC236}">
                <a16:creationId xmlns:a16="http://schemas.microsoft.com/office/drawing/2014/main" id="{34B54875-E405-9DBE-B5B3-21FD80094E3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774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D2CEC8-D66C-CEEA-68DF-D27218B80054}"/>
              </a:ext>
            </a:extLst>
          </p:cNvPr>
          <p:cNvSpPr>
            <a:spLocks noGrp="1"/>
          </p:cNvSpPr>
          <p:nvPr>
            <p:ph type="title"/>
          </p:nvPr>
        </p:nvSpPr>
        <p:spPr/>
        <p:txBody>
          <a:bodyPr/>
          <a:lstStyle/>
          <a:p>
            <a:pPr algn="ctr"/>
            <a:r>
              <a:rPr lang="en-US"/>
              <a:t>National Security Act, 1948</a:t>
            </a:r>
            <a:endParaRPr lang="en-US" dirty="0"/>
          </a:p>
        </p:txBody>
      </p:sp>
      <p:pic>
        <p:nvPicPr>
          <p:cNvPr id="3" name="Picture 2">
            <a:extLst>
              <a:ext uri="{FF2B5EF4-FFF2-40B4-BE49-F238E27FC236}">
                <a16:creationId xmlns:a16="http://schemas.microsoft.com/office/drawing/2014/main" id="{78953D45-680D-90F2-E57D-3797DE9162A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1806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E636C5-904D-2F3F-73A0-4AD352FFE719}"/>
              </a:ext>
            </a:extLst>
          </p:cNvPr>
          <p:cNvSpPr>
            <a:spLocks noGrp="1"/>
          </p:cNvSpPr>
          <p:nvPr>
            <p:ph type="title"/>
          </p:nvPr>
        </p:nvSpPr>
        <p:spPr/>
        <p:txBody>
          <a:bodyPr/>
          <a:lstStyle/>
          <a:p>
            <a:pPr algn="ctr"/>
            <a:r>
              <a:rPr lang="en-US"/>
              <a:t>President Dwight D Eisenhower</a:t>
            </a:r>
            <a:endParaRPr lang="en-US" dirty="0"/>
          </a:p>
        </p:txBody>
      </p:sp>
      <p:pic>
        <p:nvPicPr>
          <p:cNvPr id="3" name="Picture 2">
            <a:extLst>
              <a:ext uri="{FF2B5EF4-FFF2-40B4-BE49-F238E27FC236}">
                <a16:creationId xmlns:a16="http://schemas.microsoft.com/office/drawing/2014/main" id="{6C08D113-39FE-7214-A9B9-196ED5FA355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606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7551C6-E319-471F-3EC2-7E52798739B6}"/>
              </a:ext>
            </a:extLst>
          </p:cNvPr>
          <p:cNvSpPr>
            <a:spLocks noGrp="1"/>
          </p:cNvSpPr>
          <p:nvPr>
            <p:ph type="title"/>
          </p:nvPr>
        </p:nvSpPr>
        <p:spPr/>
        <p:txBody>
          <a:bodyPr/>
          <a:lstStyle/>
          <a:p>
            <a:pPr algn="ctr"/>
            <a:r>
              <a:rPr lang="en-US"/>
              <a:t>Eisenhower’s “P factor” (psychology)</a:t>
            </a:r>
            <a:br>
              <a:rPr lang="en-US"/>
            </a:br>
            <a:endParaRPr lang="en-US" dirty="0"/>
          </a:p>
        </p:txBody>
      </p:sp>
      <p:pic>
        <p:nvPicPr>
          <p:cNvPr id="3" name="Picture 2">
            <a:extLst>
              <a:ext uri="{FF2B5EF4-FFF2-40B4-BE49-F238E27FC236}">
                <a16:creationId xmlns:a16="http://schemas.microsoft.com/office/drawing/2014/main" id="{845F6A88-AB10-63DD-F336-ACB07773421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356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361530-1714-56AC-A18B-120C5D1BA6E2}"/>
              </a:ext>
            </a:extLst>
          </p:cNvPr>
          <p:cNvSpPr>
            <a:spLocks noGrp="1"/>
          </p:cNvSpPr>
          <p:nvPr>
            <p:ph type="title"/>
          </p:nvPr>
        </p:nvSpPr>
        <p:spPr/>
        <p:txBody>
          <a:bodyPr>
            <a:normAutofit fontScale="90000"/>
          </a:bodyPr>
          <a:lstStyle/>
          <a:p>
            <a:pPr algn="ctr"/>
            <a:br>
              <a:rPr lang="en-US" sz="3600"/>
            </a:br>
            <a:br>
              <a:rPr lang="en-US" sz="3600"/>
            </a:br>
            <a:r>
              <a:rPr lang="en-US" sz="3600"/>
              <a:t>(1961 President John F. Kennedy)</a:t>
            </a:r>
            <a:br>
              <a:rPr lang="en-US" sz="3600"/>
            </a:br>
            <a:br>
              <a:rPr lang="en-US" sz="3600"/>
            </a:br>
            <a:r>
              <a:rPr lang="en-US" sz="3600"/>
              <a:t>Edward R Murrow USIA Director 1961-1964</a:t>
            </a:r>
            <a:br>
              <a:rPr lang="en-US" sz="3600"/>
            </a:br>
            <a:br>
              <a:rPr lang="en-US" sz="3600"/>
            </a:br>
            <a:br>
              <a:rPr lang="en-US" sz="3600"/>
            </a:br>
            <a:endParaRPr lang="en-US" sz="3600" dirty="0"/>
          </a:p>
        </p:txBody>
      </p:sp>
      <p:pic>
        <p:nvPicPr>
          <p:cNvPr id="3" name="Picture 2">
            <a:extLst>
              <a:ext uri="{FF2B5EF4-FFF2-40B4-BE49-F238E27FC236}">
                <a16:creationId xmlns:a16="http://schemas.microsoft.com/office/drawing/2014/main" id="{3CC8DCFF-7BFA-4F2C-D30A-510A6FD04E0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4534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F83B85-AB53-57DF-0CE9-D0F8CE12840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4C17127-0ED2-68C5-9AE8-C62E0BF3715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23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129A0C-7BF2-1A0C-237E-A4BCAEC4AA84}"/>
              </a:ext>
            </a:extLst>
          </p:cNvPr>
          <p:cNvSpPr>
            <a:spLocks noGrp="1"/>
          </p:cNvSpPr>
          <p:nvPr>
            <p:ph type="title"/>
          </p:nvPr>
        </p:nvSpPr>
        <p:spPr/>
        <p:txBody>
          <a:bodyPr>
            <a:normAutofit fontScale="90000"/>
          </a:bodyPr>
          <a:lstStyle/>
          <a:p>
            <a:pPr algn="ctr"/>
            <a:br>
              <a:rPr lang="en-US"/>
            </a:br>
            <a:r>
              <a:rPr lang="en-US"/>
              <a:t>John Brown</a:t>
            </a:r>
            <a:br>
              <a:rPr lang="en-US"/>
            </a:br>
            <a:r>
              <a:rPr lang="en-US"/>
              <a:t> </a:t>
            </a:r>
            <a:br>
              <a:rPr lang="en-US"/>
            </a:br>
            <a:r>
              <a:rPr lang="en-US"/>
              <a:t>PhD Princeton 1977 Russian History</a:t>
            </a:r>
            <a:br>
              <a:rPr lang="en-US"/>
            </a:br>
            <a:br>
              <a:rPr lang="en-US"/>
            </a:br>
            <a:r>
              <a:rPr lang="en-US"/>
              <a:t>Foreign Service Officer 1981-2003</a:t>
            </a:r>
            <a:endParaRPr lang="en-US" dirty="0"/>
          </a:p>
        </p:txBody>
      </p:sp>
      <p:pic>
        <p:nvPicPr>
          <p:cNvPr id="3" name="Picture 2">
            <a:extLst>
              <a:ext uri="{FF2B5EF4-FFF2-40B4-BE49-F238E27FC236}">
                <a16:creationId xmlns:a16="http://schemas.microsoft.com/office/drawing/2014/main" id="{E96E8D60-08B0-1CFE-77A8-50829767780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68399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2E40FA-0B42-8DFA-7839-7B3F057ECD09}"/>
              </a:ext>
            </a:extLst>
          </p:cNvPr>
          <p:cNvSpPr>
            <a:spLocks noGrp="1"/>
          </p:cNvSpPr>
          <p:nvPr>
            <p:ph type="title"/>
          </p:nvPr>
        </p:nvSpPr>
        <p:spPr/>
        <p:txBody>
          <a:bodyPr/>
          <a:lstStyle/>
          <a:p>
            <a:pPr algn="ctr"/>
            <a:r>
              <a:rPr lang="en-US" sz="3600"/>
              <a:t>1961 </a:t>
            </a:r>
            <a:br>
              <a:rPr lang="en-US" sz="3600"/>
            </a:br>
            <a:r>
              <a:rPr lang="en-US" sz="3600"/>
              <a:t>Mutual Educational and Cultural Exchange Act</a:t>
            </a:r>
            <a:endParaRPr lang="en-US" sz="3600" dirty="0"/>
          </a:p>
        </p:txBody>
      </p:sp>
      <p:pic>
        <p:nvPicPr>
          <p:cNvPr id="3" name="Picture 2">
            <a:extLst>
              <a:ext uri="{FF2B5EF4-FFF2-40B4-BE49-F238E27FC236}">
                <a16:creationId xmlns:a16="http://schemas.microsoft.com/office/drawing/2014/main" id="{ECA5A890-8A4F-63C0-AE57-FB724E7E6B5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485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EE2693-E3A2-851F-79CE-1B1E3D2B48A2}"/>
              </a:ext>
            </a:extLst>
          </p:cNvPr>
          <p:cNvSpPr>
            <a:spLocks noGrp="1"/>
          </p:cNvSpPr>
          <p:nvPr>
            <p:ph type="title"/>
          </p:nvPr>
        </p:nvSpPr>
        <p:spPr/>
        <p:txBody>
          <a:bodyPr/>
          <a:lstStyle/>
          <a:p>
            <a:pPr algn="ctr"/>
            <a:r>
              <a:rPr lang="en-US" sz="3600"/>
              <a:t>Fulbright Hayes 1961 (JFK)</a:t>
            </a:r>
            <a:endParaRPr lang="en-US" sz="3600" dirty="0"/>
          </a:p>
        </p:txBody>
      </p:sp>
      <p:pic>
        <p:nvPicPr>
          <p:cNvPr id="3" name="Picture 2">
            <a:extLst>
              <a:ext uri="{FF2B5EF4-FFF2-40B4-BE49-F238E27FC236}">
                <a16:creationId xmlns:a16="http://schemas.microsoft.com/office/drawing/2014/main" id="{5EBD0386-F351-B12A-3EE6-7AB34926C04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896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7544A6-B606-24A4-1E95-0CEF38DCECD8}"/>
              </a:ext>
            </a:extLst>
          </p:cNvPr>
          <p:cNvSpPr>
            <a:spLocks noGrp="1"/>
          </p:cNvSpPr>
          <p:nvPr>
            <p:ph type="title"/>
          </p:nvPr>
        </p:nvSpPr>
        <p:spPr/>
        <p:txBody>
          <a:bodyPr/>
          <a:lstStyle/>
          <a:p>
            <a:pPr algn="ctr"/>
            <a:r>
              <a:rPr lang="en-US"/>
              <a:t>Jimmy Carter “USICA”</a:t>
            </a:r>
            <a:endParaRPr lang="en-US" dirty="0"/>
          </a:p>
        </p:txBody>
      </p:sp>
      <p:pic>
        <p:nvPicPr>
          <p:cNvPr id="3" name="Picture 2">
            <a:extLst>
              <a:ext uri="{FF2B5EF4-FFF2-40B4-BE49-F238E27FC236}">
                <a16:creationId xmlns:a16="http://schemas.microsoft.com/office/drawing/2014/main" id="{E13D88A5-74CB-304B-9911-C62C2525FEB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0827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D20F53-360A-A148-F9FC-461CFA66786D}"/>
              </a:ext>
            </a:extLst>
          </p:cNvPr>
          <p:cNvSpPr>
            <a:spLocks noGrp="1"/>
          </p:cNvSpPr>
          <p:nvPr>
            <p:ph type="title"/>
          </p:nvPr>
        </p:nvSpPr>
        <p:spPr/>
        <p:txBody>
          <a:bodyPr>
            <a:normAutofit fontScale="90000"/>
          </a:bodyPr>
          <a:lstStyle/>
          <a:p>
            <a:pPr algn="ctr"/>
            <a:r>
              <a:rPr lang="en-US" sz="4000"/>
              <a:t>USIA Director Charles Z Wick</a:t>
            </a:r>
            <a:br>
              <a:rPr lang="en-US" sz="4000"/>
            </a:br>
            <a:r>
              <a:rPr lang="en-US" sz="4000"/>
              <a:t>1981-89</a:t>
            </a:r>
            <a:br>
              <a:rPr lang="en-US" sz="4000"/>
            </a:br>
            <a:br>
              <a:rPr lang="en-US" sz="4000"/>
            </a:br>
            <a:r>
              <a:rPr lang="en-US" sz="4000"/>
              <a:t>“Bedtime for Bonzo”</a:t>
            </a:r>
            <a:endParaRPr lang="en-US" sz="4000" dirty="0"/>
          </a:p>
        </p:txBody>
      </p:sp>
      <p:pic>
        <p:nvPicPr>
          <p:cNvPr id="3" name="Picture 2">
            <a:extLst>
              <a:ext uri="{FF2B5EF4-FFF2-40B4-BE49-F238E27FC236}">
                <a16:creationId xmlns:a16="http://schemas.microsoft.com/office/drawing/2014/main" id="{AFBBD4B4-A0BF-DE16-1AC0-7D17B528907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291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439E5B-7F50-DCAE-F361-08377076DB69}"/>
              </a:ext>
            </a:extLst>
          </p:cNvPr>
          <p:cNvSpPr>
            <a:spLocks noGrp="1"/>
          </p:cNvSpPr>
          <p:nvPr>
            <p:ph type="title"/>
          </p:nvPr>
        </p:nvSpPr>
        <p:spPr/>
        <p:txBody>
          <a:bodyPr>
            <a:normAutofit fontScale="90000"/>
          </a:bodyPr>
          <a:lstStyle/>
          <a:p>
            <a:pPr algn="ctr"/>
            <a:r>
              <a:rPr lang="en-US" sz="3200" b="0" i="0">
                <a:solidFill>
                  <a:srgbClr val="000000"/>
                </a:solidFill>
                <a:effectLst/>
                <a:latin typeface="Georgia" panose="02040502050405020303" pitchFamily="18" charset="0"/>
              </a:rPr>
              <a:t>Wick’s USIA budget $458 million in 1981, </a:t>
            </a:r>
            <a:br>
              <a:rPr lang="en-US" sz="3200" b="0" i="0">
                <a:solidFill>
                  <a:srgbClr val="000000"/>
                </a:solidFill>
                <a:effectLst/>
                <a:latin typeface="Georgia" panose="02040502050405020303" pitchFamily="18" charset="0"/>
              </a:rPr>
            </a:br>
            <a:r>
              <a:rPr lang="en-US" sz="3200" b="0" i="0">
                <a:solidFill>
                  <a:srgbClr val="000000"/>
                </a:solidFill>
                <a:effectLst/>
                <a:latin typeface="Georgia" panose="02040502050405020303" pitchFamily="18" charset="0"/>
              </a:rPr>
              <a:t>$820 million in 1988</a:t>
            </a:r>
            <a:br>
              <a:rPr lang="en-US" sz="3200" b="0" i="0">
                <a:solidFill>
                  <a:srgbClr val="000000"/>
                </a:solidFill>
                <a:effectLst/>
                <a:latin typeface="Georgia" panose="02040502050405020303" pitchFamily="18" charset="0"/>
              </a:rPr>
            </a:br>
            <a:br>
              <a:rPr lang="en-US" sz="3200" b="0" i="0">
                <a:solidFill>
                  <a:srgbClr val="000000"/>
                </a:solidFill>
                <a:effectLst/>
                <a:latin typeface="Georgia" panose="02040502050405020303" pitchFamily="18" charset="0"/>
              </a:rPr>
            </a:br>
            <a:r>
              <a:rPr lang="en-US" sz="3200" b="0" i="0">
                <a:solidFill>
                  <a:srgbClr val="000000"/>
                </a:solidFill>
                <a:effectLst/>
                <a:latin typeface="Georgia" panose="02040502050405020303" pitchFamily="18" charset="0"/>
              </a:rPr>
              <a:t>WORLDNET 1983+ </a:t>
            </a:r>
            <a:br>
              <a:rPr lang="en-US" sz="3200" b="0" i="0">
                <a:solidFill>
                  <a:srgbClr val="000000"/>
                </a:solidFill>
                <a:effectLst/>
                <a:latin typeface="Georgia" panose="02040502050405020303" pitchFamily="18" charset="0"/>
              </a:rPr>
            </a:br>
            <a:r>
              <a:rPr lang="en-US" sz="3200" b="0" i="0">
                <a:solidFill>
                  <a:srgbClr val="000000"/>
                </a:solidFill>
                <a:effectLst/>
                <a:latin typeface="Georgia" panose="02040502050405020303" pitchFamily="18" charset="0"/>
              </a:rPr>
              <a:t>Solidarity, Grenada, “Let Poland be Poland”</a:t>
            </a:r>
            <a:endParaRPr lang="en-US" sz="3200" dirty="0"/>
          </a:p>
        </p:txBody>
      </p:sp>
      <p:pic>
        <p:nvPicPr>
          <p:cNvPr id="3" name="Picture 2">
            <a:extLst>
              <a:ext uri="{FF2B5EF4-FFF2-40B4-BE49-F238E27FC236}">
                <a16:creationId xmlns:a16="http://schemas.microsoft.com/office/drawing/2014/main" id="{817C3904-E273-8E99-0DF6-8A4C95CE21D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5096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8DF62CF-4F42-ED72-9499-023FE91328F8}"/>
              </a:ext>
            </a:extLst>
          </p:cNvPr>
          <p:cNvSpPr>
            <a:spLocks noGrp="1"/>
          </p:cNvSpPr>
          <p:nvPr>
            <p:ph type="title"/>
          </p:nvPr>
        </p:nvSpPr>
        <p:spPr/>
        <p:txBody>
          <a:bodyPr/>
          <a:lstStyle/>
          <a:p>
            <a:pPr algn="ctr"/>
            <a:br>
              <a:rPr lang="en-US"/>
            </a:br>
            <a:r>
              <a:rPr lang="en-US"/>
              <a:t>President Ronald Reagan 1981-89</a:t>
            </a:r>
            <a:r>
              <a:rPr lang="en-US" sz="3600"/>
              <a:t> </a:t>
            </a:r>
            <a:endParaRPr lang="en-US" sz="3600" dirty="0"/>
          </a:p>
        </p:txBody>
      </p:sp>
      <p:pic>
        <p:nvPicPr>
          <p:cNvPr id="3" name="Picture 2">
            <a:extLst>
              <a:ext uri="{FF2B5EF4-FFF2-40B4-BE49-F238E27FC236}">
                <a16:creationId xmlns:a16="http://schemas.microsoft.com/office/drawing/2014/main" id="{2786DC44-5794-FFC6-B4F9-53A12B7CD38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2228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9F7B39-ACF6-0D8E-3DDF-08358942EDCF}"/>
              </a:ext>
            </a:extLst>
          </p:cNvPr>
          <p:cNvSpPr>
            <a:spLocks noGrp="1"/>
          </p:cNvSpPr>
          <p:nvPr>
            <p:ph type="title"/>
          </p:nvPr>
        </p:nvSpPr>
        <p:spPr/>
        <p:txBody>
          <a:bodyPr/>
          <a:lstStyle/>
          <a:p>
            <a:r>
              <a:rPr lang="en-US" sz="4400"/>
              <a:t>President George H.W. Bush 1989-93</a:t>
            </a:r>
            <a:br>
              <a:rPr lang="en-US" sz="4400"/>
            </a:br>
            <a:endParaRPr lang="en-US" dirty="0"/>
          </a:p>
        </p:txBody>
      </p:sp>
      <p:pic>
        <p:nvPicPr>
          <p:cNvPr id="3" name="Picture 2">
            <a:extLst>
              <a:ext uri="{FF2B5EF4-FFF2-40B4-BE49-F238E27FC236}">
                <a16:creationId xmlns:a16="http://schemas.microsoft.com/office/drawing/2014/main" id="{496F6F08-7A8A-E0F3-E5FD-DB1D2FB2E66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8535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8CD0EC-A789-907F-74F4-209CC193E7E8}"/>
              </a:ext>
            </a:extLst>
          </p:cNvPr>
          <p:cNvSpPr>
            <a:spLocks noGrp="1"/>
          </p:cNvSpPr>
          <p:nvPr>
            <p:ph type="title"/>
          </p:nvPr>
        </p:nvSpPr>
        <p:spPr/>
        <p:txBody>
          <a:bodyPr/>
          <a:lstStyle/>
          <a:p>
            <a:r>
              <a:rPr lang="en-US"/>
              <a:t>Thatcher, INF, Oslo, Madrid, Berlin Wall</a:t>
            </a:r>
            <a:endParaRPr lang="en-US" dirty="0"/>
          </a:p>
        </p:txBody>
      </p:sp>
      <p:pic>
        <p:nvPicPr>
          <p:cNvPr id="3" name="Picture 2">
            <a:extLst>
              <a:ext uri="{FF2B5EF4-FFF2-40B4-BE49-F238E27FC236}">
                <a16:creationId xmlns:a16="http://schemas.microsoft.com/office/drawing/2014/main" id="{3B2A4CBE-B63B-E003-FFCB-4D90E761FAD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6708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C7CF3E-F836-025C-E714-31D8E4E94D37}"/>
              </a:ext>
            </a:extLst>
          </p:cNvPr>
          <p:cNvSpPr>
            <a:spLocks noGrp="1"/>
          </p:cNvSpPr>
          <p:nvPr>
            <p:ph type="title"/>
          </p:nvPr>
        </p:nvSpPr>
        <p:spPr/>
        <p:txBody>
          <a:bodyPr/>
          <a:lstStyle/>
          <a:p>
            <a:pPr algn="ctr"/>
            <a:r>
              <a:rPr lang="en-US"/>
              <a:t>Clinton, “Peace Dividend”</a:t>
            </a:r>
            <a:endParaRPr lang="en-US" dirty="0"/>
          </a:p>
        </p:txBody>
      </p:sp>
      <p:pic>
        <p:nvPicPr>
          <p:cNvPr id="3" name="Picture 2">
            <a:extLst>
              <a:ext uri="{FF2B5EF4-FFF2-40B4-BE49-F238E27FC236}">
                <a16:creationId xmlns:a16="http://schemas.microsoft.com/office/drawing/2014/main" id="{663C30FB-2827-4ADB-7E24-FD4BF5B4C76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2820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6DED9E-2E1C-EB1F-E70C-DEB211B793F0}"/>
              </a:ext>
            </a:extLst>
          </p:cNvPr>
          <p:cNvSpPr>
            <a:spLocks noGrp="1"/>
          </p:cNvSpPr>
          <p:nvPr>
            <p:ph type="title"/>
          </p:nvPr>
        </p:nvSpPr>
        <p:spPr/>
        <p:txBody>
          <a:bodyPr/>
          <a:lstStyle/>
          <a:p>
            <a:pPr algn="ctr"/>
            <a:r>
              <a:rPr lang="en-US" sz="3600"/>
              <a:t>President George W Bush 2001-09</a:t>
            </a:r>
            <a:endParaRPr lang="en-US" sz="3600" dirty="0"/>
          </a:p>
        </p:txBody>
      </p:sp>
      <p:pic>
        <p:nvPicPr>
          <p:cNvPr id="3" name="Picture 2">
            <a:extLst>
              <a:ext uri="{FF2B5EF4-FFF2-40B4-BE49-F238E27FC236}">
                <a16:creationId xmlns:a16="http://schemas.microsoft.com/office/drawing/2014/main" id="{CBF99A74-9292-0545-E176-F68DB5DD578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520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2EA59F-0471-004C-6007-79C8F9DC3F21}"/>
              </a:ext>
            </a:extLst>
          </p:cNvPr>
          <p:cNvSpPr>
            <a:spLocks noGrp="1"/>
          </p:cNvSpPr>
          <p:nvPr>
            <p:ph type="title"/>
          </p:nvPr>
        </p:nvSpPr>
        <p:spPr/>
        <p:txBody>
          <a:bodyPr/>
          <a:lstStyle/>
          <a:p>
            <a:pPr algn="ctr"/>
            <a:r>
              <a:rPr lang="en-US" sz="2400" b="1"/>
              <a:t>Brown’s Letter of Resignation </a:t>
            </a:r>
            <a:br>
              <a:rPr lang="en-US" sz="2400" b="1"/>
            </a:br>
            <a:br>
              <a:rPr lang="en-US" sz="2400" b="1"/>
            </a:br>
            <a:r>
              <a:rPr lang="en-US" sz="2400" b="1"/>
              <a:t>(To Secretary of State Colin Powell)</a:t>
            </a:r>
            <a:endParaRPr lang="en-US" sz="2400" b="1" dirty="0"/>
          </a:p>
        </p:txBody>
      </p:sp>
      <p:pic>
        <p:nvPicPr>
          <p:cNvPr id="3" name="Picture 2">
            <a:extLst>
              <a:ext uri="{FF2B5EF4-FFF2-40B4-BE49-F238E27FC236}">
                <a16:creationId xmlns:a16="http://schemas.microsoft.com/office/drawing/2014/main" id="{B4A4CA48-59C7-6681-5A9A-63E2E14A619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7064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64A18E-F738-1D58-AC6A-77392B0D5F91}"/>
              </a:ext>
            </a:extLst>
          </p:cNvPr>
          <p:cNvSpPr>
            <a:spLocks noGrp="1"/>
          </p:cNvSpPr>
          <p:nvPr>
            <p:ph type="title"/>
          </p:nvPr>
        </p:nvSpPr>
        <p:spPr/>
        <p:txBody>
          <a:bodyPr/>
          <a:lstStyle/>
          <a:p>
            <a:pPr algn="ctr"/>
            <a:r>
              <a:rPr lang="az-Cyrl-AZ" b="0" i="0">
                <a:solidFill>
                  <a:srgbClr val="1D2228"/>
                </a:solidFill>
                <a:effectLst/>
                <a:latin typeface="HelveticaNeue"/>
              </a:rPr>
              <a:t>Караван проходит, собака лает</a:t>
            </a:r>
            <a:endParaRPr lang="en-US" dirty="0"/>
          </a:p>
        </p:txBody>
      </p:sp>
      <p:pic>
        <p:nvPicPr>
          <p:cNvPr id="3" name="Picture 2">
            <a:extLst>
              <a:ext uri="{FF2B5EF4-FFF2-40B4-BE49-F238E27FC236}">
                <a16:creationId xmlns:a16="http://schemas.microsoft.com/office/drawing/2014/main" id="{E5756C4F-D3F4-97BB-6BC5-4FDCF267118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2666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2CBBCC-57C7-D41A-D320-3753B2D0E5FA}"/>
              </a:ext>
            </a:extLst>
          </p:cNvPr>
          <p:cNvSpPr>
            <a:spLocks noGrp="1"/>
          </p:cNvSpPr>
          <p:nvPr>
            <p:ph type="title"/>
          </p:nvPr>
        </p:nvSpPr>
        <p:spPr/>
        <p:txBody>
          <a:bodyPr/>
          <a:lstStyle/>
          <a:p>
            <a:pPr algn="ctr"/>
            <a:r>
              <a:rPr lang="en-US"/>
              <a:t>And What Remains?</a:t>
            </a:r>
            <a:endParaRPr lang="en-US" dirty="0"/>
          </a:p>
        </p:txBody>
      </p:sp>
      <p:pic>
        <p:nvPicPr>
          <p:cNvPr id="3" name="Picture 2">
            <a:extLst>
              <a:ext uri="{FF2B5EF4-FFF2-40B4-BE49-F238E27FC236}">
                <a16:creationId xmlns:a16="http://schemas.microsoft.com/office/drawing/2014/main" id="{3BF2C468-E90A-2FAF-9C83-D74190944B2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1327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01B54C-1547-1B24-FEA3-1BEE4A61CB0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9D6FFD5-26A0-B59B-DFCF-AD2F2E475FA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9895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2F8D27-4FA2-96A3-60AD-232D53947380}"/>
              </a:ext>
            </a:extLst>
          </p:cNvPr>
          <p:cNvSpPr>
            <a:spLocks noGrp="1"/>
          </p:cNvSpPr>
          <p:nvPr>
            <p:ph type="title"/>
          </p:nvPr>
        </p:nvSpPr>
        <p:spPr/>
        <p:txBody>
          <a:bodyPr>
            <a:normAutofit fontScale="90000"/>
          </a:bodyPr>
          <a:lstStyle/>
          <a:p>
            <a:pPr algn="ctr"/>
            <a:br>
              <a:rPr lang="en-US"/>
            </a:br>
            <a:r>
              <a:rPr lang="en-US" sz="3600"/>
              <a:t>Steve Thibeault, Baghdad 1990</a:t>
            </a:r>
            <a:br>
              <a:rPr lang="en-US" sz="3200"/>
            </a:br>
            <a:br>
              <a:rPr lang="en-US" sz="3200"/>
            </a:br>
            <a:r>
              <a:rPr lang="en-US" sz="2700"/>
              <a:t>(“un functionario de la Embajada norteamericana en Bagdad sonrie ante un grupo de mujeres iraquies que exigian ayer el levantamentinto del embargo”)</a:t>
            </a:r>
            <a:endParaRPr lang="en-US" sz="2700" dirty="0"/>
          </a:p>
        </p:txBody>
      </p:sp>
      <p:pic>
        <p:nvPicPr>
          <p:cNvPr id="3" name="Picture 2">
            <a:extLst>
              <a:ext uri="{FF2B5EF4-FFF2-40B4-BE49-F238E27FC236}">
                <a16:creationId xmlns:a16="http://schemas.microsoft.com/office/drawing/2014/main" id="{A434FBB5-1A00-087B-3AC9-8A28B683B02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77317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5E4F-5ACC-9EBA-84C6-FF4FC6171C59}"/>
              </a:ext>
            </a:extLst>
          </p:cNvPr>
          <p:cNvSpPr>
            <a:spLocks noGrp="1"/>
          </p:cNvSpPr>
          <p:nvPr>
            <p:ph type="title"/>
          </p:nvPr>
        </p:nvSpPr>
        <p:spPr>
          <a:xfrm>
            <a:off x="988540" y="271848"/>
            <a:ext cx="10365259" cy="518984"/>
          </a:xfrm>
        </p:spPr>
        <p:txBody>
          <a:bodyPr>
            <a:normAutofit fontScale="90000"/>
          </a:bodyPr>
          <a:lstStyle/>
          <a:p>
            <a:pPr algn="ctr"/>
            <a:r>
              <a:rPr lang="en-US" sz="3600" dirty="0"/>
              <a:t>And</a:t>
            </a:r>
            <a:r>
              <a:rPr lang="en-US" sz="3200" dirty="0"/>
              <a:t> thirty+ years later – February 12, 2024…</a:t>
            </a:r>
          </a:p>
        </p:txBody>
      </p:sp>
      <p:pic>
        <p:nvPicPr>
          <p:cNvPr id="4" name="Picture 3">
            <a:extLst>
              <a:ext uri="{FF2B5EF4-FFF2-40B4-BE49-F238E27FC236}">
                <a16:creationId xmlns:a16="http://schemas.microsoft.com/office/drawing/2014/main" id="{B7C2AACE-79F4-9C2D-838A-D2398C433DA9}"/>
              </a:ext>
            </a:extLst>
          </p:cNvPr>
          <p:cNvPicPr>
            <a:picLocks noChangeAspect="1"/>
          </p:cNvPicPr>
          <p:nvPr/>
        </p:nvPicPr>
        <p:blipFill>
          <a:blip r:embed="rId2"/>
          <a:stretch>
            <a:fillRect/>
          </a:stretch>
        </p:blipFill>
        <p:spPr>
          <a:xfrm>
            <a:off x="3583459" y="1099750"/>
            <a:ext cx="5523471" cy="5387547"/>
          </a:xfrm>
          <a:prstGeom prst="rect">
            <a:avLst/>
          </a:prstGeom>
        </p:spPr>
      </p:pic>
    </p:spTree>
    <p:extLst>
      <p:ext uri="{BB962C8B-B14F-4D97-AF65-F5344CB8AC3E}">
        <p14:creationId xmlns:p14="http://schemas.microsoft.com/office/powerpoint/2010/main" val="1097723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08A4-0081-96FB-1DA6-7C085B11D41F}"/>
              </a:ext>
            </a:extLst>
          </p:cNvPr>
          <p:cNvSpPr>
            <a:spLocks noGrp="1"/>
          </p:cNvSpPr>
          <p:nvPr>
            <p:ph type="title"/>
          </p:nvPr>
        </p:nvSpPr>
        <p:spPr>
          <a:xfrm>
            <a:off x="1468395" y="588621"/>
            <a:ext cx="10515600" cy="1325563"/>
          </a:xfrm>
        </p:spPr>
        <p:txBody>
          <a:bodyPr>
            <a:normAutofit/>
          </a:bodyPr>
          <a:lstStyle/>
          <a:p>
            <a:pPr algn="ctr"/>
            <a:r>
              <a:rPr lang="en-US" sz="3600" dirty="0"/>
              <a:t>Madrid Middle East Peace Conference 10/31/91</a:t>
            </a:r>
          </a:p>
        </p:txBody>
      </p:sp>
      <p:pic>
        <p:nvPicPr>
          <p:cNvPr id="3" name="Picture 2">
            <a:extLst>
              <a:ext uri="{FF2B5EF4-FFF2-40B4-BE49-F238E27FC236}">
                <a16:creationId xmlns:a16="http://schemas.microsoft.com/office/drawing/2014/main" id="{1CC90453-6818-6F83-846B-B81006B35F35}"/>
              </a:ext>
            </a:extLst>
          </p:cNvPr>
          <p:cNvPicPr>
            <a:picLocks noChangeAspect="1"/>
          </p:cNvPicPr>
          <p:nvPr/>
        </p:nvPicPr>
        <p:blipFill>
          <a:blip r:embed="rId2"/>
          <a:stretch>
            <a:fillRect/>
          </a:stretch>
        </p:blipFill>
        <p:spPr>
          <a:xfrm>
            <a:off x="3348681" y="1816443"/>
            <a:ext cx="5869460" cy="4452936"/>
          </a:xfrm>
          <a:prstGeom prst="rect">
            <a:avLst/>
          </a:prstGeom>
        </p:spPr>
      </p:pic>
    </p:spTree>
    <p:extLst>
      <p:ext uri="{BB962C8B-B14F-4D97-AF65-F5344CB8AC3E}">
        <p14:creationId xmlns:p14="http://schemas.microsoft.com/office/powerpoint/2010/main" val="371030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26BF45-B67D-777F-B683-38C8FDBE334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D6E57FE-410D-1F88-4487-A3385FE7CDF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35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C376B0-5021-179F-C6B1-C5E80A391117}"/>
              </a:ext>
            </a:extLst>
          </p:cNvPr>
          <p:cNvSpPr>
            <a:spLocks noGrp="1"/>
          </p:cNvSpPr>
          <p:nvPr>
            <p:ph type="title"/>
          </p:nvPr>
        </p:nvSpPr>
        <p:spPr/>
        <p:txBody>
          <a:bodyPr/>
          <a:lstStyle/>
          <a:p>
            <a:br>
              <a:rPr lang="en-US"/>
            </a:br>
            <a:r>
              <a:rPr lang="en-US"/>
              <a:t>Congressional Research Service Definition</a:t>
            </a:r>
            <a:endParaRPr lang="en-US" dirty="0"/>
          </a:p>
        </p:txBody>
      </p:sp>
      <p:pic>
        <p:nvPicPr>
          <p:cNvPr id="3" name="Picture 2">
            <a:extLst>
              <a:ext uri="{FF2B5EF4-FFF2-40B4-BE49-F238E27FC236}">
                <a16:creationId xmlns:a16="http://schemas.microsoft.com/office/drawing/2014/main" id="{25123656-1FE1-C85F-DA02-76DA32591ED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0125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E07DCC-1D5A-42EB-F2C8-068311E2285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0D9CD6F-558A-8C8D-42C8-DEF0581C187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415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802609-5BD6-05AB-31C7-7C5A2198265E}"/>
              </a:ext>
            </a:extLst>
          </p:cNvPr>
          <p:cNvSpPr>
            <a:spLocks noGrp="1"/>
          </p:cNvSpPr>
          <p:nvPr>
            <p:ph type="title"/>
          </p:nvPr>
        </p:nvSpPr>
        <p:spPr/>
        <p:txBody>
          <a:bodyPr/>
          <a:lstStyle/>
          <a:p>
            <a:pPr algn="ctr"/>
            <a:r>
              <a:rPr lang="en-US"/>
              <a:t>First uses of the </a:t>
            </a:r>
            <a:br>
              <a:rPr lang="en-US"/>
            </a:br>
            <a:r>
              <a:rPr lang="en-US"/>
              <a:t>Term “Public Diplomacy”</a:t>
            </a:r>
            <a:endParaRPr lang="en-US" dirty="0"/>
          </a:p>
        </p:txBody>
      </p:sp>
      <p:pic>
        <p:nvPicPr>
          <p:cNvPr id="3" name="Picture 2">
            <a:extLst>
              <a:ext uri="{FF2B5EF4-FFF2-40B4-BE49-F238E27FC236}">
                <a16:creationId xmlns:a16="http://schemas.microsoft.com/office/drawing/2014/main" id="{A2116FB5-C925-28A2-0ECA-6544EC65628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7524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2AD9A7-65AF-2671-3CD9-16D1297CCD7A}"/>
              </a:ext>
            </a:extLst>
          </p:cNvPr>
          <p:cNvSpPr>
            <a:spLocks noGrp="1"/>
          </p:cNvSpPr>
          <p:nvPr>
            <p:ph type="title"/>
          </p:nvPr>
        </p:nvSpPr>
        <p:spPr/>
        <p:txBody>
          <a:bodyPr/>
          <a:lstStyle/>
          <a:p>
            <a:pPr algn="ctr"/>
            <a:r>
              <a:rPr lang="en-US" sz="3200"/>
              <a:t>And further…</a:t>
            </a:r>
            <a:endParaRPr lang="en-US" sz="3200" dirty="0"/>
          </a:p>
        </p:txBody>
      </p:sp>
      <p:pic>
        <p:nvPicPr>
          <p:cNvPr id="3" name="Picture 2">
            <a:extLst>
              <a:ext uri="{FF2B5EF4-FFF2-40B4-BE49-F238E27FC236}">
                <a16:creationId xmlns:a16="http://schemas.microsoft.com/office/drawing/2014/main" id="{B3BA11CC-CC96-C0E3-E597-C798CC8AAD5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4043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38258B-B4F6-F4FC-D762-2B2EF05BC312}"/>
              </a:ext>
            </a:extLst>
          </p:cNvPr>
          <p:cNvSpPr>
            <a:spLocks noGrp="1"/>
          </p:cNvSpPr>
          <p:nvPr>
            <p:ph type="title"/>
          </p:nvPr>
        </p:nvSpPr>
        <p:spPr/>
        <p:txBody>
          <a:bodyPr>
            <a:normAutofit fontScale="90000"/>
          </a:bodyPr>
          <a:lstStyle/>
          <a:p>
            <a:pPr algn="ctr"/>
            <a:br>
              <a:rPr lang="en-US" sz="3600"/>
            </a:br>
            <a:br>
              <a:rPr lang="en-US" sz="3600"/>
            </a:br>
            <a:r>
              <a:rPr lang="en-US" sz="3600" b="1"/>
              <a:t>Edmund Gullion</a:t>
            </a:r>
            <a:br>
              <a:rPr lang="en-US" sz="3600" b="1"/>
            </a:br>
            <a:br>
              <a:rPr lang="en-US" sz="3600"/>
            </a:br>
            <a:r>
              <a:rPr lang="en-US" sz="3600"/>
              <a:t>NATO SACEUR</a:t>
            </a:r>
            <a:br>
              <a:rPr lang="en-US" sz="3600"/>
            </a:br>
            <a:r>
              <a:rPr lang="en-US" sz="3600"/>
              <a:t>Ambassador to Congo</a:t>
            </a:r>
            <a:br>
              <a:rPr lang="en-US" sz="3600"/>
            </a:br>
            <a:r>
              <a:rPr lang="en-US" sz="3600"/>
              <a:t>Dean, Fletcher School of Law and Diplomacy</a:t>
            </a:r>
            <a:br>
              <a:rPr lang="en-US"/>
            </a:br>
            <a:endParaRPr lang="en-US" dirty="0"/>
          </a:p>
        </p:txBody>
      </p:sp>
      <p:pic>
        <p:nvPicPr>
          <p:cNvPr id="3" name="Picture 2">
            <a:extLst>
              <a:ext uri="{FF2B5EF4-FFF2-40B4-BE49-F238E27FC236}">
                <a16:creationId xmlns:a16="http://schemas.microsoft.com/office/drawing/2014/main" id="{B3E132D1-490A-69C9-3018-D836D545475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0607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382</Words>
  <Application>Microsoft Office PowerPoint</Application>
  <PresentationFormat>Widescreen</PresentationFormat>
  <Paragraphs>31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Georgia</vt:lpstr>
      <vt:lpstr>HelveticaNeue</vt:lpstr>
      <vt:lpstr>Office Theme</vt:lpstr>
      <vt:lpstr>Public Diplomacy: A Primer </vt:lpstr>
      <vt:lpstr> John Brown   PhD Princeton 1977 Russian History  Foreign Service Officer 1981-2003</vt:lpstr>
      <vt:lpstr>Brown’s Letter of Resignation   (To Secretary of State Colin Powell)</vt:lpstr>
      <vt:lpstr>PowerPoint Presentation</vt:lpstr>
      <vt:lpstr> Congressional Research Service Definition</vt:lpstr>
      <vt:lpstr>PowerPoint Presentation</vt:lpstr>
      <vt:lpstr>First uses of the  Term “Public Diplomacy”</vt:lpstr>
      <vt:lpstr>And further…</vt:lpstr>
      <vt:lpstr>  Edmund Gullion  NATO SACEUR Ambassador to Congo Dean, Fletcher School of Law and Diplomacy </vt:lpstr>
      <vt:lpstr>Gullion on “Public Diplomacy” 1965</vt:lpstr>
      <vt:lpstr>Public Diplomacy in the United States</vt:lpstr>
      <vt:lpstr>Walter Lippmann 1889-1974  Public Opinion 1922  “the Great, blooming, buzzing confusion of the outer world”  “the picture in our heads”   “We do not first see. We define first and then see.”  (“top down”: elites provide guidance)</vt:lpstr>
      <vt:lpstr>      John Dewey 1859-1952  “participators,” not “spectators”   (“bottom-up”)  “truth” comes from citizens exchanging opinions through conversation</vt:lpstr>
      <vt:lpstr>Nicholas Cull</vt:lpstr>
      <vt:lpstr>National Security Act, 1948</vt:lpstr>
      <vt:lpstr>President Dwight D Eisenhower</vt:lpstr>
      <vt:lpstr>Eisenhower’s “P factor” (psychology) </vt:lpstr>
      <vt:lpstr>  (1961 President John F. Kennedy)  Edward R Murrow USIA Director 1961-1964   </vt:lpstr>
      <vt:lpstr>PowerPoint Presentation</vt:lpstr>
      <vt:lpstr>1961  Mutual Educational and Cultural Exchange Act</vt:lpstr>
      <vt:lpstr>Fulbright Hayes 1961 (JFK)</vt:lpstr>
      <vt:lpstr>Jimmy Carter “USICA”</vt:lpstr>
      <vt:lpstr>USIA Director Charles Z Wick 1981-89  “Bedtime for Bonzo”</vt:lpstr>
      <vt:lpstr>Wick’s USIA budget $458 million in 1981,  $820 million in 1988  WORLDNET 1983+  Solidarity, Grenada, “Let Poland be Poland”</vt:lpstr>
      <vt:lpstr> President Ronald Reagan 1981-89 </vt:lpstr>
      <vt:lpstr>President George H.W. Bush 1989-93 </vt:lpstr>
      <vt:lpstr>Thatcher, INF, Oslo, Madrid, Berlin Wall</vt:lpstr>
      <vt:lpstr>Clinton, “Peace Dividend”</vt:lpstr>
      <vt:lpstr>President George W Bush 2001-09</vt:lpstr>
      <vt:lpstr>Караван проходит, собака лает</vt:lpstr>
      <vt:lpstr>And What Remains?</vt:lpstr>
      <vt:lpstr>PowerPoint Presentation</vt:lpstr>
      <vt:lpstr> Steve Thibeault, Baghdad 1990  (“un functionario de la Embajada norteamericana en Bagdad sonrie ante un grupo de mujeres iraquies que exigian ayer el levantamentinto del embargo”)</vt:lpstr>
      <vt:lpstr>And thirty+ years later – February 12, 2024…</vt:lpstr>
      <vt:lpstr>Madrid Middle East Peace Conference 10/31/91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Diplomacy: A Primer</dc:title>
  <dc:creator>Dan whit</dc:creator>
  <cp:lastModifiedBy>Dan whit</cp:lastModifiedBy>
  <cp:revision>7</cp:revision>
  <dcterms:created xsi:type="dcterms:W3CDTF">2024-01-12T15:56:01Z</dcterms:created>
  <dcterms:modified xsi:type="dcterms:W3CDTF">2024-03-30T21:06:22Z</dcterms:modified>
</cp:coreProperties>
</file>