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85" r:id="rId4"/>
    <p:sldId id="257" r:id="rId5"/>
    <p:sldId id="261" r:id="rId6"/>
    <p:sldId id="262" r:id="rId7"/>
    <p:sldId id="259" r:id="rId8"/>
    <p:sldId id="263" r:id="rId9"/>
    <p:sldId id="264" r:id="rId10"/>
    <p:sldId id="265" r:id="rId11"/>
    <p:sldId id="267" r:id="rId12"/>
    <p:sldId id="266" r:id="rId13"/>
    <p:sldId id="268" r:id="rId14"/>
    <p:sldId id="269" r:id="rId15"/>
    <p:sldId id="270" r:id="rId16"/>
    <p:sldId id="271" r:id="rId17"/>
    <p:sldId id="300" r:id="rId18"/>
    <p:sldId id="273" r:id="rId19"/>
    <p:sldId id="272" r:id="rId20"/>
    <p:sldId id="291" r:id="rId21"/>
    <p:sldId id="292" r:id="rId22"/>
    <p:sldId id="274" r:id="rId23"/>
    <p:sldId id="275" r:id="rId24"/>
    <p:sldId id="276" r:id="rId25"/>
    <p:sldId id="283" r:id="rId26"/>
    <p:sldId id="277" r:id="rId27"/>
    <p:sldId id="278" r:id="rId28"/>
    <p:sldId id="284" r:id="rId29"/>
    <p:sldId id="279" r:id="rId30"/>
    <p:sldId id="280" r:id="rId31"/>
    <p:sldId id="281" r:id="rId32"/>
    <p:sldId id="282" r:id="rId33"/>
    <p:sldId id="286" r:id="rId34"/>
    <p:sldId id="287" r:id="rId35"/>
    <p:sldId id="288" r:id="rId36"/>
    <p:sldId id="289" r:id="rId37"/>
    <p:sldId id="290" r:id="rId38"/>
    <p:sldId id="293" r:id="rId39"/>
    <p:sldId id="295" r:id="rId40"/>
    <p:sldId id="296" r:id="rId41"/>
    <p:sldId id="298" r:id="rId42"/>
    <p:sldId id="299"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BE4D2EA-D3AD-4D6F-AA1A-851B113CB124}" v="1" dt="2023-12-31T16:29:00.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82" autoAdjust="0"/>
    <p:restoredTop sz="93831" autoAdjust="0"/>
  </p:normalViewPr>
  <p:slideViewPr>
    <p:cSldViewPr snapToGrid="0">
      <p:cViewPr varScale="1">
        <p:scale>
          <a:sx n="58" d="100"/>
          <a:sy n="58" d="100"/>
        </p:scale>
        <p:origin x="878"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F1D55-9EBA-3DA9-9137-C295059A3D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5D745A-949F-C9F4-4381-CF3357863D4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AED767-EABF-65DC-2BAF-17C8E363DC6F}"/>
              </a:ext>
            </a:extLst>
          </p:cNvPr>
          <p:cNvSpPr>
            <a:spLocks noGrp="1"/>
          </p:cNvSpPr>
          <p:nvPr>
            <p:ph type="dt" sz="half" idx="10"/>
          </p:nvPr>
        </p:nvSpPr>
        <p:spPr/>
        <p:txBody>
          <a:bodyPr/>
          <a:lstStyle/>
          <a:p>
            <a:fld id="{438F1C98-0A4C-46CC-9CFB-255764AF4107}" type="datetimeFigureOut">
              <a:rPr lang="en-US" smtClean="0"/>
              <a:t>5/8/2024</a:t>
            </a:fld>
            <a:endParaRPr lang="en-US"/>
          </a:p>
        </p:txBody>
      </p:sp>
      <p:sp>
        <p:nvSpPr>
          <p:cNvPr id="5" name="Footer Placeholder 4">
            <a:extLst>
              <a:ext uri="{FF2B5EF4-FFF2-40B4-BE49-F238E27FC236}">
                <a16:creationId xmlns:a16="http://schemas.microsoft.com/office/drawing/2014/main" id="{0B93576C-230A-08E2-723A-DE7CF979E5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C908C-B3F4-8434-E22F-0C8D1AF7140C}"/>
              </a:ext>
            </a:extLst>
          </p:cNvPr>
          <p:cNvSpPr>
            <a:spLocks noGrp="1"/>
          </p:cNvSpPr>
          <p:nvPr>
            <p:ph type="sldNum" sz="quarter" idx="12"/>
          </p:nvPr>
        </p:nvSpPr>
        <p:spPr/>
        <p:txBody>
          <a:bodyPr/>
          <a:lstStyle/>
          <a:p>
            <a:fld id="{AF602A5A-FA01-43D9-8EDB-F12957BF2F4F}" type="slidenum">
              <a:rPr lang="en-US" smtClean="0"/>
              <a:t>‹#›</a:t>
            </a:fld>
            <a:endParaRPr lang="en-US"/>
          </a:p>
        </p:txBody>
      </p:sp>
    </p:spTree>
    <p:extLst>
      <p:ext uri="{BB962C8B-B14F-4D97-AF65-F5344CB8AC3E}">
        <p14:creationId xmlns:p14="http://schemas.microsoft.com/office/powerpoint/2010/main" val="1956690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22065-3210-79F1-92B4-BB110720F96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8D5E56-494C-90C7-E417-BE6DF5EFE5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B0473-7E7E-7227-92D1-C68732E142F5}"/>
              </a:ext>
            </a:extLst>
          </p:cNvPr>
          <p:cNvSpPr>
            <a:spLocks noGrp="1"/>
          </p:cNvSpPr>
          <p:nvPr>
            <p:ph type="dt" sz="half" idx="10"/>
          </p:nvPr>
        </p:nvSpPr>
        <p:spPr/>
        <p:txBody>
          <a:bodyPr/>
          <a:lstStyle/>
          <a:p>
            <a:fld id="{438F1C98-0A4C-46CC-9CFB-255764AF4107}" type="datetimeFigureOut">
              <a:rPr lang="en-US" smtClean="0"/>
              <a:t>5/8/2024</a:t>
            </a:fld>
            <a:endParaRPr lang="en-US"/>
          </a:p>
        </p:txBody>
      </p:sp>
      <p:sp>
        <p:nvSpPr>
          <p:cNvPr id="5" name="Footer Placeholder 4">
            <a:extLst>
              <a:ext uri="{FF2B5EF4-FFF2-40B4-BE49-F238E27FC236}">
                <a16:creationId xmlns:a16="http://schemas.microsoft.com/office/drawing/2014/main" id="{F79B526E-E18A-C695-B898-BE51B7C14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77124-87FA-7BC9-2A50-48AFFD3F0437}"/>
              </a:ext>
            </a:extLst>
          </p:cNvPr>
          <p:cNvSpPr>
            <a:spLocks noGrp="1"/>
          </p:cNvSpPr>
          <p:nvPr>
            <p:ph type="sldNum" sz="quarter" idx="12"/>
          </p:nvPr>
        </p:nvSpPr>
        <p:spPr/>
        <p:txBody>
          <a:bodyPr/>
          <a:lstStyle/>
          <a:p>
            <a:fld id="{AF602A5A-FA01-43D9-8EDB-F12957BF2F4F}" type="slidenum">
              <a:rPr lang="en-US" smtClean="0"/>
              <a:t>‹#›</a:t>
            </a:fld>
            <a:endParaRPr lang="en-US"/>
          </a:p>
        </p:txBody>
      </p:sp>
    </p:spTree>
    <p:extLst>
      <p:ext uri="{BB962C8B-B14F-4D97-AF65-F5344CB8AC3E}">
        <p14:creationId xmlns:p14="http://schemas.microsoft.com/office/powerpoint/2010/main" val="844034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DDA989-85D3-00C2-E080-E2FDDE1215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494DE2-3F86-45E3-E2EC-2AABDD7D36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5B43F-1A57-0DA9-BFA3-DEA5738B7D42}"/>
              </a:ext>
            </a:extLst>
          </p:cNvPr>
          <p:cNvSpPr>
            <a:spLocks noGrp="1"/>
          </p:cNvSpPr>
          <p:nvPr>
            <p:ph type="dt" sz="half" idx="10"/>
          </p:nvPr>
        </p:nvSpPr>
        <p:spPr/>
        <p:txBody>
          <a:bodyPr/>
          <a:lstStyle/>
          <a:p>
            <a:fld id="{438F1C98-0A4C-46CC-9CFB-255764AF4107}" type="datetimeFigureOut">
              <a:rPr lang="en-US" smtClean="0"/>
              <a:t>5/8/2024</a:t>
            </a:fld>
            <a:endParaRPr lang="en-US"/>
          </a:p>
        </p:txBody>
      </p:sp>
      <p:sp>
        <p:nvSpPr>
          <p:cNvPr id="5" name="Footer Placeholder 4">
            <a:extLst>
              <a:ext uri="{FF2B5EF4-FFF2-40B4-BE49-F238E27FC236}">
                <a16:creationId xmlns:a16="http://schemas.microsoft.com/office/drawing/2014/main" id="{165E7FED-B7A8-ABD4-AA8D-7523DCE878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40D84E-1AE0-F34E-6F91-DB695E4D1458}"/>
              </a:ext>
            </a:extLst>
          </p:cNvPr>
          <p:cNvSpPr>
            <a:spLocks noGrp="1"/>
          </p:cNvSpPr>
          <p:nvPr>
            <p:ph type="sldNum" sz="quarter" idx="12"/>
          </p:nvPr>
        </p:nvSpPr>
        <p:spPr/>
        <p:txBody>
          <a:bodyPr/>
          <a:lstStyle/>
          <a:p>
            <a:fld id="{AF602A5A-FA01-43D9-8EDB-F12957BF2F4F}" type="slidenum">
              <a:rPr lang="en-US" smtClean="0"/>
              <a:t>‹#›</a:t>
            </a:fld>
            <a:endParaRPr lang="en-US"/>
          </a:p>
        </p:txBody>
      </p:sp>
    </p:spTree>
    <p:extLst>
      <p:ext uri="{BB962C8B-B14F-4D97-AF65-F5344CB8AC3E}">
        <p14:creationId xmlns:p14="http://schemas.microsoft.com/office/powerpoint/2010/main" val="1341197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9C9A-3AFF-4806-A12B-F9003DFC7E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DBC91A-7837-18D0-E7E4-99BA56E3A49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AE94E-CC91-6A5C-8005-4E72E7005150}"/>
              </a:ext>
            </a:extLst>
          </p:cNvPr>
          <p:cNvSpPr>
            <a:spLocks noGrp="1"/>
          </p:cNvSpPr>
          <p:nvPr>
            <p:ph type="dt" sz="half" idx="10"/>
          </p:nvPr>
        </p:nvSpPr>
        <p:spPr/>
        <p:txBody>
          <a:bodyPr/>
          <a:lstStyle/>
          <a:p>
            <a:fld id="{438F1C98-0A4C-46CC-9CFB-255764AF4107}" type="datetimeFigureOut">
              <a:rPr lang="en-US" smtClean="0"/>
              <a:t>5/8/2024</a:t>
            </a:fld>
            <a:endParaRPr lang="en-US"/>
          </a:p>
        </p:txBody>
      </p:sp>
      <p:sp>
        <p:nvSpPr>
          <p:cNvPr id="5" name="Footer Placeholder 4">
            <a:extLst>
              <a:ext uri="{FF2B5EF4-FFF2-40B4-BE49-F238E27FC236}">
                <a16:creationId xmlns:a16="http://schemas.microsoft.com/office/drawing/2014/main" id="{AC10FB3F-6069-D5A3-F58C-8C720E993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E1462F-A0DF-5CAA-2EA2-C7F07E4A4C22}"/>
              </a:ext>
            </a:extLst>
          </p:cNvPr>
          <p:cNvSpPr>
            <a:spLocks noGrp="1"/>
          </p:cNvSpPr>
          <p:nvPr>
            <p:ph type="sldNum" sz="quarter" idx="12"/>
          </p:nvPr>
        </p:nvSpPr>
        <p:spPr/>
        <p:txBody>
          <a:bodyPr/>
          <a:lstStyle/>
          <a:p>
            <a:fld id="{AF602A5A-FA01-43D9-8EDB-F12957BF2F4F}" type="slidenum">
              <a:rPr lang="en-US" smtClean="0"/>
              <a:t>‹#›</a:t>
            </a:fld>
            <a:endParaRPr lang="en-US"/>
          </a:p>
        </p:txBody>
      </p:sp>
    </p:spTree>
    <p:extLst>
      <p:ext uri="{BB962C8B-B14F-4D97-AF65-F5344CB8AC3E}">
        <p14:creationId xmlns:p14="http://schemas.microsoft.com/office/powerpoint/2010/main" val="2410699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A89E8-78F6-57D2-ED02-3A82FDF578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79F5B1-FD50-CFA7-740B-FACEF8E1BF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1C44A7-9030-14F5-9C44-D59B26F1EF8B}"/>
              </a:ext>
            </a:extLst>
          </p:cNvPr>
          <p:cNvSpPr>
            <a:spLocks noGrp="1"/>
          </p:cNvSpPr>
          <p:nvPr>
            <p:ph type="dt" sz="half" idx="10"/>
          </p:nvPr>
        </p:nvSpPr>
        <p:spPr/>
        <p:txBody>
          <a:bodyPr/>
          <a:lstStyle/>
          <a:p>
            <a:fld id="{438F1C98-0A4C-46CC-9CFB-255764AF4107}" type="datetimeFigureOut">
              <a:rPr lang="en-US" smtClean="0"/>
              <a:t>5/8/2024</a:t>
            </a:fld>
            <a:endParaRPr lang="en-US"/>
          </a:p>
        </p:txBody>
      </p:sp>
      <p:sp>
        <p:nvSpPr>
          <p:cNvPr id="5" name="Footer Placeholder 4">
            <a:extLst>
              <a:ext uri="{FF2B5EF4-FFF2-40B4-BE49-F238E27FC236}">
                <a16:creationId xmlns:a16="http://schemas.microsoft.com/office/drawing/2014/main" id="{B123F252-DBAD-C047-028C-56AFEA2C48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491F95-38AF-9596-0035-8D32EE07E08B}"/>
              </a:ext>
            </a:extLst>
          </p:cNvPr>
          <p:cNvSpPr>
            <a:spLocks noGrp="1"/>
          </p:cNvSpPr>
          <p:nvPr>
            <p:ph type="sldNum" sz="quarter" idx="12"/>
          </p:nvPr>
        </p:nvSpPr>
        <p:spPr/>
        <p:txBody>
          <a:bodyPr/>
          <a:lstStyle/>
          <a:p>
            <a:fld id="{AF602A5A-FA01-43D9-8EDB-F12957BF2F4F}" type="slidenum">
              <a:rPr lang="en-US" smtClean="0"/>
              <a:t>‹#›</a:t>
            </a:fld>
            <a:endParaRPr lang="en-US"/>
          </a:p>
        </p:txBody>
      </p:sp>
    </p:spTree>
    <p:extLst>
      <p:ext uri="{BB962C8B-B14F-4D97-AF65-F5344CB8AC3E}">
        <p14:creationId xmlns:p14="http://schemas.microsoft.com/office/powerpoint/2010/main" val="2390222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FCD92-5950-6E2E-36F5-BCC08F9BD9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424EF0-8DF7-D54C-52A9-9C7ED06605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9EF49C-B3B7-02FD-EE68-57119BA714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B32109-8C8A-9D6E-618B-3F8DB46E4B4C}"/>
              </a:ext>
            </a:extLst>
          </p:cNvPr>
          <p:cNvSpPr>
            <a:spLocks noGrp="1"/>
          </p:cNvSpPr>
          <p:nvPr>
            <p:ph type="dt" sz="half" idx="10"/>
          </p:nvPr>
        </p:nvSpPr>
        <p:spPr/>
        <p:txBody>
          <a:bodyPr/>
          <a:lstStyle/>
          <a:p>
            <a:fld id="{438F1C98-0A4C-46CC-9CFB-255764AF4107}" type="datetimeFigureOut">
              <a:rPr lang="en-US" smtClean="0"/>
              <a:t>5/8/2024</a:t>
            </a:fld>
            <a:endParaRPr lang="en-US"/>
          </a:p>
        </p:txBody>
      </p:sp>
      <p:sp>
        <p:nvSpPr>
          <p:cNvPr id="6" name="Footer Placeholder 5">
            <a:extLst>
              <a:ext uri="{FF2B5EF4-FFF2-40B4-BE49-F238E27FC236}">
                <a16:creationId xmlns:a16="http://schemas.microsoft.com/office/drawing/2014/main" id="{71ECD957-AF6C-17F3-D3D9-9CC5E18750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CA85B-0258-6119-A2F4-9B1039DEFB69}"/>
              </a:ext>
            </a:extLst>
          </p:cNvPr>
          <p:cNvSpPr>
            <a:spLocks noGrp="1"/>
          </p:cNvSpPr>
          <p:nvPr>
            <p:ph type="sldNum" sz="quarter" idx="12"/>
          </p:nvPr>
        </p:nvSpPr>
        <p:spPr/>
        <p:txBody>
          <a:bodyPr/>
          <a:lstStyle/>
          <a:p>
            <a:fld id="{AF602A5A-FA01-43D9-8EDB-F12957BF2F4F}" type="slidenum">
              <a:rPr lang="en-US" smtClean="0"/>
              <a:t>‹#›</a:t>
            </a:fld>
            <a:endParaRPr lang="en-US"/>
          </a:p>
        </p:txBody>
      </p:sp>
    </p:spTree>
    <p:extLst>
      <p:ext uri="{BB962C8B-B14F-4D97-AF65-F5344CB8AC3E}">
        <p14:creationId xmlns:p14="http://schemas.microsoft.com/office/powerpoint/2010/main" val="2505906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C8C19-BA33-FC22-6BFE-821878251B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F010E2D-11EF-943F-3A33-8BD1E0E5AE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E9259D-2B55-8727-DA48-062BCAC99B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BF8362-0CDD-768E-2992-6ED5C37631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76CC46-FE96-DC1A-7ABD-1269B3CCBB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9DA07B-3412-BAE9-EDB0-288E6F816CC2}"/>
              </a:ext>
            </a:extLst>
          </p:cNvPr>
          <p:cNvSpPr>
            <a:spLocks noGrp="1"/>
          </p:cNvSpPr>
          <p:nvPr>
            <p:ph type="dt" sz="half" idx="10"/>
          </p:nvPr>
        </p:nvSpPr>
        <p:spPr/>
        <p:txBody>
          <a:bodyPr/>
          <a:lstStyle/>
          <a:p>
            <a:fld id="{438F1C98-0A4C-46CC-9CFB-255764AF4107}" type="datetimeFigureOut">
              <a:rPr lang="en-US" smtClean="0"/>
              <a:t>5/8/2024</a:t>
            </a:fld>
            <a:endParaRPr lang="en-US"/>
          </a:p>
        </p:txBody>
      </p:sp>
      <p:sp>
        <p:nvSpPr>
          <p:cNvPr id="8" name="Footer Placeholder 7">
            <a:extLst>
              <a:ext uri="{FF2B5EF4-FFF2-40B4-BE49-F238E27FC236}">
                <a16:creationId xmlns:a16="http://schemas.microsoft.com/office/drawing/2014/main" id="{ECBAC294-38B1-B015-D974-72984E1989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4EC518-0E29-26AF-11C1-2C7E0B836BCE}"/>
              </a:ext>
            </a:extLst>
          </p:cNvPr>
          <p:cNvSpPr>
            <a:spLocks noGrp="1"/>
          </p:cNvSpPr>
          <p:nvPr>
            <p:ph type="sldNum" sz="quarter" idx="12"/>
          </p:nvPr>
        </p:nvSpPr>
        <p:spPr/>
        <p:txBody>
          <a:bodyPr/>
          <a:lstStyle/>
          <a:p>
            <a:fld id="{AF602A5A-FA01-43D9-8EDB-F12957BF2F4F}" type="slidenum">
              <a:rPr lang="en-US" smtClean="0"/>
              <a:t>‹#›</a:t>
            </a:fld>
            <a:endParaRPr lang="en-US"/>
          </a:p>
        </p:txBody>
      </p:sp>
    </p:spTree>
    <p:extLst>
      <p:ext uri="{BB962C8B-B14F-4D97-AF65-F5344CB8AC3E}">
        <p14:creationId xmlns:p14="http://schemas.microsoft.com/office/powerpoint/2010/main" val="1873013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FD15D-ADF5-712D-197C-974E99E53E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82703F-E7B4-E207-570D-5553193E32C0}"/>
              </a:ext>
            </a:extLst>
          </p:cNvPr>
          <p:cNvSpPr>
            <a:spLocks noGrp="1"/>
          </p:cNvSpPr>
          <p:nvPr>
            <p:ph type="dt" sz="half" idx="10"/>
          </p:nvPr>
        </p:nvSpPr>
        <p:spPr/>
        <p:txBody>
          <a:bodyPr/>
          <a:lstStyle/>
          <a:p>
            <a:fld id="{438F1C98-0A4C-46CC-9CFB-255764AF4107}" type="datetimeFigureOut">
              <a:rPr lang="en-US" smtClean="0"/>
              <a:t>5/8/2024</a:t>
            </a:fld>
            <a:endParaRPr lang="en-US"/>
          </a:p>
        </p:txBody>
      </p:sp>
      <p:sp>
        <p:nvSpPr>
          <p:cNvPr id="4" name="Footer Placeholder 3">
            <a:extLst>
              <a:ext uri="{FF2B5EF4-FFF2-40B4-BE49-F238E27FC236}">
                <a16:creationId xmlns:a16="http://schemas.microsoft.com/office/drawing/2014/main" id="{DB5F0D07-A947-E96C-8138-9CDABF0109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8832BC-889A-F875-04E4-BC3D8C2BE2FF}"/>
              </a:ext>
            </a:extLst>
          </p:cNvPr>
          <p:cNvSpPr>
            <a:spLocks noGrp="1"/>
          </p:cNvSpPr>
          <p:nvPr>
            <p:ph type="sldNum" sz="quarter" idx="12"/>
          </p:nvPr>
        </p:nvSpPr>
        <p:spPr/>
        <p:txBody>
          <a:bodyPr/>
          <a:lstStyle/>
          <a:p>
            <a:fld id="{AF602A5A-FA01-43D9-8EDB-F12957BF2F4F}" type="slidenum">
              <a:rPr lang="en-US" smtClean="0"/>
              <a:t>‹#›</a:t>
            </a:fld>
            <a:endParaRPr lang="en-US"/>
          </a:p>
        </p:txBody>
      </p:sp>
    </p:spTree>
    <p:extLst>
      <p:ext uri="{BB962C8B-B14F-4D97-AF65-F5344CB8AC3E}">
        <p14:creationId xmlns:p14="http://schemas.microsoft.com/office/powerpoint/2010/main" val="1227889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5549D4-9116-058D-8BB9-0EF03B5C27DB}"/>
              </a:ext>
            </a:extLst>
          </p:cNvPr>
          <p:cNvSpPr>
            <a:spLocks noGrp="1"/>
          </p:cNvSpPr>
          <p:nvPr>
            <p:ph type="dt" sz="half" idx="10"/>
          </p:nvPr>
        </p:nvSpPr>
        <p:spPr/>
        <p:txBody>
          <a:bodyPr/>
          <a:lstStyle/>
          <a:p>
            <a:fld id="{438F1C98-0A4C-46CC-9CFB-255764AF4107}" type="datetimeFigureOut">
              <a:rPr lang="en-US" smtClean="0"/>
              <a:t>5/8/2024</a:t>
            </a:fld>
            <a:endParaRPr lang="en-US"/>
          </a:p>
        </p:txBody>
      </p:sp>
      <p:sp>
        <p:nvSpPr>
          <p:cNvPr id="3" name="Footer Placeholder 2">
            <a:extLst>
              <a:ext uri="{FF2B5EF4-FFF2-40B4-BE49-F238E27FC236}">
                <a16:creationId xmlns:a16="http://schemas.microsoft.com/office/drawing/2014/main" id="{EC7E433A-C963-E8D3-2E91-6A827C0A3F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B4805C-2316-BFC4-1A9B-DA86355F1DD5}"/>
              </a:ext>
            </a:extLst>
          </p:cNvPr>
          <p:cNvSpPr>
            <a:spLocks noGrp="1"/>
          </p:cNvSpPr>
          <p:nvPr>
            <p:ph type="sldNum" sz="quarter" idx="12"/>
          </p:nvPr>
        </p:nvSpPr>
        <p:spPr/>
        <p:txBody>
          <a:bodyPr/>
          <a:lstStyle/>
          <a:p>
            <a:fld id="{AF602A5A-FA01-43D9-8EDB-F12957BF2F4F}" type="slidenum">
              <a:rPr lang="en-US" smtClean="0"/>
              <a:t>‹#›</a:t>
            </a:fld>
            <a:endParaRPr lang="en-US"/>
          </a:p>
        </p:txBody>
      </p:sp>
    </p:spTree>
    <p:extLst>
      <p:ext uri="{BB962C8B-B14F-4D97-AF65-F5344CB8AC3E}">
        <p14:creationId xmlns:p14="http://schemas.microsoft.com/office/powerpoint/2010/main" val="3964398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A3E2D-20C6-9FDC-FD78-EE775D1A4C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264EE8-DEAE-4921-C989-14527542A4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08D9EC-C748-38A2-EDB6-CBA3C43CB2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89522B-DE84-8C75-A1A4-C2869FAEDB26}"/>
              </a:ext>
            </a:extLst>
          </p:cNvPr>
          <p:cNvSpPr>
            <a:spLocks noGrp="1"/>
          </p:cNvSpPr>
          <p:nvPr>
            <p:ph type="dt" sz="half" idx="10"/>
          </p:nvPr>
        </p:nvSpPr>
        <p:spPr/>
        <p:txBody>
          <a:bodyPr/>
          <a:lstStyle/>
          <a:p>
            <a:fld id="{438F1C98-0A4C-46CC-9CFB-255764AF4107}" type="datetimeFigureOut">
              <a:rPr lang="en-US" smtClean="0"/>
              <a:t>5/8/2024</a:t>
            </a:fld>
            <a:endParaRPr lang="en-US"/>
          </a:p>
        </p:txBody>
      </p:sp>
      <p:sp>
        <p:nvSpPr>
          <p:cNvPr id="6" name="Footer Placeholder 5">
            <a:extLst>
              <a:ext uri="{FF2B5EF4-FFF2-40B4-BE49-F238E27FC236}">
                <a16:creationId xmlns:a16="http://schemas.microsoft.com/office/drawing/2014/main" id="{60E5FAB7-81D7-6238-6959-850C9B6C97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A4B333-D2AC-165A-7391-DC3038BEA001}"/>
              </a:ext>
            </a:extLst>
          </p:cNvPr>
          <p:cNvSpPr>
            <a:spLocks noGrp="1"/>
          </p:cNvSpPr>
          <p:nvPr>
            <p:ph type="sldNum" sz="quarter" idx="12"/>
          </p:nvPr>
        </p:nvSpPr>
        <p:spPr/>
        <p:txBody>
          <a:bodyPr/>
          <a:lstStyle/>
          <a:p>
            <a:fld id="{AF602A5A-FA01-43D9-8EDB-F12957BF2F4F}" type="slidenum">
              <a:rPr lang="en-US" smtClean="0"/>
              <a:t>‹#›</a:t>
            </a:fld>
            <a:endParaRPr lang="en-US"/>
          </a:p>
        </p:txBody>
      </p:sp>
    </p:spTree>
    <p:extLst>
      <p:ext uri="{BB962C8B-B14F-4D97-AF65-F5344CB8AC3E}">
        <p14:creationId xmlns:p14="http://schemas.microsoft.com/office/powerpoint/2010/main" val="4135833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A75E9-78AE-EEE3-24B8-160ADB5A31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C27CC0-BC02-86F8-6100-22A6A5ED0B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BD9739-2A04-5617-6D2A-18B8E618DB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4141B-1BE9-E45B-8C5D-DA0D9AC6DF50}"/>
              </a:ext>
            </a:extLst>
          </p:cNvPr>
          <p:cNvSpPr>
            <a:spLocks noGrp="1"/>
          </p:cNvSpPr>
          <p:nvPr>
            <p:ph type="dt" sz="half" idx="10"/>
          </p:nvPr>
        </p:nvSpPr>
        <p:spPr/>
        <p:txBody>
          <a:bodyPr/>
          <a:lstStyle/>
          <a:p>
            <a:fld id="{438F1C98-0A4C-46CC-9CFB-255764AF4107}" type="datetimeFigureOut">
              <a:rPr lang="en-US" smtClean="0"/>
              <a:t>5/8/2024</a:t>
            </a:fld>
            <a:endParaRPr lang="en-US"/>
          </a:p>
        </p:txBody>
      </p:sp>
      <p:sp>
        <p:nvSpPr>
          <p:cNvPr id="6" name="Footer Placeholder 5">
            <a:extLst>
              <a:ext uri="{FF2B5EF4-FFF2-40B4-BE49-F238E27FC236}">
                <a16:creationId xmlns:a16="http://schemas.microsoft.com/office/drawing/2014/main" id="{F6D9B18C-EEF4-9C93-BCD6-C3DBB01FE8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EC7377-6C1C-71EE-1FF4-47CA7A32469A}"/>
              </a:ext>
            </a:extLst>
          </p:cNvPr>
          <p:cNvSpPr>
            <a:spLocks noGrp="1"/>
          </p:cNvSpPr>
          <p:nvPr>
            <p:ph type="sldNum" sz="quarter" idx="12"/>
          </p:nvPr>
        </p:nvSpPr>
        <p:spPr/>
        <p:txBody>
          <a:bodyPr/>
          <a:lstStyle/>
          <a:p>
            <a:fld id="{AF602A5A-FA01-43D9-8EDB-F12957BF2F4F}" type="slidenum">
              <a:rPr lang="en-US" smtClean="0"/>
              <a:t>‹#›</a:t>
            </a:fld>
            <a:endParaRPr lang="en-US"/>
          </a:p>
        </p:txBody>
      </p:sp>
    </p:spTree>
    <p:extLst>
      <p:ext uri="{BB962C8B-B14F-4D97-AF65-F5344CB8AC3E}">
        <p14:creationId xmlns:p14="http://schemas.microsoft.com/office/powerpoint/2010/main" val="2131399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A0B6C6-FB11-AC4E-8F5E-AF31D01E78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12241C-8B64-82AA-8015-80400DC630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1AF4BE-FC4F-BBDD-BAB2-EC1A27EA0E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F1C98-0A4C-46CC-9CFB-255764AF4107}" type="datetimeFigureOut">
              <a:rPr lang="en-US" smtClean="0"/>
              <a:t>5/8/2024</a:t>
            </a:fld>
            <a:endParaRPr lang="en-US"/>
          </a:p>
        </p:txBody>
      </p:sp>
      <p:sp>
        <p:nvSpPr>
          <p:cNvPr id="5" name="Footer Placeholder 4">
            <a:extLst>
              <a:ext uri="{FF2B5EF4-FFF2-40B4-BE49-F238E27FC236}">
                <a16:creationId xmlns:a16="http://schemas.microsoft.com/office/drawing/2014/main" id="{2022832F-1282-92AA-192E-7136C35829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0B7518-D3B2-C952-ECAA-A76FECC61B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02A5A-FA01-43D9-8EDB-F12957BF2F4F}" type="slidenum">
              <a:rPr lang="en-US" smtClean="0"/>
              <a:t>‹#›</a:t>
            </a:fld>
            <a:endParaRPr lang="en-US"/>
          </a:p>
        </p:txBody>
      </p:sp>
    </p:spTree>
    <p:extLst>
      <p:ext uri="{BB962C8B-B14F-4D97-AF65-F5344CB8AC3E}">
        <p14:creationId xmlns:p14="http://schemas.microsoft.com/office/powerpoint/2010/main" val="22122110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E32FF-920B-5FBE-6B54-3FEDE2DA1416}"/>
              </a:ext>
            </a:extLst>
          </p:cNvPr>
          <p:cNvSpPr>
            <a:spLocks noGrp="1"/>
          </p:cNvSpPr>
          <p:nvPr>
            <p:ph type="ctrTitle"/>
          </p:nvPr>
        </p:nvSpPr>
        <p:spPr>
          <a:xfrm>
            <a:off x="1805651" y="2500132"/>
            <a:ext cx="9007882" cy="3206187"/>
          </a:xfrm>
        </p:spPr>
        <p:txBody>
          <a:bodyPr>
            <a:normAutofit fontScale="90000"/>
          </a:bodyPr>
          <a:lstStyle/>
          <a:p>
            <a:br>
              <a:rPr lang="en-US" dirty="0"/>
            </a:br>
            <a:br>
              <a:rPr lang="en-US" dirty="0"/>
            </a:br>
            <a:br>
              <a:rPr lang="en-US" dirty="0"/>
            </a:br>
            <a:br>
              <a:rPr lang="en-US" dirty="0"/>
            </a:br>
            <a:br>
              <a:rPr lang="en-US" dirty="0"/>
            </a:br>
            <a:br>
              <a:rPr lang="en-US" dirty="0"/>
            </a:br>
            <a:br>
              <a:rPr lang="en-US" dirty="0"/>
            </a:br>
            <a:br>
              <a:rPr lang="en-US" dirty="0"/>
            </a:br>
            <a:br>
              <a:rPr lang="en-US" dirty="0"/>
            </a:br>
            <a:r>
              <a:rPr lang="en-US" dirty="0"/>
              <a:t>Public Diplomacy:</a:t>
            </a:r>
            <a:br>
              <a:rPr lang="en-US" dirty="0"/>
            </a:br>
            <a:br>
              <a:rPr lang="en-US" dirty="0"/>
            </a:br>
            <a:r>
              <a:rPr lang="en-US" dirty="0"/>
              <a:t>A Primer</a:t>
            </a:r>
            <a:br>
              <a:rPr lang="en-US" dirty="0"/>
            </a:br>
            <a:br>
              <a:rPr lang="en-US" dirty="0"/>
            </a:br>
            <a:r>
              <a:rPr lang="en-US" sz="4000" dirty="0"/>
              <a:t>(Part One)</a:t>
            </a:r>
            <a:br>
              <a:rPr lang="en-US" sz="4000" dirty="0"/>
            </a:br>
            <a:endParaRPr lang="en-US" sz="4000" dirty="0"/>
          </a:p>
        </p:txBody>
      </p:sp>
    </p:spTree>
    <p:extLst>
      <p:ext uri="{BB962C8B-B14F-4D97-AF65-F5344CB8AC3E}">
        <p14:creationId xmlns:p14="http://schemas.microsoft.com/office/powerpoint/2010/main" val="3101543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79756D4-C9B0-5243-FDD6-73DD4D6130DC}"/>
              </a:ext>
            </a:extLst>
          </p:cNvPr>
          <p:cNvPicPr>
            <a:picLocks noGrp="1" noChangeAspect="1"/>
          </p:cNvPicPr>
          <p:nvPr>
            <p:ph idx="1"/>
          </p:nvPr>
        </p:nvPicPr>
        <p:blipFill>
          <a:blip r:embed="rId2"/>
          <a:stretch>
            <a:fillRect/>
          </a:stretch>
        </p:blipFill>
        <p:spPr>
          <a:xfrm>
            <a:off x="3590242" y="759060"/>
            <a:ext cx="6327671" cy="5604669"/>
          </a:xfrm>
          <a:prstGeom prst="rect">
            <a:avLst/>
          </a:prstGeom>
        </p:spPr>
      </p:pic>
    </p:spTree>
    <p:extLst>
      <p:ext uri="{BB962C8B-B14F-4D97-AF65-F5344CB8AC3E}">
        <p14:creationId xmlns:p14="http://schemas.microsoft.com/office/powerpoint/2010/main" val="3871662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56AE-7634-3DF4-60F7-BF32C52F16E2}"/>
              </a:ext>
            </a:extLst>
          </p:cNvPr>
          <p:cNvSpPr>
            <a:spLocks noGrp="1"/>
          </p:cNvSpPr>
          <p:nvPr>
            <p:ph type="title"/>
          </p:nvPr>
        </p:nvSpPr>
        <p:spPr/>
        <p:txBody>
          <a:bodyPr/>
          <a:lstStyle/>
          <a:p>
            <a:pPr algn="ctr"/>
            <a:r>
              <a:rPr lang="en-US" dirty="0"/>
              <a:t>Wars of Religion – France, 1550s-60s</a:t>
            </a:r>
          </a:p>
        </p:txBody>
      </p:sp>
      <p:pic>
        <p:nvPicPr>
          <p:cNvPr id="4" name="Content Placeholder 3">
            <a:extLst>
              <a:ext uri="{FF2B5EF4-FFF2-40B4-BE49-F238E27FC236}">
                <a16:creationId xmlns:a16="http://schemas.microsoft.com/office/drawing/2014/main" id="{EBF87DEB-28B5-36A6-C1B4-3078203DE423}"/>
              </a:ext>
            </a:extLst>
          </p:cNvPr>
          <p:cNvPicPr>
            <a:picLocks noGrp="1" noChangeAspect="1"/>
          </p:cNvPicPr>
          <p:nvPr>
            <p:ph idx="1"/>
          </p:nvPr>
        </p:nvPicPr>
        <p:blipFill>
          <a:blip r:embed="rId2"/>
          <a:stretch>
            <a:fillRect/>
          </a:stretch>
        </p:blipFill>
        <p:spPr>
          <a:xfrm>
            <a:off x="3039590" y="1825625"/>
            <a:ext cx="6112820" cy="4351338"/>
          </a:xfrm>
          <a:prstGeom prst="rect">
            <a:avLst/>
          </a:prstGeom>
        </p:spPr>
      </p:pic>
    </p:spTree>
    <p:extLst>
      <p:ext uri="{BB962C8B-B14F-4D97-AF65-F5344CB8AC3E}">
        <p14:creationId xmlns:p14="http://schemas.microsoft.com/office/powerpoint/2010/main" val="1611649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48077-060D-8002-652F-7774C59B49B5}"/>
              </a:ext>
            </a:extLst>
          </p:cNvPr>
          <p:cNvSpPr>
            <a:spLocks noGrp="1"/>
          </p:cNvSpPr>
          <p:nvPr>
            <p:ph type="title"/>
          </p:nvPr>
        </p:nvSpPr>
        <p:spPr/>
        <p:txBody>
          <a:bodyPr/>
          <a:lstStyle/>
          <a:p>
            <a:pPr algn="ctr"/>
            <a:r>
              <a:rPr lang="en-US" dirty="0"/>
              <a:t>(not soft power)</a:t>
            </a:r>
          </a:p>
        </p:txBody>
      </p:sp>
      <p:pic>
        <p:nvPicPr>
          <p:cNvPr id="3074" name="Picture 2">
            <a:extLst>
              <a:ext uri="{FF2B5EF4-FFF2-40B4-BE49-F238E27FC236}">
                <a16:creationId xmlns:a16="http://schemas.microsoft.com/office/drawing/2014/main" id="{115360C1-DD3E-D074-0860-5B5DCBD1A2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7920" y="2146852"/>
            <a:ext cx="5845282" cy="3604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95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DD95AB-0DC0-72A9-2672-B600F69C94B2}"/>
              </a:ext>
            </a:extLst>
          </p:cNvPr>
          <p:cNvSpPr>
            <a:spLocks noGrp="1"/>
          </p:cNvSpPr>
          <p:nvPr>
            <p:ph type="ctrTitle"/>
          </p:nvPr>
        </p:nvSpPr>
        <p:spPr/>
        <p:txBody>
          <a:bodyPr/>
          <a:lstStyle/>
          <a:p>
            <a:r>
              <a:rPr lang="en-US" dirty="0"/>
              <a:t>Define “Propaganda”?</a:t>
            </a:r>
          </a:p>
        </p:txBody>
      </p:sp>
    </p:spTree>
    <p:extLst>
      <p:ext uri="{BB962C8B-B14F-4D97-AF65-F5344CB8AC3E}">
        <p14:creationId xmlns:p14="http://schemas.microsoft.com/office/powerpoint/2010/main" val="1272048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71663-FF63-4795-8AE7-0CECE39B2B38}"/>
              </a:ext>
            </a:extLst>
          </p:cNvPr>
          <p:cNvSpPr>
            <a:spLocks noGrp="1"/>
          </p:cNvSpPr>
          <p:nvPr>
            <p:ph type="title"/>
          </p:nvPr>
        </p:nvSpPr>
        <p:spPr/>
        <p:txBody>
          <a:bodyPr/>
          <a:lstStyle/>
          <a:p>
            <a:pPr algn="ctr"/>
            <a:r>
              <a:rPr lang="en-US" dirty="0"/>
              <a:t>Stanford psychologist Lee D. Ross</a:t>
            </a:r>
          </a:p>
        </p:txBody>
      </p:sp>
      <p:sp>
        <p:nvSpPr>
          <p:cNvPr id="3" name="Content Placeholder 2">
            <a:extLst>
              <a:ext uri="{FF2B5EF4-FFF2-40B4-BE49-F238E27FC236}">
                <a16:creationId xmlns:a16="http://schemas.microsoft.com/office/drawing/2014/main" id="{F113E341-F832-90EA-13A3-9FFF0AD7A52E}"/>
              </a:ext>
            </a:extLst>
          </p:cNvPr>
          <p:cNvSpPr>
            <a:spLocks noGrp="1"/>
          </p:cNvSpPr>
          <p:nvPr>
            <p:ph idx="1"/>
          </p:nvPr>
        </p:nvSpPr>
        <p:spPr/>
        <p:txBody>
          <a:bodyPr>
            <a:normAutofit/>
          </a:bodyPr>
          <a:lstStyle/>
          <a:p>
            <a:pPr marL="0" indent="0">
              <a:buNone/>
            </a:pPr>
            <a:endParaRPr lang="en-US" sz="3600" dirty="0"/>
          </a:p>
          <a:p>
            <a:pPr marL="0" indent="0">
              <a:buNone/>
            </a:pPr>
            <a:r>
              <a:rPr lang="en-US" sz="3600" dirty="0"/>
              <a:t>“When you are persuaded by something, you don’t think it is propaganda.”</a:t>
            </a:r>
          </a:p>
          <a:p>
            <a:endParaRPr lang="en-US" sz="3600" dirty="0"/>
          </a:p>
          <a:p>
            <a:pPr marL="0" indent="0">
              <a:buNone/>
            </a:pPr>
            <a:r>
              <a:rPr lang="en-US" sz="3600" dirty="0"/>
              <a:t>(John Brown: “The best propaganda doesn’t appear to be propaganda.”)</a:t>
            </a:r>
          </a:p>
        </p:txBody>
      </p:sp>
    </p:spTree>
    <p:extLst>
      <p:ext uri="{BB962C8B-B14F-4D97-AF65-F5344CB8AC3E}">
        <p14:creationId xmlns:p14="http://schemas.microsoft.com/office/powerpoint/2010/main" val="148020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2E00-1919-6EF7-E641-1FB914E9F617}"/>
              </a:ext>
            </a:extLst>
          </p:cNvPr>
          <p:cNvSpPr>
            <a:spLocks noGrp="1"/>
          </p:cNvSpPr>
          <p:nvPr>
            <p:ph type="title"/>
          </p:nvPr>
        </p:nvSpPr>
        <p:spPr/>
        <p:txBody>
          <a:bodyPr/>
          <a:lstStyle/>
          <a:p>
            <a:pPr algn="ctr"/>
            <a:r>
              <a:rPr lang="en-US" dirty="0"/>
              <a:t>Propaganda as Art</a:t>
            </a:r>
          </a:p>
        </p:txBody>
      </p:sp>
      <p:pic>
        <p:nvPicPr>
          <p:cNvPr id="4" name="Content Placeholder 3">
            <a:extLst>
              <a:ext uri="{FF2B5EF4-FFF2-40B4-BE49-F238E27FC236}">
                <a16:creationId xmlns:a16="http://schemas.microsoft.com/office/drawing/2014/main" id="{BC8DD8E4-B22D-A779-97B3-4588D54B9826}"/>
              </a:ext>
            </a:extLst>
          </p:cNvPr>
          <p:cNvPicPr>
            <a:picLocks noGrp="1" noChangeAspect="1"/>
          </p:cNvPicPr>
          <p:nvPr>
            <p:ph idx="1"/>
          </p:nvPr>
        </p:nvPicPr>
        <p:blipFill>
          <a:blip r:embed="rId2"/>
          <a:stretch>
            <a:fillRect/>
          </a:stretch>
        </p:blipFill>
        <p:spPr>
          <a:xfrm>
            <a:off x="4402030" y="1902722"/>
            <a:ext cx="3387939" cy="4802187"/>
          </a:xfrm>
          <a:prstGeom prst="rect">
            <a:avLst/>
          </a:prstGeom>
        </p:spPr>
      </p:pic>
    </p:spTree>
    <p:extLst>
      <p:ext uri="{BB962C8B-B14F-4D97-AF65-F5344CB8AC3E}">
        <p14:creationId xmlns:p14="http://schemas.microsoft.com/office/powerpoint/2010/main" val="2848719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F295938-545E-72B2-0DAF-A39BE7BDE7D2}"/>
              </a:ext>
            </a:extLst>
          </p:cNvPr>
          <p:cNvPicPr>
            <a:picLocks noGrp="1" noChangeAspect="1"/>
          </p:cNvPicPr>
          <p:nvPr>
            <p:ph idx="1"/>
          </p:nvPr>
        </p:nvPicPr>
        <p:blipFill>
          <a:blip r:embed="rId2"/>
          <a:stretch>
            <a:fillRect/>
          </a:stretch>
        </p:blipFill>
        <p:spPr>
          <a:xfrm>
            <a:off x="3949908" y="407696"/>
            <a:ext cx="4514470" cy="5931320"/>
          </a:xfrm>
          <a:prstGeom prst="rect">
            <a:avLst/>
          </a:prstGeom>
        </p:spPr>
      </p:pic>
    </p:spTree>
    <p:extLst>
      <p:ext uri="{BB962C8B-B14F-4D97-AF65-F5344CB8AC3E}">
        <p14:creationId xmlns:p14="http://schemas.microsoft.com/office/powerpoint/2010/main" val="2169641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19CC5-E139-7A03-3A66-2A4B99688BDF}"/>
              </a:ext>
            </a:extLst>
          </p:cNvPr>
          <p:cNvSpPr>
            <a:spLocks noGrp="1"/>
          </p:cNvSpPr>
          <p:nvPr>
            <p:ph type="title"/>
          </p:nvPr>
        </p:nvSpPr>
        <p:spPr/>
        <p:txBody>
          <a:bodyPr/>
          <a:lstStyle/>
          <a:p>
            <a:pPr algn="ctr"/>
            <a:r>
              <a:rPr lang="en-US" dirty="0"/>
              <a:t>Vladimir </a:t>
            </a:r>
            <a:r>
              <a:rPr lang="en-US" dirty="0" err="1"/>
              <a:t>Makakovsky</a:t>
            </a:r>
            <a:r>
              <a:rPr lang="en-US" dirty="0"/>
              <a:t> 1893-1930</a:t>
            </a:r>
          </a:p>
        </p:txBody>
      </p:sp>
      <p:pic>
        <p:nvPicPr>
          <p:cNvPr id="4" name="Content Placeholder 3">
            <a:extLst>
              <a:ext uri="{FF2B5EF4-FFF2-40B4-BE49-F238E27FC236}">
                <a16:creationId xmlns:a16="http://schemas.microsoft.com/office/drawing/2014/main" id="{033EF7BB-98DA-E7EF-56D8-9224A4832323}"/>
              </a:ext>
            </a:extLst>
          </p:cNvPr>
          <p:cNvPicPr>
            <a:picLocks noGrp="1" noChangeAspect="1"/>
          </p:cNvPicPr>
          <p:nvPr>
            <p:ph idx="1"/>
          </p:nvPr>
        </p:nvPicPr>
        <p:blipFill>
          <a:blip r:embed="rId2"/>
          <a:stretch>
            <a:fillRect/>
          </a:stretch>
        </p:blipFill>
        <p:spPr>
          <a:xfrm>
            <a:off x="4464758" y="1825625"/>
            <a:ext cx="3262483" cy="4351338"/>
          </a:xfrm>
          <a:prstGeom prst="rect">
            <a:avLst/>
          </a:prstGeom>
        </p:spPr>
      </p:pic>
    </p:spTree>
    <p:extLst>
      <p:ext uri="{BB962C8B-B14F-4D97-AF65-F5344CB8AC3E}">
        <p14:creationId xmlns:p14="http://schemas.microsoft.com/office/powerpoint/2010/main" val="609918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8093872-1868-CC58-11AD-25740DCB2297}"/>
              </a:ext>
            </a:extLst>
          </p:cNvPr>
          <p:cNvPicPr>
            <a:picLocks noGrp="1" noChangeAspect="1"/>
          </p:cNvPicPr>
          <p:nvPr>
            <p:ph idx="1"/>
          </p:nvPr>
        </p:nvPicPr>
        <p:blipFill>
          <a:blip r:embed="rId2"/>
          <a:stretch>
            <a:fillRect/>
          </a:stretch>
        </p:blipFill>
        <p:spPr>
          <a:xfrm>
            <a:off x="2852094" y="1723890"/>
            <a:ext cx="7635553" cy="4009645"/>
          </a:xfrm>
          <a:prstGeom prst="rect">
            <a:avLst/>
          </a:prstGeom>
        </p:spPr>
      </p:pic>
    </p:spTree>
    <p:extLst>
      <p:ext uri="{BB962C8B-B14F-4D97-AF65-F5344CB8AC3E}">
        <p14:creationId xmlns:p14="http://schemas.microsoft.com/office/powerpoint/2010/main" val="140245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3721E-1518-EE68-1073-9FC6244ABA72}"/>
              </a:ext>
            </a:extLst>
          </p:cNvPr>
          <p:cNvSpPr>
            <a:spLocks noGrp="1"/>
          </p:cNvSpPr>
          <p:nvPr>
            <p:ph type="title"/>
          </p:nvPr>
        </p:nvSpPr>
        <p:spPr/>
        <p:txBody>
          <a:bodyPr>
            <a:normAutofit fontScale="90000"/>
          </a:bodyPr>
          <a:lstStyle/>
          <a:p>
            <a:pPr algn="ctr"/>
            <a:br>
              <a:rPr lang="en-US" dirty="0"/>
            </a:br>
            <a:r>
              <a:rPr lang="en-US" dirty="0"/>
              <a:t>Exhortation</a:t>
            </a:r>
            <a:br>
              <a:rPr lang="en-US" dirty="0"/>
            </a:br>
            <a:endParaRPr lang="en-US" dirty="0"/>
          </a:p>
        </p:txBody>
      </p:sp>
      <p:pic>
        <p:nvPicPr>
          <p:cNvPr id="6" name="Content Placeholder 5">
            <a:extLst>
              <a:ext uri="{FF2B5EF4-FFF2-40B4-BE49-F238E27FC236}">
                <a16:creationId xmlns:a16="http://schemas.microsoft.com/office/drawing/2014/main" id="{AE6AE5DB-B2D6-9FC0-8459-6511F7DA754F}"/>
              </a:ext>
            </a:extLst>
          </p:cNvPr>
          <p:cNvPicPr>
            <a:picLocks noGrp="1" noChangeAspect="1"/>
          </p:cNvPicPr>
          <p:nvPr>
            <p:ph idx="1"/>
          </p:nvPr>
        </p:nvPicPr>
        <p:blipFill>
          <a:blip r:embed="rId2"/>
          <a:stretch>
            <a:fillRect/>
          </a:stretch>
        </p:blipFill>
        <p:spPr>
          <a:xfrm>
            <a:off x="4393653" y="1660587"/>
            <a:ext cx="3372121" cy="5001115"/>
          </a:xfrm>
          <a:prstGeom prst="rect">
            <a:avLst/>
          </a:prstGeom>
        </p:spPr>
      </p:pic>
    </p:spTree>
    <p:extLst>
      <p:ext uri="{BB962C8B-B14F-4D97-AF65-F5344CB8AC3E}">
        <p14:creationId xmlns:p14="http://schemas.microsoft.com/office/powerpoint/2010/main" val="39435972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83BB19-37A3-5C2C-6F62-EF1E476C2B7E}"/>
              </a:ext>
            </a:extLst>
          </p:cNvPr>
          <p:cNvSpPr>
            <a:spLocks noGrp="1"/>
          </p:cNvSpPr>
          <p:nvPr>
            <p:ph idx="1"/>
          </p:nvPr>
        </p:nvSpPr>
        <p:spPr>
          <a:xfrm>
            <a:off x="2060293" y="416688"/>
            <a:ext cx="9167149" cy="879677"/>
          </a:xfrm>
        </p:spPr>
        <p:txBody>
          <a:bodyPr>
            <a:normAutofit fontScale="25000" lnSpcReduction="20000"/>
          </a:bodyPr>
          <a:lstStyle/>
          <a:p>
            <a:endParaRPr lang="en-US" dirty="0"/>
          </a:p>
          <a:p>
            <a:pPr marL="0" indent="0" algn="ctr">
              <a:buNone/>
            </a:pPr>
            <a:r>
              <a:rPr lang="en-US" sz="16000" dirty="0"/>
              <a:t>Diplomacy as </a:t>
            </a:r>
            <a:r>
              <a:rPr lang="en-US" sz="16000" i="1" dirty="0"/>
              <a:t>Persuasion</a:t>
            </a:r>
          </a:p>
          <a:p>
            <a:pPr marL="0" indent="0">
              <a:buNone/>
            </a:pPr>
            <a:endParaRPr lang="en-US" sz="14400" dirty="0"/>
          </a:p>
          <a:p>
            <a:pPr marL="0" indent="0">
              <a:buNone/>
            </a:pPr>
            <a:r>
              <a:rPr lang="en-US" sz="14400" dirty="0"/>
              <a:t>“What is soft power? It is the ability to get what you want through attraction rather than coercion or payments.”</a:t>
            </a:r>
          </a:p>
          <a:p>
            <a:pPr marL="0" indent="0">
              <a:buNone/>
            </a:pPr>
            <a:endParaRPr lang="en-US" sz="14400" dirty="0"/>
          </a:p>
          <a:p>
            <a:pPr marL="0" indent="0">
              <a:buNone/>
            </a:pPr>
            <a:r>
              <a:rPr lang="en-US" sz="14400" dirty="0"/>
              <a:t>         -Joseph Nye, </a:t>
            </a:r>
            <a:r>
              <a:rPr lang="en-US" sz="14400" i="1" dirty="0"/>
              <a:t>Soft Power</a:t>
            </a:r>
            <a:r>
              <a:rPr lang="en-US" sz="14400" dirty="0"/>
              <a:t>, 2004. </a:t>
            </a:r>
          </a:p>
          <a:p>
            <a:pPr marL="0" indent="0">
              <a:buNone/>
            </a:pPr>
            <a:endParaRPr lang="en-US" sz="16000" dirty="0"/>
          </a:p>
          <a:p>
            <a:endParaRPr lang="en-US" dirty="0"/>
          </a:p>
        </p:txBody>
      </p:sp>
      <p:pic>
        <p:nvPicPr>
          <p:cNvPr id="2" name="Picture 1">
            <a:extLst>
              <a:ext uri="{FF2B5EF4-FFF2-40B4-BE49-F238E27FC236}">
                <a16:creationId xmlns:a16="http://schemas.microsoft.com/office/drawing/2014/main" id="{F242D0DD-A4B5-AAAA-505D-50FC108AC1F2}"/>
              </a:ext>
            </a:extLst>
          </p:cNvPr>
          <p:cNvPicPr>
            <a:picLocks noChangeAspect="1"/>
          </p:cNvPicPr>
          <p:nvPr/>
        </p:nvPicPr>
        <p:blipFill>
          <a:blip r:embed="rId2"/>
          <a:stretch>
            <a:fillRect/>
          </a:stretch>
        </p:blipFill>
        <p:spPr>
          <a:xfrm>
            <a:off x="4540024" y="4103227"/>
            <a:ext cx="2523280" cy="2523280"/>
          </a:xfrm>
          <a:prstGeom prst="rect">
            <a:avLst/>
          </a:prstGeom>
        </p:spPr>
      </p:pic>
    </p:spTree>
    <p:extLst>
      <p:ext uri="{BB962C8B-B14F-4D97-AF65-F5344CB8AC3E}">
        <p14:creationId xmlns:p14="http://schemas.microsoft.com/office/powerpoint/2010/main" val="9291405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73E8-EF5D-B1E1-6851-D98367A06BEA}"/>
              </a:ext>
            </a:extLst>
          </p:cNvPr>
          <p:cNvSpPr>
            <a:spLocks noGrp="1"/>
          </p:cNvSpPr>
          <p:nvPr>
            <p:ph type="title"/>
          </p:nvPr>
        </p:nvSpPr>
        <p:spPr/>
        <p:txBody>
          <a:bodyPr/>
          <a:lstStyle/>
          <a:p>
            <a:pPr algn="ctr"/>
            <a:r>
              <a:rPr lang="en-US" dirty="0"/>
              <a:t>Caution</a:t>
            </a:r>
          </a:p>
        </p:txBody>
      </p:sp>
      <p:pic>
        <p:nvPicPr>
          <p:cNvPr id="4" name="Content Placeholder 3">
            <a:extLst>
              <a:ext uri="{FF2B5EF4-FFF2-40B4-BE49-F238E27FC236}">
                <a16:creationId xmlns:a16="http://schemas.microsoft.com/office/drawing/2014/main" id="{15DDB129-7D18-4354-0B75-460B059C8979}"/>
              </a:ext>
            </a:extLst>
          </p:cNvPr>
          <p:cNvPicPr>
            <a:picLocks noGrp="1" noChangeAspect="1"/>
          </p:cNvPicPr>
          <p:nvPr>
            <p:ph idx="1"/>
          </p:nvPr>
        </p:nvPicPr>
        <p:blipFill>
          <a:blip r:embed="rId2"/>
          <a:stretch>
            <a:fillRect/>
          </a:stretch>
        </p:blipFill>
        <p:spPr>
          <a:xfrm>
            <a:off x="4474913" y="1825625"/>
            <a:ext cx="3242173" cy="4351338"/>
          </a:xfrm>
          <a:prstGeom prst="rect">
            <a:avLst/>
          </a:prstGeom>
        </p:spPr>
      </p:pic>
    </p:spTree>
    <p:extLst>
      <p:ext uri="{BB962C8B-B14F-4D97-AF65-F5344CB8AC3E}">
        <p14:creationId xmlns:p14="http://schemas.microsoft.com/office/powerpoint/2010/main" val="4123342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AC61D24-F9F3-5616-4C6D-F19F0C43EA31}"/>
              </a:ext>
            </a:extLst>
          </p:cNvPr>
          <p:cNvPicPr>
            <a:picLocks noGrp="1" noChangeAspect="1"/>
          </p:cNvPicPr>
          <p:nvPr>
            <p:ph idx="1"/>
          </p:nvPr>
        </p:nvPicPr>
        <p:blipFill>
          <a:blip r:embed="rId2"/>
          <a:stretch>
            <a:fillRect/>
          </a:stretch>
        </p:blipFill>
        <p:spPr>
          <a:xfrm>
            <a:off x="4259484" y="920178"/>
            <a:ext cx="3734764" cy="5200772"/>
          </a:xfrm>
          <a:prstGeom prst="rect">
            <a:avLst/>
          </a:prstGeom>
        </p:spPr>
      </p:pic>
    </p:spTree>
    <p:extLst>
      <p:ext uri="{BB962C8B-B14F-4D97-AF65-F5344CB8AC3E}">
        <p14:creationId xmlns:p14="http://schemas.microsoft.com/office/powerpoint/2010/main" val="3524486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BED2E-6A19-D6FA-F050-2676899AE92A}"/>
              </a:ext>
            </a:extLst>
          </p:cNvPr>
          <p:cNvSpPr>
            <a:spLocks noGrp="1"/>
          </p:cNvSpPr>
          <p:nvPr>
            <p:ph type="title"/>
          </p:nvPr>
        </p:nvSpPr>
        <p:spPr/>
        <p:txBody>
          <a:bodyPr/>
          <a:lstStyle/>
          <a:p>
            <a:pPr algn="ctr"/>
            <a:r>
              <a:rPr lang="en-US" dirty="0"/>
              <a:t>Identity with Nationality</a:t>
            </a:r>
            <a:br>
              <a:rPr lang="en-US" dirty="0"/>
            </a:br>
            <a:r>
              <a:rPr lang="en-US" dirty="0"/>
              <a:t>(inclusion)</a:t>
            </a:r>
          </a:p>
        </p:txBody>
      </p:sp>
      <p:pic>
        <p:nvPicPr>
          <p:cNvPr id="4" name="Content Placeholder 3">
            <a:extLst>
              <a:ext uri="{FF2B5EF4-FFF2-40B4-BE49-F238E27FC236}">
                <a16:creationId xmlns:a16="http://schemas.microsoft.com/office/drawing/2014/main" id="{098086A8-8002-F33E-8F1B-DDF4216EA673}"/>
              </a:ext>
            </a:extLst>
          </p:cNvPr>
          <p:cNvPicPr>
            <a:picLocks noGrp="1" noChangeAspect="1"/>
          </p:cNvPicPr>
          <p:nvPr>
            <p:ph idx="1"/>
          </p:nvPr>
        </p:nvPicPr>
        <p:blipFill>
          <a:blip r:embed="rId2"/>
          <a:stretch>
            <a:fillRect/>
          </a:stretch>
        </p:blipFill>
        <p:spPr>
          <a:xfrm>
            <a:off x="4627849" y="1969463"/>
            <a:ext cx="2936302" cy="4523412"/>
          </a:xfrm>
          <a:prstGeom prst="rect">
            <a:avLst/>
          </a:prstGeom>
        </p:spPr>
      </p:pic>
    </p:spTree>
    <p:extLst>
      <p:ext uri="{BB962C8B-B14F-4D97-AF65-F5344CB8AC3E}">
        <p14:creationId xmlns:p14="http://schemas.microsoft.com/office/powerpoint/2010/main" val="1400223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CD9C-0C20-3690-D807-068F8ABA2C04}"/>
              </a:ext>
            </a:extLst>
          </p:cNvPr>
          <p:cNvSpPr>
            <a:spLocks noGrp="1"/>
          </p:cNvSpPr>
          <p:nvPr>
            <p:ph type="title"/>
          </p:nvPr>
        </p:nvSpPr>
        <p:spPr/>
        <p:txBody>
          <a:bodyPr/>
          <a:lstStyle/>
          <a:p>
            <a:pPr algn="ctr"/>
            <a:r>
              <a:rPr lang="en-US" dirty="0"/>
              <a:t>Identify the other (abstract forces)</a:t>
            </a:r>
          </a:p>
        </p:txBody>
      </p:sp>
      <p:pic>
        <p:nvPicPr>
          <p:cNvPr id="4" name="Content Placeholder 3">
            <a:extLst>
              <a:ext uri="{FF2B5EF4-FFF2-40B4-BE49-F238E27FC236}">
                <a16:creationId xmlns:a16="http://schemas.microsoft.com/office/drawing/2014/main" id="{845A12BA-D28E-ED68-62AD-E0D24C287B92}"/>
              </a:ext>
            </a:extLst>
          </p:cNvPr>
          <p:cNvPicPr>
            <a:picLocks noGrp="1" noChangeAspect="1"/>
          </p:cNvPicPr>
          <p:nvPr>
            <p:ph idx="1"/>
          </p:nvPr>
        </p:nvPicPr>
        <p:blipFill>
          <a:blip r:embed="rId2"/>
          <a:stretch>
            <a:fillRect/>
          </a:stretch>
        </p:blipFill>
        <p:spPr>
          <a:xfrm>
            <a:off x="4682293" y="1857331"/>
            <a:ext cx="3107151" cy="4469327"/>
          </a:xfrm>
          <a:prstGeom prst="rect">
            <a:avLst/>
          </a:prstGeom>
        </p:spPr>
      </p:pic>
    </p:spTree>
    <p:extLst>
      <p:ext uri="{BB962C8B-B14F-4D97-AF65-F5344CB8AC3E}">
        <p14:creationId xmlns:p14="http://schemas.microsoft.com/office/powerpoint/2010/main" val="2404348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AFF18-EE66-9D5A-DE41-4FCEF0301D56}"/>
              </a:ext>
            </a:extLst>
          </p:cNvPr>
          <p:cNvSpPr>
            <a:spLocks noGrp="1"/>
          </p:cNvSpPr>
          <p:nvPr>
            <p:ph type="title"/>
          </p:nvPr>
        </p:nvSpPr>
        <p:spPr/>
        <p:txBody>
          <a:bodyPr/>
          <a:lstStyle/>
          <a:p>
            <a:pPr algn="ctr"/>
            <a:r>
              <a:rPr lang="en-US" dirty="0"/>
              <a:t>Name/Ridicule the Enemy </a:t>
            </a:r>
          </a:p>
        </p:txBody>
      </p:sp>
      <p:pic>
        <p:nvPicPr>
          <p:cNvPr id="4" name="Content Placeholder 3">
            <a:extLst>
              <a:ext uri="{FF2B5EF4-FFF2-40B4-BE49-F238E27FC236}">
                <a16:creationId xmlns:a16="http://schemas.microsoft.com/office/drawing/2014/main" id="{FE8A3A53-058B-AEF0-5318-BCB9746C837D}"/>
              </a:ext>
            </a:extLst>
          </p:cNvPr>
          <p:cNvPicPr>
            <a:picLocks noGrp="1" noChangeAspect="1"/>
          </p:cNvPicPr>
          <p:nvPr>
            <p:ph idx="1"/>
          </p:nvPr>
        </p:nvPicPr>
        <p:blipFill>
          <a:blip r:embed="rId2"/>
          <a:stretch>
            <a:fillRect/>
          </a:stretch>
        </p:blipFill>
        <p:spPr>
          <a:xfrm>
            <a:off x="4381507" y="1333730"/>
            <a:ext cx="3860449" cy="5159145"/>
          </a:xfrm>
          <a:prstGeom prst="rect">
            <a:avLst/>
          </a:prstGeom>
        </p:spPr>
      </p:pic>
    </p:spTree>
    <p:extLst>
      <p:ext uri="{BB962C8B-B14F-4D97-AF65-F5344CB8AC3E}">
        <p14:creationId xmlns:p14="http://schemas.microsoft.com/office/powerpoint/2010/main" val="1875293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DC63390-D1DF-368B-F558-5309E0EB9C87}"/>
              </a:ext>
            </a:extLst>
          </p:cNvPr>
          <p:cNvPicPr>
            <a:picLocks noGrp="1" noChangeAspect="1"/>
          </p:cNvPicPr>
          <p:nvPr>
            <p:ph idx="1"/>
          </p:nvPr>
        </p:nvPicPr>
        <p:blipFill>
          <a:blip r:embed="rId2"/>
          <a:stretch>
            <a:fillRect/>
          </a:stretch>
        </p:blipFill>
        <p:spPr>
          <a:xfrm>
            <a:off x="3464749" y="1149178"/>
            <a:ext cx="5283835" cy="5016843"/>
          </a:xfrm>
          <a:prstGeom prst="rect">
            <a:avLst/>
          </a:prstGeom>
        </p:spPr>
      </p:pic>
    </p:spTree>
    <p:extLst>
      <p:ext uri="{BB962C8B-B14F-4D97-AF65-F5344CB8AC3E}">
        <p14:creationId xmlns:p14="http://schemas.microsoft.com/office/powerpoint/2010/main" val="14520704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A6FDE-C73F-5C80-F484-9A4F8262F41E}"/>
              </a:ext>
            </a:extLst>
          </p:cNvPr>
          <p:cNvSpPr>
            <a:spLocks noGrp="1"/>
          </p:cNvSpPr>
          <p:nvPr>
            <p:ph type="title"/>
          </p:nvPr>
        </p:nvSpPr>
        <p:spPr/>
        <p:txBody>
          <a:bodyPr/>
          <a:lstStyle/>
          <a:p>
            <a:pPr algn="ctr"/>
            <a:r>
              <a:rPr lang="en-US" dirty="0"/>
              <a:t>Animate to a Cause, National or Other</a:t>
            </a:r>
          </a:p>
        </p:txBody>
      </p:sp>
      <p:pic>
        <p:nvPicPr>
          <p:cNvPr id="4" name="Content Placeholder 3">
            <a:extLst>
              <a:ext uri="{FF2B5EF4-FFF2-40B4-BE49-F238E27FC236}">
                <a16:creationId xmlns:a16="http://schemas.microsoft.com/office/drawing/2014/main" id="{83FE56DB-2B59-A71F-132E-A98A5E3A7254}"/>
              </a:ext>
            </a:extLst>
          </p:cNvPr>
          <p:cNvPicPr>
            <a:picLocks noGrp="1" noChangeAspect="1"/>
          </p:cNvPicPr>
          <p:nvPr>
            <p:ph idx="1"/>
          </p:nvPr>
        </p:nvPicPr>
        <p:blipFill>
          <a:blip r:embed="rId2"/>
          <a:stretch>
            <a:fillRect/>
          </a:stretch>
        </p:blipFill>
        <p:spPr>
          <a:xfrm>
            <a:off x="4699504" y="1659065"/>
            <a:ext cx="3221177" cy="4517898"/>
          </a:xfrm>
          <a:prstGeom prst="rect">
            <a:avLst/>
          </a:prstGeom>
        </p:spPr>
      </p:pic>
    </p:spTree>
    <p:extLst>
      <p:ext uri="{BB962C8B-B14F-4D97-AF65-F5344CB8AC3E}">
        <p14:creationId xmlns:p14="http://schemas.microsoft.com/office/powerpoint/2010/main" val="8771518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A1EDFD8-EA4B-0568-F53B-B1787568FFCF}"/>
              </a:ext>
            </a:extLst>
          </p:cNvPr>
          <p:cNvPicPr>
            <a:picLocks noGrp="1" noChangeAspect="1"/>
          </p:cNvPicPr>
          <p:nvPr>
            <p:ph idx="1"/>
          </p:nvPr>
        </p:nvPicPr>
        <p:blipFill>
          <a:blip r:embed="rId2"/>
          <a:stretch>
            <a:fillRect/>
          </a:stretch>
        </p:blipFill>
        <p:spPr>
          <a:xfrm>
            <a:off x="4347502" y="1034792"/>
            <a:ext cx="4079805" cy="5168299"/>
          </a:xfrm>
          <a:prstGeom prst="rect">
            <a:avLst/>
          </a:prstGeom>
        </p:spPr>
      </p:pic>
    </p:spTree>
    <p:extLst>
      <p:ext uri="{BB962C8B-B14F-4D97-AF65-F5344CB8AC3E}">
        <p14:creationId xmlns:p14="http://schemas.microsoft.com/office/powerpoint/2010/main" val="3534126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46DB7-06C4-A59E-B873-C7688B4B3D96}"/>
              </a:ext>
            </a:extLst>
          </p:cNvPr>
          <p:cNvSpPr>
            <a:spLocks noGrp="1"/>
          </p:cNvSpPr>
          <p:nvPr>
            <p:ph type="title"/>
          </p:nvPr>
        </p:nvSpPr>
        <p:spPr/>
        <p:txBody>
          <a:bodyPr/>
          <a:lstStyle/>
          <a:p>
            <a:pPr algn="ctr"/>
            <a:r>
              <a:rPr lang="en-US" dirty="0"/>
              <a:t>Vilify</a:t>
            </a:r>
          </a:p>
        </p:txBody>
      </p:sp>
      <p:pic>
        <p:nvPicPr>
          <p:cNvPr id="4" name="Content Placeholder 3">
            <a:extLst>
              <a:ext uri="{FF2B5EF4-FFF2-40B4-BE49-F238E27FC236}">
                <a16:creationId xmlns:a16="http://schemas.microsoft.com/office/drawing/2014/main" id="{1CD85A95-0E57-FA39-8D8B-2DC9F2390CF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409028" y="1452325"/>
            <a:ext cx="3524009" cy="5204804"/>
          </a:xfrm>
          <a:prstGeom prst="rect">
            <a:avLst/>
          </a:prstGeom>
          <a:noFill/>
          <a:ln>
            <a:noFill/>
          </a:ln>
        </p:spPr>
      </p:pic>
    </p:spTree>
    <p:extLst>
      <p:ext uri="{BB962C8B-B14F-4D97-AF65-F5344CB8AC3E}">
        <p14:creationId xmlns:p14="http://schemas.microsoft.com/office/powerpoint/2010/main" val="1504126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798457-AF74-594F-A263-0904305B159D}"/>
              </a:ext>
            </a:extLst>
          </p:cNvPr>
          <p:cNvSpPr>
            <a:spLocks noGrp="1"/>
          </p:cNvSpPr>
          <p:nvPr>
            <p:ph idx="1"/>
          </p:nvPr>
        </p:nvSpPr>
        <p:spPr/>
        <p:txBody>
          <a:bodyPr>
            <a:normAutofit/>
          </a:bodyPr>
          <a:lstStyle/>
          <a:p>
            <a:pPr marL="0" indent="0" algn="ctr">
              <a:buNone/>
            </a:pPr>
            <a:r>
              <a:rPr lang="en-US" sz="4400" dirty="0"/>
              <a:t>Stir to Hatred</a:t>
            </a:r>
          </a:p>
        </p:txBody>
      </p:sp>
    </p:spTree>
    <p:extLst>
      <p:ext uri="{BB962C8B-B14F-4D97-AF65-F5344CB8AC3E}">
        <p14:creationId xmlns:p14="http://schemas.microsoft.com/office/powerpoint/2010/main" val="24564197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A486-CA0A-2770-8333-494FCAF7A85F}"/>
              </a:ext>
            </a:extLst>
          </p:cNvPr>
          <p:cNvSpPr>
            <a:spLocks noGrp="1"/>
          </p:cNvSpPr>
          <p:nvPr>
            <p:ph type="title"/>
          </p:nvPr>
        </p:nvSpPr>
        <p:spPr/>
        <p:txBody>
          <a:bodyPr/>
          <a:lstStyle/>
          <a:p>
            <a:pPr algn="ctr"/>
            <a:r>
              <a:rPr lang="en-US" dirty="0"/>
              <a:t>Aristotle, </a:t>
            </a:r>
            <a:r>
              <a:rPr lang="en-US" i="1" dirty="0"/>
              <a:t>Rhetoric</a:t>
            </a:r>
          </a:p>
        </p:txBody>
      </p:sp>
      <p:sp>
        <p:nvSpPr>
          <p:cNvPr id="3" name="Content Placeholder 2">
            <a:extLst>
              <a:ext uri="{FF2B5EF4-FFF2-40B4-BE49-F238E27FC236}">
                <a16:creationId xmlns:a16="http://schemas.microsoft.com/office/drawing/2014/main" id="{089EA229-CBEB-4476-F8B2-F418CA51971A}"/>
              </a:ext>
            </a:extLst>
          </p:cNvPr>
          <p:cNvSpPr>
            <a:spLocks noGrp="1"/>
          </p:cNvSpPr>
          <p:nvPr>
            <p:ph idx="1"/>
          </p:nvPr>
        </p:nvSpPr>
        <p:spPr/>
        <p:txBody>
          <a:bodyPr>
            <a:normAutofit lnSpcReduction="10000"/>
          </a:bodyPr>
          <a:lstStyle/>
          <a:p>
            <a:pPr marL="0" indent="0" algn="ctr">
              <a:buNone/>
            </a:pPr>
            <a:endParaRPr lang="en-US" sz="3200" dirty="0"/>
          </a:p>
          <a:p>
            <a:pPr marL="0" indent="0" algn="ctr">
              <a:buNone/>
            </a:pPr>
            <a:r>
              <a:rPr lang="en-US" sz="3200" dirty="0"/>
              <a:t>How to persuade?</a:t>
            </a:r>
          </a:p>
          <a:p>
            <a:pPr algn="ctr"/>
            <a:endParaRPr lang="en-US" sz="3200" dirty="0"/>
          </a:p>
          <a:p>
            <a:pPr marL="0" indent="0" algn="ctr">
              <a:buNone/>
            </a:pPr>
            <a:r>
              <a:rPr lang="en-US" sz="3200" dirty="0"/>
              <a:t>Ethos</a:t>
            </a:r>
          </a:p>
          <a:p>
            <a:pPr marL="0" indent="0" algn="ctr">
              <a:buNone/>
            </a:pPr>
            <a:r>
              <a:rPr lang="en-US" sz="3200" dirty="0"/>
              <a:t>Logos</a:t>
            </a:r>
          </a:p>
          <a:p>
            <a:pPr marL="0" indent="0" algn="ctr">
              <a:buNone/>
            </a:pPr>
            <a:r>
              <a:rPr lang="en-US" sz="3200" dirty="0"/>
              <a:t>Pathos</a:t>
            </a:r>
          </a:p>
          <a:p>
            <a:pPr marL="0" indent="0" algn="ctr">
              <a:buNone/>
            </a:pPr>
            <a:endParaRPr lang="en-US" sz="3200" dirty="0"/>
          </a:p>
          <a:p>
            <a:pPr marL="0" indent="0" algn="ctr">
              <a:buNone/>
            </a:pPr>
            <a:r>
              <a:rPr lang="en-US" sz="3200" dirty="0"/>
              <a:t>(</a:t>
            </a:r>
            <a:r>
              <a:rPr lang="en-US" sz="3200" i="1" dirty="0"/>
              <a:t>Propaganda</a:t>
            </a:r>
            <a:r>
              <a:rPr lang="en-US" sz="3200" dirty="0"/>
              <a:t> emphasizes the latter)</a:t>
            </a:r>
          </a:p>
        </p:txBody>
      </p:sp>
    </p:spTree>
    <p:extLst>
      <p:ext uri="{BB962C8B-B14F-4D97-AF65-F5344CB8AC3E}">
        <p14:creationId xmlns:p14="http://schemas.microsoft.com/office/powerpoint/2010/main" val="24721128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7B5AF-B8E8-F13D-8A49-D3A6C185C1F9}"/>
              </a:ext>
            </a:extLst>
          </p:cNvPr>
          <p:cNvSpPr>
            <a:spLocks noGrp="1"/>
          </p:cNvSpPr>
          <p:nvPr>
            <p:ph type="title"/>
          </p:nvPr>
        </p:nvSpPr>
        <p:spPr>
          <a:xfrm>
            <a:off x="877330" y="0"/>
            <a:ext cx="10476470" cy="2125362"/>
          </a:xfrm>
        </p:spPr>
        <p:txBody>
          <a:bodyPr>
            <a:normAutofit fontScale="90000"/>
          </a:bodyPr>
          <a:lstStyle/>
          <a:p>
            <a:pPr algn="ctr"/>
            <a:br>
              <a:rPr lang="en-US" sz="4000" kern="100" dirty="0">
                <a:effectLst/>
                <a:latin typeface="Calibri" panose="020F0502020204030204" pitchFamily="34" charset="0"/>
                <a:ea typeface="Calibri" panose="020F0502020204030204" pitchFamily="34" charset="0"/>
                <a:cs typeface="Times New Roman" panose="02020603050405020304" pitchFamily="18" charset="0"/>
              </a:rPr>
            </a:br>
            <a:br>
              <a:rPr lang="en-US" sz="4000" kern="100" dirty="0">
                <a:effectLst/>
                <a:latin typeface="Calibri" panose="020F0502020204030204" pitchFamily="34" charset="0"/>
                <a:ea typeface="Calibri" panose="020F0502020204030204" pitchFamily="34" charset="0"/>
                <a:cs typeface="Times New Roman" panose="02020603050405020304" pitchFamily="18" charset="0"/>
              </a:rPr>
            </a:br>
            <a:r>
              <a:rPr lang="en-US" sz="4000" kern="100" dirty="0">
                <a:effectLst/>
                <a:latin typeface="Calibri" panose="020F0502020204030204" pitchFamily="34" charset="0"/>
                <a:ea typeface="Calibri" panose="020F0502020204030204" pitchFamily="34" charset="0"/>
                <a:cs typeface="Times New Roman" panose="02020603050405020304" pitchFamily="18" charset="0"/>
              </a:rPr>
              <a:t>Joseph Goebbels</a:t>
            </a:r>
            <a:br>
              <a:rPr lang="en-US" sz="4000" kern="100" dirty="0">
                <a:latin typeface="Calibri" panose="020F0502020204030204" pitchFamily="34" charset="0"/>
                <a:ea typeface="Calibri" panose="020F0502020204030204" pitchFamily="34" charset="0"/>
                <a:cs typeface="Times New Roman" panose="02020603050405020304" pitchFamily="18" charset="0"/>
              </a:rPr>
            </a:br>
            <a:r>
              <a:rPr lang="en-US" sz="4000" kern="100" dirty="0">
                <a:effectLst/>
                <a:latin typeface="Calibri" panose="020F0502020204030204" pitchFamily="34" charset="0"/>
                <a:ea typeface="Calibri" panose="020F0502020204030204" pitchFamily="34" charset="0"/>
                <a:cs typeface="Times New Roman" panose="02020603050405020304" pitchFamily="18" charset="0"/>
              </a:rPr>
              <a:t> </a:t>
            </a:r>
            <a:br>
              <a:rPr lang="en-US" sz="4000" kern="100" dirty="0">
                <a:effectLst/>
                <a:latin typeface="Calibri" panose="020F0502020204030204" pitchFamily="34" charset="0"/>
                <a:ea typeface="Calibri" panose="020F0502020204030204" pitchFamily="34" charset="0"/>
                <a:cs typeface="Times New Roman" panose="02020603050405020304" pitchFamily="18" charset="0"/>
              </a:rPr>
            </a:br>
            <a:r>
              <a:rPr lang="en-US" sz="4000" kern="100" dirty="0">
                <a:effectLst/>
                <a:latin typeface="Calibri" panose="020F0502020204030204" pitchFamily="34" charset="0"/>
                <a:ea typeface="Calibri" panose="020F0502020204030204" pitchFamily="34" charset="0"/>
                <a:cs typeface="Times New Roman" panose="02020603050405020304" pitchFamily="18" charset="0"/>
              </a:rPr>
              <a:t>Nazi Ministry of Public Enlightenment and Propaganda</a:t>
            </a:r>
            <a:br>
              <a:rPr lang="en-US"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pic>
        <p:nvPicPr>
          <p:cNvPr id="4" name="Content Placeholder 3">
            <a:extLst>
              <a:ext uri="{FF2B5EF4-FFF2-40B4-BE49-F238E27FC236}">
                <a16:creationId xmlns:a16="http://schemas.microsoft.com/office/drawing/2014/main" id="{9E7D2382-6368-48D9-F751-42756F602B00}"/>
              </a:ext>
            </a:extLst>
          </p:cNvPr>
          <p:cNvPicPr>
            <a:picLocks noGrp="1" noChangeAspect="1"/>
          </p:cNvPicPr>
          <p:nvPr>
            <p:ph idx="1"/>
          </p:nvPr>
        </p:nvPicPr>
        <p:blipFill>
          <a:blip r:embed="rId2"/>
          <a:stretch>
            <a:fillRect/>
          </a:stretch>
        </p:blipFill>
        <p:spPr>
          <a:xfrm>
            <a:off x="4586480" y="2224215"/>
            <a:ext cx="3058169" cy="4351338"/>
          </a:xfrm>
          <a:prstGeom prst="rect">
            <a:avLst/>
          </a:prstGeom>
        </p:spPr>
      </p:pic>
    </p:spTree>
    <p:extLst>
      <p:ext uri="{BB962C8B-B14F-4D97-AF65-F5344CB8AC3E}">
        <p14:creationId xmlns:p14="http://schemas.microsoft.com/office/powerpoint/2010/main" val="1306521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D3F8D-0A42-D16B-4F34-71D737BDB917}"/>
              </a:ext>
            </a:extLst>
          </p:cNvPr>
          <p:cNvSpPr>
            <a:spLocks noGrp="1"/>
          </p:cNvSpPr>
          <p:nvPr>
            <p:ph type="title"/>
          </p:nvPr>
        </p:nvSpPr>
        <p:spPr/>
        <p:txBody>
          <a:bodyPr>
            <a:normAutofit/>
          </a:bodyPr>
          <a:lstStyle/>
          <a:p>
            <a:pPr algn="ctr"/>
            <a:r>
              <a:rPr lang="en-US" sz="3600" dirty="0"/>
              <a:t>Provoke Fear</a:t>
            </a:r>
          </a:p>
        </p:txBody>
      </p:sp>
      <p:pic>
        <p:nvPicPr>
          <p:cNvPr id="4" name="Content Placeholder 3">
            <a:extLst>
              <a:ext uri="{FF2B5EF4-FFF2-40B4-BE49-F238E27FC236}">
                <a16:creationId xmlns:a16="http://schemas.microsoft.com/office/drawing/2014/main" id="{863F6C05-61B4-56B5-A29F-D7852E0BBAAE}"/>
              </a:ext>
            </a:extLst>
          </p:cNvPr>
          <p:cNvPicPr>
            <a:picLocks noGrp="1" noChangeAspect="1"/>
          </p:cNvPicPr>
          <p:nvPr>
            <p:ph idx="1"/>
          </p:nvPr>
        </p:nvPicPr>
        <p:blipFill>
          <a:blip r:embed="rId2"/>
          <a:stretch>
            <a:fillRect/>
          </a:stretch>
        </p:blipFill>
        <p:spPr>
          <a:xfrm>
            <a:off x="4324864" y="1567890"/>
            <a:ext cx="3818237" cy="5154186"/>
          </a:xfrm>
          <a:prstGeom prst="rect">
            <a:avLst/>
          </a:prstGeom>
        </p:spPr>
      </p:pic>
    </p:spTree>
    <p:extLst>
      <p:ext uri="{BB962C8B-B14F-4D97-AF65-F5344CB8AC3E}">
        <p14:creationId xmlns:p14="http://schemas.microsoft.com/office/powerpoint/2010/main" val="42591271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BD0D4-BFE3-FF5D-7539-D526E5143093}"/>
              </a:ext>
            </a:extLst>
          </p:cNvPr>
          <p:cNvSpPr>
            <a:spLocks noGrp="1"/>
          </p:cNvSpPr>
          <p:nvPr>
            <p:ph type="title"/>
          </p:nvPr>
        </p:nvSpPr>
        <p:spPr/>
        <p:txBody>
          <a:bodyPr/>
          <a:lstStyle/>
          <a:p>
            <a:pPr algn="ctr"/>
            <a:r>
              <a:rPr lang="en-US" dirty="0"/>
              <a:t>Normalize Murder</a:t>
            </a:r>
          </a:p>
        </p:txBody>
      </p:sp>
      <p:pic>
        <p:nvPicPr>
          <p:cNvPr id="4" name="Content Placeholder 3">
            <a:extLst>
              <a:ext uri="{FF2B5EF4-FFF2-40B4-BE49-F238E27FC236}">
                <a16:creationId xmlns:a16="http://schemas.microsoft.com/office/drawing/2014/main" id="{B7D21D0A-FDA1-83D0-605E-F4E57BADC7FF}"/>
              </a:ext>
            </a:extLst>
          </p:cNvPr>
          <p:cNvPicPr>
            <a:picLocks noGrp="1" noChangeAspect="1"/>
          </p:cNvPicPr>
          <p:nvPr>
            <p:ph idx="1"/>
          </p:nvPr>
        </p:nvPicPr>
        <p:blipFill>
          <a:blip r:embed="rId2"/>
          <a:stretch>
            <a:fillRect/>
          </a:stretch>
        </p:blipFill>
        <p:spPr>
          <a:xfrm>
            <a:off x="4531694" y="1690688"/>
            <a:ext cx="3225632" cy="4486275"/>
          </a:xfrm>
          <a:prstGeom prst="rect">
            <a:avLst/>
          </a:prstGeom>
        </p:spPr>
      </p:pic>
    </p:spTree>
    <p:extLst>
      <p:ext uri="{BB962C8B-B14F-4D97-AF65-F5344CB8AC3E}">
        <p14:creationId xmlns:p14="http://schemas.microsoft.com/office/powerpoint/2010/main" val="39714912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64231-E1DE-2FF7-280C-F33C56D55713}"/>
              </a:ext>
            </a:extLst>
          </p:cNvPr>
          <p:cNvSpPr>
            <a:spLocks noGrp="1"/>
          </p:cNvSpPr>
          <p:nvPr>
            <p:ph type="title"/>
          </p:nvPr>
        </p:nvSpPr>
        <p:spPr/>
        <p:txBody>
          <a:bodyPr/>
          <a:lstStyle/>
          <a:p>
            <a:pPr algn="ctr"/>
            <a:r>
              <a:rPr lang="en-US" dirty="0"/>
              <a:t>Propaganda = Public Diplomacy?</a:t>
            </a:r>
          </a:p>
        </p:txBody>
      </p:sp>
      <p:sp>
        <p:nvSpPr>
          <p:cNvPr id="3" name="Content Placeholder 2">
            <a:extLst>
              <a:ext uri="{FF2B5EF4-FFF2-40B4-BE49-F238E27FC236}">
                <a16:creationId xmlns:a16="http://schemas.microsoft.com/office/drawing/2014/main" id="{7DD3C67A-9B76-4D71-B696-601F10041FE8}"/>
              </a:ext>
            </a:extLst>
          </p:cNvPr>
          <p:cNvSpPr>
            <a:spLocks noGrp="1"/>
          </p:cNvSpPr>
          <p:nvPr>
            <p:ph idx="1"/>
          </p:nvPr>
        </p:nvSpPr>
        <p:spPr/>
        <p:txBody>
          <a:bodyPr>
            <a:normAutofit fontScale="92500"/>
          </a:bodyPr>
          <a:lstStyle/>
          <a:p>
            <a:pPr marL="0" indent="0">
              <a:buNone/>
            </a:pPr>
            <a:r>
              <a:rPr lang="en-US" sz="3500" dirty="0"/>
              <a:t>John Brown: </a:t>
            </a:r>
          </a:p>
          <a:p>
            <a:pPr marL="0" indent="0">
              <a:buNone/>
            </a:pPr>
            <a:endParaRPr lang="en-US" dirty="0"/>
          </a:p>
          <a:p>
            <a:pPr marL="0" indent="0">
              <a:buNone/>
            </a:pPr>
            <a:r>
              <a:rPr lang="en-US" sz="3600" dirty="0"/>
              <a:t>“…the </a:t>
            </a:r>
            <a:r>
              <a:rPr lang="en-US" sz="3600" i="1" dirty="0"/>
              <a:t>intent</a:t>
            </a:r>
            <a:r>
              <a:rPr lang="en-US" sz="3600" dirty="0"/>
              <a:t> of practitioners of public diplomacy and propaganda may be the same. Ultimately, the beneficiaries of these two activities are meant to be those carrying them out . Neither public diplomacy nor propaganda is altruistic. When public diplomacy and propaganda are used as state instruments, they serve a country’s interest. But at their best and at their worst, they do so insignificantly different ways.” </a:t>
            </a:r>
            <a:endParaRPr lang="en-US" sz="3600" i="1" dirty="0"/>
          </a:p>
        </p:txBody>
      </p:sp>
    </p:spTree>
    <p:extLst>
      <p:ext uri="{BB962C8B-B14F-4D97-AF65-F5344CB8AC3E}">
        <p14:creationId xmlns:p14="http://schemas.microsoft.com/office/powerpoint/2010/main" val="2038662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2E2E6-1885-F686-671E-9068B2B1CF43}"/>
              </a:ext>
            </a:extLst>
          </p:cNvPr>
          <p:cNvSpPr>
            <a:spLocks noGrp="1"/>
          </p:cNvSpPr>
          <p:nvPr>
            <p:ph type="title"/>
          </p:nvPr>
        </p:nvSpPr>
        <p:spPr/>
        <p:txBody>
          <a:bodyPr/>
          <a:lstStyle/>
          <a:p>
            <a:r>
              <a:rPr lang="en-US" dirty="0"/>
              <a:t>“At its best, public diplomacy:”</a:t>
            </a:r>
          </a:p>
        </p:txBody>
      </p:sp>
      <p:sp>
        <p:nvSpPr>
          <p:cNvPr id="3" name="Content Placeholder 2">
            <a:extLst>
              <a:ext uri="{FF2B5EF4-FFF2-40B4-BE49-F238E27FC236}">
                <a16:creationId xmlns:a16="http://schemas.microsoft.com/office/drawing/2014/main" id="{EC8EEF25-4DC7-404B-B77F-DB43A5B6DD8A}"/>
              </a:ext>
            </a:extLst>
          </p:cNvPr>
          <p:cNvSpPr>
            <a:spLocks noGrp="1"/>
          </p:cNvSpPr>
          <p:nvPr>
            <p:ph idx="1"/>
          </p:nvPr>
        </p:nvSpPr>
        <p:spPr/>
        <p:txBody>
          <a:bodyPr>
            <a:normAutofit fontScale="92500" lnSpcReduction="10000"/>
          </a:bodyPr>
          <a:lstStyle/>
          <a:p>
            <a:r>
              <a:rPr lang="en-US" sz="3200" dirty="0"/>
              <a:t>Provides a truthful, factual exposition and explication of a nation’s foreign policy and way of life to overseas audiences;</a:t>
            </a:r>
          </a:p>
          <a:p>
            <a:endParaRPr lang="en-US" sz="3200" dirty="0"/>
          </a:p>
          <a:p>
            <a:r>
              <a:rPr lang="en-US" sz="3200" dirty="0"/>
              <a:t>Encourages international understanding;</a:t>
            </a:r>
          </a:p>
          <a:p>
            <a:endParaRPr lang="en-US" sz="3200" dirty="0"/>
          </a:p>
          <a:p>
            <a:r>
              <a:rPr lang="en-US" sz="3200" dirty="0"/>
              <a:t>Listens and engages in dialogue;</a:t>
            </a:r>
          </a:p>
          <a:p>
            <a:endParaRPr lang="en-US" sz="3200" dirty="0"/>
          </a:p>
          <a:p>
            <a:r>
              <a:rPr lang="en-US" sz="3200" dirty="0"/>
              <a:t>Objectively displays national achievements overseas, including in the arts.</a:t>
            </a:r>
          </a:p>
        </p:txBody>
      </p:sp>
    </p:spTree>
    <p:extLst>
      <p:ext uri="{BB962C8B-B14F-4D97-AF65-F5344CB8AC3E}">
        <p14:creationId xmlns:p14="http://schemas.microsoft.com/office/powerpoint/2010/main" val="1196754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E128-668F-0153-AFC9-979AFED8E0C5}"/>
              </a:ext>
            </a:extLst>
          </p:cNvPr>
          <p:cNvSpPr>
            <a:spLocks noGrp="1"/>
          </p:cNvSpPr>
          <p:nvPr>
            <p:ph type="title"/>
          </p:nvPr>
        </p:nvSpPr>
        <p:spPr/>
        <p:txBody>
          <a:bodyPr/>
          <a:lstStyle/>
          <a:p>
            <a:r>
              <a:rPr lang="en-US" dirty="0"/>
              <a:t>“At its worst, propaganda:”</a:t>
            </a:r>
          </a:p>
        </p:txBody>
      </p:sp>
      <p:sp>
        <p:nvSpPr>
          <p:cNvPr id="3" name="Content Placeholder 2">
            <a:extLst>
              <a:ext uri="{FF2B5EF4-FFF2-40B4-BE49-F238E27FC236}">
                <a16:creationId xmlns:a16="http://schemas.microsoft.com/office/drawing/2014/main" id="{372B76B3-B18C-9107-7246-BF85C059986F}"/>
              </a:ext>
            </a:extLst>
          </p:cNvPr>
          <p:cNvSpPr>
            <a:spLocks noGrp="1"/>
          </p:cNvSpPr>
          <p:nvPr>
            <p:ph idx="1"/>
          </p:nvPr>
        </p:nvSpPr>
        <p:spPr>
          <a:xfrm>
            <a:off x="838200" y="1690688"/>
            <a:ext cx="10641227" cy="5066270"/>
          </a:xfrm>
        </p:spPr>
        <p:txBody>
          <a:bodyPr>
            <a:noAutofit/>
          </a:bodyPr>
          <a:lstStyle/>
          <a:p>
            <a:r>
              <a:rPr lang="en-US" sz="3200" dirty="0"/>
              <a:t>Forces its messages on an audience, often by repetition and slogans;</a:t>
            </a:r>
          </a:p>
          <a:p>
            <a:endParaRPr lang="en-US" sz="3200" dirty="0"/>
          </a:p>
          <a:p>
            <a:r>
              <a:rPr lang="en-US" sz="3200" dirty="0"/>
              <a:t>Demonizes elements of the outside world and claims the nation it glorifies can do no wrong;</a:t>
            </a:r>
          </a:p>
          <a:p>
            <a:endParaRPr lang="en-US" sz="3200" dirty="0"/>
          </a:p>
          <a:p>
            <a:r>
              <a:rPr lang="en-US" sz="3200" dirty="0"/>
              <a:t>Simplifies complex issues, including history;</a:t>
            </a:r>
          </a:p>
          <a:p>
            <a:endParaRPr lang="en-US" sz="3200" dirty="0"/>
          </a:p>
          <a:p>
            <a:r>
              <a:rPr lang="en-US" sz="3200" dirty="0"/>
              <a:t>Misrepresents the truth or deliberately lies.</a:t>
            </a:r>
          </a:p>
        </p:txBody>
      </p:sp>
    </p:spTree>
    <p:extLst>
      <p:ext uri="{BB962C8B-B14F-4D97-AF65-F5344CB8AC3E}">
        <p14:creationId xmlns:p14="http://schemas.microsoft.com/office/powerpoint/2010/main" val="28392557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B4644-E76F-F2EE-C22C-A31B2CD51EB4}"/>
              </a:ext>
            </a:extLst>
          </p:cNvPr>
          <p:cNvSpPr>
            <a:spLocks noGrp="1"/>
          </p:cNvSpPr>
          <p:nvPr>
            <p:ph type="title"/>
          </p:nvPr>
        </p:nvSpPr>
        <p:spPr/>
        <p:txBody>
          <a:bodyPr/>
          <a:lstStyle/>
          <a:p>
            <a:pPr algn="ctr"/>
            <a:r>
              <a:rPr lang="en-US" dirty="0"/>
              <a:t>(John Brown)</a:t>
            </a:r>
          </a:p>
        </p:txBody>
      </p:sp>
      <p:sp>
        <p:nvSpPr>
          <p:cNvPr id="3" name="Content Placeholder 2">
            <a:extLst>
              <a:ext uri="{FF2B5EF4-FFF2-40B4-BE49-F238E27FC236}">
                <a16:creationId xmlns:a16="http://schemas.microsoft.com/office/drawing/2014/main" id="{4AA6C547-E35F-F4D4-4342-5BFCC37E30C2}"/>
              </a:ext>
            </a:extLst>
          </p:cNvPr>
          <p:cNvSpPr>
            <a:spLocks noGrp="1"/>
          </p:cNvSpPr>
          <p:nvPr>
            <p:ph idx="1"/>
          </p:nvPr>
        </p:nvSpPr>
        <p:spPr>
          <a:xfrm>
            <a:off x="838200" y="1614360"/>
            <a:ext cx="10515600" cy="4351338"/>
          </a:xfrm>
        </p:spPr>
        <p:txBody>
          <a:bodyPr>
            <a:noAutofit/>
          </a:bodyPr>
          <a:lstStyle/>
          <a:p>
            <a:r>
              <a:rPr lang="en-US" sz="3200" dirty="0"/>
              <a:t>Both public diplomacy and propaganda, at their best or their worst, can achieve credibility with their audiences. However, the best public diplomacy achieves credibility through careful presentation of fact and thought argumentation, while the worst propaganda achieves credibility by falsification and sensationalism. </a:t>
            </a:r>
          </a:p>
          <a:p>
            <a:endParaRPr lang="en-US" sz="3200" dirty="0"/>
          </a:p>
          <a:p>
            <a:r>
              <a:rPr lang="en-US" sz="3200" dirty="0"/>
              <a:t>As a rule, public diplomacy at is best, which appeals to the intellect, is believe in the long run, while propaganda at its worst, which inflames atavistic emotions, is believed only for short periods. </a:t>
            </a:r>
          </a:p>
        </p:txBody>
      </p:sp>
    </p:spTree>
    <p:extLst>
      <p:ext uri="{BB962C8B-B14F-4D97-AF65-F5344CB8AC3E}">
        <p14:creationId xmlns:p14="http://schemas.microsoft.com/office/powerpoint/2010/main" val="3343266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FFD9A7-A4D7-D55B-8F2C-C973B835D600}"/>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sz="3600" dirty="0"/>
              <a:t>“Evaluating the effectiveness of public diplomacy and propaganda is extremely difficult. I realize my “best-worst” distinction is incapable of fully measuring the impact of either. Indeed, my distinction, ultimately, is more a moral than functional one.”</a:t>
            </a:r>
          </a:p>
          <a:p>
            <a:endParaRPr lang="en-US" dirty="0"/>
          </a:p>
        </p:txBody>
      </p:sp>
    </p:spTree>
    <p:extLst>
      <p:ext uri="{BB962C8B-B14F-4D97-AF65-F5344CB8AC3E}">
        <p14:creationId xmlns:p14="http://schemas.microsoft.com/office/powerpoint/2010/main" val="18912257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3E91-D9C1-8397-5A70-D80844C2EA7E}"/>
              </a:ext>
            </a:extLst>
          </p:cNvPr>
          <p:cNvSpPr>
            <a:spLocks noGrp="1"/>
          </p:cNvSpPr>
          <p:nvPr>
            <p:ph type="title"/>
          </p:nvPr>
        </p:nvSpPr>
        <p:spPr>
          <a:xfrm>
            <a:off x="838200" y="190982"/>
            <a:ext cx="10515600" cy="2441007"/>
          </a:xfrm>
        </p:spPr>
        <p:txBody>
          <a:bodyPr>
            <a:normAutofit fontScale="90000"/>
          </a:bodyPr>
          <a:lstStyle/>
          <a:p>
            <a:pPr algn="ctr"/>
            <a:br>
              <a:rPr lang="en-US" dirty="0"/>
            </a:br>
            <a:br>
              <a:rPr lang="en-US" dirty="0"/>
            </a:br>
            <a:br>
              <a:rPr lang="en-US" dirty="0"/>
            </a:br>
            <a:br>
              <a:rPr lang="en-US" dirty="0"/>
            </a:br>
            <a:r>
              <a:rPr lang="en-US" sz="4000" dirty="0"/>
              <a:t>Origins of U.S. Government Information</a:t>
            </a:r>
            <a:br>
              <a:rPr lang="en-US" sz="4000" dirty="0"/>
            </a:br>
            <a:r>
              <a:rPr lang="en-US" sz="4000" dirty="0"/>
              <a:t>in the modern age</a:t>
            </a:r>
            <a:br>
              <a:rPr lang="en-US" sz="4000" dirty="0"/>
            </a:br>
            <a:r>
              <a:rPr lang="en-US" sz="4000" dirty="0"/>
              <a:t>(“Warfare”? “Public diplomacy”?)</a:t>
            </a:r>
            <a:br>
              <a:rPr lang="en-US" sz="4000" dirty="0"/>
            </a:br>
            <a:br>
              <a:rPr lang="en-US" dirty="0"/>
            </a:br>
            <a:br>
              <a:rPr lang="en-US" dirty="0"/>
            </a:br>
            <a:r>
              <a:rPr lang="en-US" dirty="0"/>
              <a:t>“Creel” Commission</a:t>
            </a:r>
            <a:br>
              <a:rPr lang="en-US" dirty="0"/>
            </a:br>
            <a:endParaRPr lang="en-US" dirty="0"/>
          </a:p>
        </p:txBody>
      </p:sp>
      <p:sp>
        <p:nvSpPr>
          <p:cNvPr id="3" name="Content Placeholder 2">
            <a:extLst>
              <a:ext uri="{FF2B5EF4-FFF2-40B4-BE49-F238E27FC236}">
                <a16:creationId xmlns:a16="http://schemas.microsoft.com/office/drawing/2014/main" id="{1DF93EA0-68D0-63B7-7615-8DB17E7C416A}"/>
              </a:ext>
            </a:extLst>
          </p:cNvPr>
          <p:cNvSpPr>
            <a:spLocks noGrp="1"/>
          </p:cNvSpPr>
          <p:nvPr>
            <p:ph idx="1"/>
          </p:nvPr>
        </p:nvSpPr>
        <p:spPr>
          <a:xfrm>
            <a:off x="1197015" y="2817341"/>
            <a:ext cx="10515600" cy="3682313"/>
          </a:xfrm>
        </p:spPr>
        <p:txBody>
          <a:bodyPr>
            <a:noAutofit/>
          </a:bodyPr>
          <a:lstStyle/>
          <a:p>
            <a:pPr marL="0" indent="0" algn="ctr">
              <a:buNone/>
            </a:pPr>
            <a:endParaRPr lang="en-US" dirty="0"/>
          </a:p>
          <a:p>
            <a:pPr marL="0" indent="0" algn="ctr">
              <a:buNone/>
            </a:pPr>
            <a:endParaRPr lang="en-US" dirty="0"/>
          </a:p>
          <a:p>
            <a:pPr marL="0" indent="0" algn="ctr">
              <a:buNone/>
            </a:pPr>
            <a:r>
              <a:rPr lang="en-US" dirty="0"/>
              <a:t>1917-19</a:t>
            </a:r>
          </a:p>
          <a:p>
            <a:pPr marL="0" indent="0" algn="ctr">
              <a:buNone/>
            </a:pPr>
            <a:r>
              <a:rPr lang="en-US" dirty="0"/>
              <a:t>George Creel</a:t>
            </a:r>
          </a:p>
          <a:p>
            <a:pPr marL="0" indent="0" algn="ctr">
              <a:buNone/>
            </a:pPr>
            <a:r>
              <a:rPr lang="en-US" dirty="0"/>
              <a:t>Woodrow Wilson, World War I</a:t>
            </a:r>
          </a:p>
          <a:p>
            <a:pPr marL="0" indent="0" algn="ctr">
              <a:buNone/>
            </a:pPr>
            <a:r>
              <a:rPr lang="en-US" dirty="0"/>
              <a:t>Committee on Public Information (CPI)</a:t>
            </a:r>
          </a:p>
          <a:p>
            <a:pPr marL="0" indent="0" algn="ctr">
              <a:buNone/>
            </a:pPr>
            <a:r>
              <a:rPr lang="en-US" dirty="0"/>
              <a:t>“Four Minute Men”</a:t>
            </a:r>
          </a:p>
        </p:txBody>
      </p:sp>
    </p:spTree>
    <p:extLst>
      <p:ext uri="{BB962C8B-B14F-4D97-AF65-F5344CB8AC3E}">
        <p14:creationId xmlns:p14="http://schemas.microsoft.com/office/powerpoint/2010/main" val="297021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B930D-CB26-1CB3-7443-808A24BC4D4C}"/>
              </a:ext>
            </a:extLst>
          </p:cNvPr>
          <p:cNvSpPr>
            <a:spLocks noGrp="1"/>
          </p:cNvSpPr>
          <p:nvPr>
            <p:ph type="title"/>
          </p:nvPr>
        </p:nvSpPr>
        <p:spPr>
          <a:xfrm>
            <a:off x="838200" y="365124"/>
            <a:ext cx="10515600" cy="2378075"/>
          </a:xfrm>
        </p:spPr>
        <p:txBody>
          <a:bodyPr>
            <a:normAutofit/>
          </a:bodyPr>
          <a:lstStyle/>
          <a:p>
            <a:pPr algn="ctr"/>
            <a:r>
              <a:rPr lang="en-US" dirty="0"/>
              <a:t>Considering the United States…</a:t>
            </a:r>
            <a:br>
              <a:rPr lang="en-US" dirty="0"/>
            </a:br>
            <a:r>
              <a:rPr lang="en-US" dirty="0"/>
              <a:t>COI, OSS</a:t>
            </a:r>
            <a:br>
              <a:rPr lang="en-US" dirty="0"/>
            </a:br>
            <a:r>
              <a:rPr lang="en-US" dirty="0"/>
              <a:t>(“Propaganda”? “Public Diplomacy”?)</a:t>
            </a:r>
          </a:p>
        </p:txBody>
      </p:sp>
      <p:sp>
        <p:nvSpPr>
          <p:cNvPr id="5" name="Content Placeholder 4">
            <a:extLst>
              <a:ext uri="{FF2B5EF4-FFF2-40B4-BE49-F238E27FC236}">
                <a16:creationId xmlns:a16="http://schemas.microsoft.com/office/drawing/2014/main" id="{4BBC01CE-8B9D-F3AA-7F2F-E26EBF3ED14E}"/>
              </a:ext>
            </a:extLst>
          </p:cNvPr>
          <p:cNvSpPr>
            <a:spLocks noGrp="1"/>
          </p:cNvSpPr>
          <p:nvPr>
            <p:ph idx="1"/>
          </p:nvPr>
        </p:nvSpPr>
        <p:spPr>
          <a:xfrm>
            <a:off x="838200" y="2997842"/>
            <a:ext cx="10515600" cy="3495031"/>
          </a:xfrm>
        </p:spPr>
        <p:txBody>
          <a:bodyPr>
            <a:normAutofit/>
          </a:bodyPr>
          <a:lstStyle/>
          <a:p>
            <a:r>
              <a:rPr lang="en-US" dirty="0"/>
              <a:t>Coordinator of Information (COI) </a:t>
            </a:r>
          </a:p>
          <a:p>
            <a:pPr lvl="1"/>
            <a:r>
              <a:rPr lang="en-US" dirty="0"/>
              <a:t>Created 1941 by FDR</a:t>
            </a:r>
          </a:p>
          <a:p>
            <a:pPr lvl="1"/>
            <a:r>
              <a:rPr lang="en-US" dirty="0"/>
              <a:t>Founder “Will Bill” Donovan</a:t>
            </a:r>
          </a:p>
          <a:p>
            <a:pPr marL="457200" lvl="1" indent="0">
              <a:buNone/>
            </a:pPr>
            <a:endParaRPr lang="en-US" dirty="0"/>
          </a:p>
          <a:p>
            <a:r>
              <a:rPr lang="en-US" dirty="0"/>
              <a:t>Office of Strategic Services (OSS) </a:t>
            </a:r>
          </a:p>
          <a:p>
            <a:pPr lvl="1"/>
            <a:r>
              <a:rPr lang="en-US" dirty="0"/>
              <a:t>Created 1942 by FDR, replacing COI</a:t>
            </a:r>
          </a:p>
          <a:p>
            <a:pPr lvl="1"/>
            <a:r>
              <a:rPr lang="en-US" dirty="0"/>
              <a:t>13,000 employees</a:t>
            </a:r>
          </a:p>
          <a:p>
            <a:pPr lvl="1"/>
            <a:r>
              <a:rPr lang="en-US" dirty="0"/>
              <a:t>Later renamed Central Intelligence Agency 1947</a:t>
            </a:r>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698995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81E75B-FBC7-BD88-5D76-9C46FB704B7D}"/>
              </a:ext>
            </a:extLst>
          </p:cNvPr>
          <p:cNvSpPr>
            <a:spLocks noGrp="1"/>
          </p:cNvSpPr>
          <p:nvPr>
            <p:ph idx="1"/>
          </p:nvPr>
        </p:nvSpPr>
        <p:spPr/>
        <p:txBody>
          <a:bodyPr>
            <a:normAutofit/>
          </a:bodyPr>
          <a:lstStyle/>
          <a:p>
            <a:pPr marL="0" indent="0" algn="ctr">
              <a:buNone/>
            </a:pPr>
            <a:r>
              <a:rPr lang="en-US" sz="4000" dirty="0"/>
              <a:t>Part one:</a:t>
            </a:r>
          </a:p>
          <a:p>
            <a:pPr algn="ctr"/>
            <a:endParaRPr lang="en-US" sz="4000" dirty="0"/>
          </a:p>
          <a:p>
            <a:pPr marL="0" indent="0" algn="ctr">
              <a:buNone/>
            </a:pPr>
            <a:r>
              <a:rPr lang="en-US" sz="4800" dirty="0"/>
              <a:t>Propaganda</a:t>
            </a:r>
          </a:p>
          <a:p>
            <a:pPr marL="0" indent="0" algn="ctr">
              <a:buNone/>
            </a:pPr>
            <a:endParaRPr lang="en-US" sz="4000" dirty="0"/>
          </a:p>
          <a:p>
            <a:pPr marL="0" indent="0" algn="ctr">
              <a:buNone/>
            </a:pPr>
            <a:r>
              <a:rPr lang="en-US" sz="4000" dirty="0"/>
              <a:t>(nothing new here!)</a:t>
            </a:r>
          </a:p>
        </p:txBody>
      </p:sp>
    </p:spTree>
    <p:extLst>
      <p:ext uri="{BB962C8B-B14F-4D97-AF65-F5344CB8AC3E}">
        <p14:creationId xmlns:p14="http://schemas.microsoft.com/office/powerpoint/2010/main" val="2335401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FCC2E-4DA5-EB00-C2E0-0C94EEC592B0}"/>
              </a:ext>
            </a:extLst>
          </p:cNvPr>
          <p:cNvSpPr>
            <a:spLocks noGrp="1"/>
          </p:cNvSpPr>
          <p:nvPr>
            <p:ph type="title"/>
          </p:nvPr>
        </p:nvSpPr>
        <p:spPr/>
        <p:txBody>
          <a:bodyPr/>
          <a:lstStyle/>
          <a:p>
            <a:pPr algn="ctr"/>
            <a:r>
              <a:rPr lang="en-US" dirty="0"/>
              <a:t>“Wild Bill” Donovan 1941</a:t>
            </a:r>
          </a:p>
        </p:txBody>
      </p:sp>
      <p:pic>
        <p:nvPicPr>
          <p:cNvPr id="2050" name="Picture 2" descr="During World War II, Major General William &amp;quot;Wild Bill&amp;quot; Donovan was the head of the Office of Strategic Services. (Credit: CORBIS/Corbis/Getty Images)">
            <a:extLst>
              <a:ext uri="{FF2B5EF4-FFF2-40B4-BE49-F238E27FC236}">
                <a16:creationId xmlns:a16="http://schemas.microsoft.com/office/drawing/2014/main" id="{B1B44DC4-7C17-65DB-6897-D4EAB09E8B7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905375" y="2572544"/>
            <a:ext cx="2381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013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View of the audience, seated in rows and listening during a demolition class, in England, 1944. Office of Strategic Services photo. (Photo by Interim Archives/Getty Images)">
            <a:extLst>
              <a:ext uri="{FF2B5EF4-FFF2-40B4-BE49-F238E27FC236}">
                <a16:creationId xmlns:a16="http://schemas.microsoft.com/office/drawing/2014/main" id="{C8EBF7EA-A90B-C26F-935E-F57A39DEDB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4662" y="1825625"/>
            <a:ext cx="8702676"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199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0424-7245-2E45-D7A0-8020EB35C2E2}"/>
              </a:ext>
            </a:extLst>
          </p:cNvPr>
          <p:cNvSpPr>
            <a:spLocks noGrp="1"/>
          </p:cNvSpPr>
          <p:nvPr>
            <p:ph type="title"/>
          </p:nvPr>
        </p:nvSpPr>
        <p:spPr/>
        <p:txBody>
          <a:bodyPr/>
          <a:lstStyle/>
          <a:p>
            <a:pPr algn="ctr"/>
            <a:r>
              <a:rPr lang="en-US" dirty="0"/>
              <a:t>War to Peace…</a:t>
            </a:r>
          </a:p>
        </p:txBody>
      </p:sp>
      <p:sp>
        <p:nvSpPr>
          <p:cNvPr id="3" name="Content Placeholder 2">
            <a:extLst>
              <a:ext uri="{FF2B5EF4-FFF2-40B4-BE49-F238E27FC236}">
                <a16:creationId xmlns:a16="http://schemas.microsoft.com/office/drawing/2014/main" id="{7287EC02-9156-FE28-8958-39E46AE2015A}"/>
              </a:ext>
            </a:extLst>
          </p:cNvPr>
          <p:cNvSpPr>
            <a:spLocks noGrp="1"/>
          </p:cNvSpPr>
          <p:nvPr>
            <p:ph idx="1"/>
          </p:nvPr>
        </p:nvSpPr>
        <p:spPr>
          <a:xfrm>
            <a:off x="838200" y="2604303"/>
            <a:ext cx="10515600" cy="2164467"/>
          </a:xfrm>
        </p:spPr>
        <p:txBody>
          <a:bodyPr>
            <a:noAutofit/>
          </a:bodyPr>
          <a:lstStyle/>
          <a:p>
            <a:pPr marL="0" indent="0">
              <a:buNone/>
            </a:pPr>
            <a:r>
              <a:rPr lang="en-US" sz="3200" dirty="0"/>
              <a:t>Post World War II, “Information“ as a tool of war gradually converted into a more transparent “public diplomacy”…</a:t>
            </a:r>
          </a:p>
          <a:p>
            <a:pPr marL="0" indent="0">
              <a:buNone/>
            </a:pPr>
            <a:endParaRPr lang="en-US" sz="3200" dirty="0"/>
          </a:p>
          <a:p>
            <a:pPr marL="0" indent="0">
              <a:buNone/>
            </a:pPr>
            <a:r>
              <a:rPr lang="en-US" sz="3200" dirty="0"/>
              <a:t>And yet…</a:t>
            </a:r>
          </a:p>
        </p:txBody>
      </p:sp>
    </p:spTree>
    <p:extLst>
      <p:ext uri="{BB962C8B-B14F-4D97-AF65-F5344CB8AC3E}">
        <p14:creationId xmlns:p14="http://schemas.microsoft.com/office/powerpoint/2010/main" val="655544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62B682A-DD24-1234-92D4-FF1739A8DE45}"/>
              </a:ext>
            </a:extLst>
          </p:cNvPr>
          <p:cNvPicPr>
            <a:picLocks noGrp="1" noChangeAspect="1"/>
          </p:cNvPicPr>
          <p:nvPr>
            <p:ph idx="1"/>
          </p:nvPr>
        </p:nvPicPr>
        <p:blipFill>
          <a:blip r:embed="rId2"/>
          <a:stretch>
            <a:fillRect/>
          </a:stretch>
        </p:blipFill>
        <p:spPr>
          <a:xfrm>
            <a:off x="4367411" y="1356067"/>
            <a:ext cx="3679597" cy="4903900"/>
          </a:xfrm>
          <a:prstGeom prst="rect">
            <a:avLst/>
          </a:prstGeom>
        </p:spPr>
      </p:pic>
      <p:sp>
        <p:nvSpPr>
          <p:cNvPr id="5" name="TextBox 4">
            <a:extLst>
              <a:ext uri="{FF2B5EF4-FFF2-40B4-BE49-F238E27FC236}">
                <a16:creationId xmlns:a16="http://schemas.microsoft.com/office/drawing/2014/main" id="{5BDC7A01-970E-2C58-846F-C84225F11F6D}"/>
              </a:ext>
            </a:extLst>
          </p:cNvPr>
          <p:cNvSpPr txBox="1"/>
          <p:nvPr/>
        </p:nvSpPr>
        <p:spPr>
          <a:xfrm>
            <a:off x="9440562" y="2903838"/>
            <a:ext cx="1757212" cy="523220"/>
          </a:xfrm>
          <a:prstGeom prst="rect">
            <a:avLst/>
          </a:prstGeom>
          <a:noFill/>
        </p:spPr>
        <p:txBody>
          <a:bodyPr wrap="none" rtlCol="0">
            <a:spAutoFit/>
          </a:bodyPr>
          <a:lstStyle/>
          <a:p>
            <a:r>
              <a:rPr lang="en-US" sz="2800" dirty="0"/>
              <a:t>1483-1546</a:t>
            </a:r>
          </a:p>
        </p:txBody>
      </p:sp>
    </p:spTree>
    <p:extLst>
      <p:ext uri="{BB962C8B-B14F-4D97-AF65-F5344CB8AC3E}">
        <p14:creationId xmlns:p14="http://schemas.microsoft.com/office/powerpoint/2010/main" val="2314010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99320-6E2F-E26F-5482-24C92EDEA92E}"/>
              </a:ext>
            </a:extLst>
          </p:cNvPr>
          <p:cNvSpPr>
            <a:spLocks noGrp="1"/>
          </p:cNvSpPr>
          <p:nvPr>
            <p:ph type="title"/>
          </p:nvPr>
        </p:nvSpPr>
        <p:spPr/>
        <p:txBody>
          <a:bodyPr>
            <a:normAutofit fontScale="90000"/>
          </a:bodyPr>
          <a:lstStyle/>
          <a:p>
            <a:r>
              <a:rPr lang="en-US" dirty="0"/>
              <a:t>                                    1517 </a:t>
            </a:r>
            <a:br>
              <a:rPr lang="en-US" dirty="0"/>
            </a:br>
            <a:r>
              <a:rPr lang="en-US" dirty="0"/>
              <a:t>                                95 Theses </a:t>
            </a:r>
            <a:br>
              <a:rPr lang="en-US" dirty="0"/>
            </a:br>
            <a:r>
              <a:rPr lang="en-US" dirty="0"/>
              <a:t>                              </a:t>
            </a:r>
            <a:r>
              <a:rPr lang="en-US" dirty="0" err="1"/>
              <a:t>Wittenburg</a:t>
            </a:r>
            <a:endParaRPr lang="en-US" dirty="0"/>
          </a:p>
        </p:txBody>
      </p:sp>
      <p:pic>
        <p:nvPicPr>
          <p:cNvPr id="4" name="Content Placeholder 3">
            <a:extLst>
              <a:ext uri="{FF2B5EF4-FFF2-40B4-BE49-F238E27FC236}">
                <a16:creationId xmlns:a16="http://schemas.microsoft.com/office/drawing/2014/main" id="{EAF834F0-1FB5-4FFB-5EEC-D428F56D893F}"/>
              </a:ext>
            </a:extLst>
          </p:cNvPr>
          <p:cNvPicPr>
            <a:picLocks noGrp="1" noChangeAspect="1"/>
          </p:cNvPicPr>
          <p:nvPr>
            <p:ph idx="1"/>
          </p:nvPr>
        </p:nvPicPr>
        <p:blipFill>
          <a:blip r:embed="rId2"/>
          <a:stretch>
            <a:fillRect/>
          </a:stretch>
        </p:blipFill>
        <p:spPr>
          <a:xfrm>
            <a:off x="3195108" y="2233398"/>
            <a:ext cx="5801784" cy="4351338"/>
          </a:xfrm>
          <a:prstGeom prst="rect">
            <a:avLst/>
          </a:prstGeom>
        </p:spPr>
      </p:pic>
    </p:spTree>
    <p:extLst>
      <p:ext uri="{BB962C8B-B14F-4D97-AF65-F5344CB8AC3E}">
        <p14:creationId xmlns:p14="http://schemas.microsoft.com/office/powerpoint/2010/main" val="3365041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167B81-DFDA-73F9-A3BD-0C2B1AAB4A31}"/>
              </a:ext>
            </a:extLst>
          </p:cNvPr>
          <p:cNvPicPr>
            <a:picLocks noChangeAspect="1"/>
          </p:cNvPicPr>
          <p:nvPr/>
        </p:nvPicPr>
        <p:blipFill>
          <a:blip r:embed="rId2"/>
          <a:stretch>
            <a:fillRect/>
          </a:stretch>
        </p:blipFill>
        <p:spPr>
          <a:xfrm>
            <a:off x="3436274" y="0"/>
            <a:ext cx="5319451" cy="6858000"/>
          </a:xfrm>
          <a:prstGeom prst="rect">
            <a:avLst/>
          </a:prstGeom>
        </p:spPr>
      </p:pic>
      <p:sp>
        <p:nvSpPr>
          <p:cNvPr id="2" name="Title 1">
            <a:extLst>
              <a:ext uri="{FF2B5EF4-FFF2-40B4-BE49-F238E27FC236}">
                <a16:creationId xmlns:a16="http://schemas.microsoft.com/office/drawing/2014/main" id="{5B813475-11F1-7CE0-B652-31100D851F68}"/>
              </a:ext>
            </a:extLst>
          </p:cNvPr>
          <p:cNvSpPr>
            <a:spLocks noGrp="1"/>
          </p:cNvSpPr>
          <p:nvPr>
            <p:ph type="title"/>
          </p:nvPr>
        </p:nvSpPr>
        <p:spPr>
          <a:xfrm>
            <a:off x="844951" y="0"/>
            <a:ext cx="10749171" cy="7385537"/>
          </a:xfrm>
        </p:spPr>
        <p:txBody>
          <a:bodyPr>
            <a:normAutofit/>
          </a:bodyPr>
          <a:lstStyle/>
          <a:p>
            <a:r>
              <a:rPr lang="en-US" sz="3600" dirty="0"/>
              <a:t>    1568 </a:t>
            </a:r>
            <a:br>
              <a:rPr lang="en-US" sz="3600" dirty="0"/>
            </a:br>
            <a:r>
              <a:rPr lang="en-US" sz="3600" dirty="0"/>
              <a:t>woodblock</a:t>
            </a:r>
          </a:p>
        </p:txBody>
      </p:sp>
    </p:spTree>
    <p:extLst>
      <p:ext uri="{BB962C8B-B14F-4D97-AF65-F5344CB8AC3E}">
        <p14:creationId xmlns:p14="http://schemas.microsoft.com/office/powerpoint/2010/main" val="4135922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7C631-4A9C-D251-BB44-5B60EFECF859}"/>
              </a:ext>
            </a:extLst>
          </p:cNvPr>
          <p:cNvSpPr>
            <a:spLocks noGrp="1"/>
          </p:cNvSpPr>
          <p:nvPr>
            <p:ph type="title"/>
          </p:nvPr>
        </p:nvSpPr>
        <p:spPr>
          <a:xfrm>
            <a:off x="1283043" y="500062"/>
            <a:ext cx="10530016" cy="1612943"/>
          </a:xfrm>
        </p:spPr>
        <p:txBody>
          <a:bodyPr>
            <a:normAutofit fontScale="90000"/>
          </a:bodyPr>
          <a:lstStyle/>
          <a:p>
            <a:pPr algn="ctr"/>
            <a:r>
              <a:rPr lang="en-US" b="0" i="0" dirty="0" err="1">
                <a:solidFill>
                  <a:srgbClr val="1A1A1A"/>
                </a:solidFill>
                <a:effectLst/>
                <a:latin typeface="Georgia" panose="02040502050405020303" pitchFamily="18" charset="0"/>
              </a:rPr>
              <a:t>Doménikos</a:t>
            </a:r>
            <a:r>
              <a:rPr lang="en-US" b="0" i="0" dirty="0">
                <a:solidFill>
                  <a:srgbClr val="1A1A1A"/>
                </a:solidFill>
                <a:effectLst/>
                <a:latin typeface="Georgia" panose="02040502050405020303" pitchFamily="18" charset="0"/>
              </a:rPr>
              <a:t> </a:t>
            </a:r>
            <a:r>
              <a:rPr lang="en-US" b="0" i="0" dirty="0" err="1">
                <a:solidFill>
                  <a:srgbClr val="1A1A1A"/>
                </a:solidFill>
                <a:effectLst/>
                <a:latin typeface="Georgia" panose="02040502050405020303" pitchFamily="18" charset="0"/>
              </a:rPr>
              <a:t>Theotokópoulos</a:t>
            </a:r>
            <a:r>
              <a:rPr lang="en-US" b="0" i="0" dirty="0">
                <a:solidFill>
                  <a:srgbClr val="1A1A1A"/>
                </a:solidFill>
                <a:effectLst/>
                <a:latin typeface="Georgia" panose="02040502050405020303" pitchFamily="18" charset="0"/>
              </a:rPr>
              <a:t> </a:t>
            </a:r>
            <a:br>
              <a:rPr lang="en-US" b="0" i="0" dirty="0">
                <a:solidFill>
                  <a:srgbClr val="1A1A1A"/>
                </a:solidFill>
                <a:effectLst/>
                <a:latin typeface="Georgia" panose="02040502050405020303" pitchFamily="18" charset="0"/>
              </a:rPr>
            </a:br>
            <a:r>
              <a:rPr lang="en-US" b="0" i="0" dirty="0">
                <a:solidFill>
                  <a:srgbClr val="1A1A1A"/>
                </a:solidFill>
                <a:effectLst/>
                <a:latin typeface="Georgia" panose="02040502050405020303" pitchFamily="18" charset="0"/>
              </a:rPr>
              <a:t> (“El Greco”)</a:t>
            </a:r>
            <a:br>
              <a:rPr lang="en-US" b="0" i="0" dirty="0">
                <a:solidFill>
                  <a:srgbClr val="1A1A1A"/>
                </a:solidFill>
                <a:effectLst/>
                <a:latin typeface="Georgia" panose="02040502050405020303" pitchFamily="18" charset="0"/>
              </a:rPr>
            </a:br>
            <a:r>
              <a:rPr lang="en-US" b="0" i="0" dirty="0">
                <a:solidFill>
                  <a:srgbClr val="1A1A1A"/>
                </a:solidFill>
                <a:effectLst/>
                <a:latin typeface="Georgia" panose="02040502050405020303" pitchFamily="18" charset="0"/>
              </a:rPr>
              <a:t>1541-1614 (Toledo)</a:t>
            </a:r>
            <a:endParaRPr lang="en-US" dirty="0"/>
          </a:p>
        </p:txBody>
      </p:sp>
      <p:pic>
        <p:nvPicPr>
          <p:cNvPr id="2050" name="Picture 2">
            <a:extLst>
              <a:ext uri="{FF2B5EF4-FFF2-40B4-BE49-F238E27FC236}">
                <a16:creationId xmlns:a16="http://schemas.microsoft.com/office/drawing/2014/main" id="{41FBB124-D9F5-6193-84D8-55A9135FA68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05888" y="2369323"/>
            <a:ext cx="3780224"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752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DFE9654-AE9E-C26E-E943-0F13918AD020}"/>
              </a:ext>
            </a:extLst>
          </p:cNvPr>
          <p:cNvPicPr>
            <a:picLocks noGrp="1" noChangeAspect="1"/>
          </p:cNvPicPr>
          <p:nvPr>
            <p:ph idx="1"/>
          </p:nvPr>
        </p:nvPicPr>
        <p:blipFill>
          <a:blip r:embed="rId2"/>
          <a:stretch>
            <a:fillRect/>
          </a:stretch>
        </p:blipFill>
        <p:spPr>
          <a:xfrm>
            <a:off x="4428518" y="427533"/>
            <a:ext cx="3334963" cy="6002933"/>
          </a:xfrm>
          <a:prstGeom prst="rect">
            <a:avLst/>
          </a:prstGeom>
        </p:spPr>
      </p:pic>
    </p:spTree>
    <p:extLst>
      <p:ext uri="{BB962C8B-B14F-4D97-AF65-F5344CB8AC3E}">
        <p14:creationId xmlns:p14="http://schemas.microsoft.com/office/powerpoint/2010/main" val="29609856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TotalTime>
  <Words>687</Words>
  <Application>Microsoft Office PowerPoint</Application>
  <PresentationFormat>Widescreen</PresentationFormat>
  <Paragraphs>96</Paragraphs>
  <Slides>42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Georgia</vt:lpstr>
      <vt:lpstr>Office Theme</vt:lpstr>
      <vt:lpstr>         Public Diplomacy:  A Primer  (Part One) </vt:lpstr>
      <vt:lpstr>PowerPoint Presentation</vt:lpstr>
      <vt:lpstr>Aristotle, Rhetoric</vt:lpstr>
      <vt:lpstr>PowerPoint Presentation</vt:lpstr>
      <vt:lpstr>PowerPoint Presentation</vt:lpstr>
      <vt:lpstr>                                    1517                                  95 Theses                                Wittenburg</vt:lpstr>
      <vt:lpstr>    1568  woodblock</vt:lpstr>
      <vt:lpstr>Doménikos Theotokópoulos   (“El Greco”) 1541-1614 (Toledo)</vt:lpstr>
      <vt:lpstr>PowerPoint Presentation</vt:lpstr>
      <vt:lpstr>PowerPoint Presentation</vt:lpstr>
      <vt:lpstr>Wars of Religion – France, 1550s-60s</vt:lpstr>
      <vt:lpstr>(not soft power)</vt:lpstr>
      <vt:lpstr>Define “Propaganda”?</vt:lpstr>
      <vt:lpstr>Stanford psychologist Lee D. Ross</vt:lpstr>
      <vt:lpstr>Propaganda as Art</vt:lpstr>
      <vt:lpstr>PowerPoint Presentation</vt:lpstr>
      <vt:lpstr>Vladimir Makakovsky 1893-1930</vt:lpstr>
      <vt:lpstr>PowerPoint Presentation</vt:lpstr>
      <vt:lpstr> Exhortation </vt:lpstr>
      <vt:lpstr>Caution</vt:lpstr>
      <vt:lpstr>PowerPoint Presentation</vt:lpstr>
      <vt:lpstr>Identity with Nationality (inclusion)</vt:lpstr>
      <vt:lpstr>Identify the other (abstract forces)</vt:lpstr>
      <vt:lpstr>Name/Ridicule the Enemy </vt:lpstr>
      <vt:lpstr>PowerPoint Presentation</vt:lpstr>
      <vt:lpstr>Animate to a Cause, National or Other</vt:lpstr>
      <vt:lpstr>PowerPoint Presentation</vt:lpstr>
      <vt:lpstr>Vilify</vt:lpstr>
      <vt:lpstr>PowerPoint Presentation</vt:lpstr>
      <vt:lpstr>  Joseph Goebbels   Nazi Ministry of Public Enlightenment and Propaganda </vt:lpstr>
      <vt:lpstr>Provoke Fear</vt:lpstr>
      <vt:lpstr>Normalize Murder</vt:lpstr>
      <vt:lpstr>Propaganda = Public Diplomacy?</vt:lpstr>
      <vt:lpstr>“At its best, public diplomacy:”</vt:lpstr>
      <vt:lpstr>“At its worst, propaganda:”</vt:lpstr>
      <vt:lpstr>(John Brown)</vt:lpstr>
      <vt:lpstr>PowerPoint Presentation</vt:lpstr>
      <vt:lpstr>    Origins of U.S. Government Information in the modern age (“Warfare”? “Public diplomacy”?)   “Creel” Commission </vt:lpstr>
      <vt:lpstr>Considering the United States… COI, OSS (“Propaganda”? “Public Diplomacy”?)</vt:lpstr>
      <vt:lpstr>“Wild Bill” Donovan 1941</vt:lpstr>
      <vt:lpstr>PowerPoint Presentation</vt:lpstr>
      <vt:lpstr>War to Peace…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Diplomacy:  A Primer</dc:title>
  <dc:creator>Dan whit</dc:creator>
  <cp:lastModifiedBy>Dan whit</cp:lastModifiedBy>
  <cp:revision>12</cp:revision>
  <cp:lastPrinted>2024-05-03T01:08:18Z</cp:lastPrinted>
  <dcterms:created xsi:type="dcterms:W3CDTF">2023-12-31T02:08:47Z</dcterms:created>
  <dcterms:modified xsi:type="dcterms:W3CDTF">2024-05-09T02:21:47Z</dcterms:modified>
</cp:coreProperties>
</file>