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9" r:id="rId2"/>
    <p:sldId id="291" r:id="rId3"/>
    <p:sldId id="281" r:id="rId4"/>
    <p:sldId id="284" r:id="rId5"/>
    <p:sldId id="285" r:id="rId6"/>
    <p:sldId id="301" r:id="rId7"/>
    <p:sldId id="302" r:id="rId8"/>
    <p:sldId id="294" r:id="rId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397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Прямоугольник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Прямоугольник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Прямоугольник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 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0" name="Дата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6506E9A3-1561-45B7-908B-DACC52528ABB}" type="datetime1">
              <a:rPr lang="ru-RU" smtClean="0"/>
              <a:t>18.04.2025</a:t>
            </a:fld>
            <a:endParaRPr lang="en-US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723139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92B999-6CB2-48D4-8AF6-3D1A5D13436B}" type="datetime1">
              <a:rPr lang="ru-RU" smtClean="0"/>
              <a:t>18.04.2025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658632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 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2C98DB-1092-48C4-AD4E-BD3E9D2E2345}" type="datetime1">
              <a:rPr lang="ru-RU" smtClean="0"/>
              <a:t>18.04.2025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17599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9C2F20-7994-4D1E-A01C-96ECBA4612EB}" type="datetime1">
              <a:rPr lang="ru-RU" smtClean="0"/>
              <a:t>18.04.2025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53102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Прямоугольник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Прямоугольник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Прямоугольник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7B2CE4EA-3B49-4A00-ADF3-7C7272A626C1}" type="datetime1">
              <a:rPr lang="ru-RU" smtClean="0"/>
              <a:t>18.04.2025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091435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16848F-27AD-43B9-904C-1CF05D24EB3C}" type="datetime1">
              <a:rPr lang="ru-RU" smtClean="0"/>
              <a:t>18.04.2025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706780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3090412-2DE5-405A-816E-F08FB54EB168}" type="datetime1">
              <a:rPr lang="ru-RU" smtClean="0"/>
              <a:t>18.04.2025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81458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C2D7CB-4DC1-4BB7-BF00-4C36160857E0}" type="datetime1">
              <a:rPr lang="ru-RU" smtClean="0"/>
              <a:t>18.04.2025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11198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060D38F-E364-4ED4-9BF4-D7F00FFBE76A}" type="datetime1">
              <a:rPr lang="ru-RU" smtClean="0"/>
              <a:t>18.04.2025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58943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F183FEFD-AB08-4CB5-AE4D-2F6B12D8E3B0}" type="datetime1">
              <a:rPr lang="ru-RU" smtClean="0"/>
              <a:t>18.04.2025</a:t>
            </a:fld>
            <a:endParaRPr lang="en-US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44666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Рисунок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EBEA1583-5CEF-4E36-A7FC-D34B7E954D76}" type="datetime1">
              <a:rPr lang="ru-RU" smtClean="0"/>
              <a:t>18.04.2025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36123894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Прямоугольник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Прямоугольник 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" dirty="0"/>
              <a:t>Стиль образца заголовка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"/>
              <a:t>Щелкните, чтобы изменить стили текста образца слайда</a:t>
            </a:r>
          </a:p>
          <a:p>
            <a:pPr lvl="1" rtl="0"/>
            <a:r>
              <a:rPr lang="ru"/>
              <a:t>Второй уровень</a:t>
            </a:r>
          </a:p>
          <a:p>
            <a:pPr lvl="2" rtl="0"/>
            <a:r>
              <a:rPr lang="ru"/>
              <a:t>Третий уровень</a:t>
            </a:r>
          </a:p>
          <a:p>
            <a:pPr lvl="3" rtl="0"/>
            <a:r>
              <a:rPr lang="ru"/>
              <a:t>Четвертый уровень</a:t>
            </a:r>
          </a:p>
          <a:p>
            <a:pPr lvl="4" rtl="0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068A786-B8BF-4988-ACBA-DD9B5BC8D522}" type="datetime1">
              <a:rPr lang="ru-RU" smtClean="0"/>
              <a:t>18.04.2025</a:t>
            </a:fld>
            <a:endParaRPr lang="en-US" dirty="0"/>
          </a:p>
        </p:txBody>
      </p:sp>
      <p:sp>
        <p:nvSpPr>
          <p:cNvPr id="5" name="Нижний колонтитул 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375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svg"/><Relationship Id="rId3" Type="http://schemas.openxmlformats.org/officeDocument/2006/relationships/image" Target="../media/image3.png"/><Relationship Id="rId7" Type="http://schemas.openxmlformats.org/officeDocument/2006/relationships/hyperlink" Target="https://www.facebook.com/IMV.IIR" TargetMode="External"/><Relationship Id="rId12" Type="http://schemas.openxmlformats.org/officeDocument/2006/relationships/image" Target="../media/image8.png"/><Relationship Id="rId17" Type="http://schemas.openxmlformats.org/officeDocument/2006/relationships/image" Target="../media/image12.png"/><Relationship Id="rId2" Type="http://schemas.openxmlformats.org/officeDocument/2006/relationships/image" Target="../media/image2.jpeg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l.instagram.com/?u=https://t.me/IMB_IIR&amp;e=ATOOz_dQ4X_eCITaC2C1HT0c4LAcHbKHNdqGxrd4m6yFHGdBAEduKZP_xmFi0kB4cYRN6J_txp4TE6v8JrHCaA&amp;s=1" TargetMode="External"/><Relationship Id="rId11" Type="http://schemas.openxmlformats.org/officeDocument/2006/relationships/image" Target="../media/image7.svg"/><Relationship Id="rId5" Type="http://schemas.openxmlformats.org/officeDocument/2006/relationships/hyperlink" Target="https://www.iir.edu.ua/navchannya/mizhnarodni-ekonomichni-vidnosyny" TargetMode="External"/><Relationship Id="rId15" Type="http://schemas.openxmlformats.org/officeDocument/2006/relationships/hyperlink" Target="https://vstup.univ.kiev.ua/" TargetMode="External"/><Relationship Id="rId10" Type="http://schemas.openxmlformats.org/officeDocument/2006/relationships/image" Target="../media/image6.png"/><Relationship Id="rId4" Type="http://schemas.openxmlformats.org/officeDocument/2006/relationships/hyperlink" Target="mailto:kafedra_sgimev@ukr.net" TargetMode="External"/><Relationship Id="rId9" Type="http://schemas.openxmlformats.org/officeDocument/2006/relationships/image" Target="../media/image5.svg"/><Relationship Id="rId1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jpeg"/><Relationship Id="rId7" Type="http://schemas.openxmlformats.org/officeDocument/2006/relationships/image" Target="../media/image17.sv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16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Relationship Id="rId9" Type="http://schemas.openxmlformats.org/officeDocument/2006/relationships/image" Target="../media/image19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Крупный план логотипа&#10;&#10;Автоматически созданное описание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7213"/>
            <a:ext cx="12191979" cy="685799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81078" y="668820"/>
            <a:ext cx="4017693" cy="1630907"/>
          </a:xfrm>
        </p:spPr>
        <p:txBody>
          <a:bodyPr rtlCol="0">
            <a:normAutofit fontScale="90000"/>
          </a:bodyPr>
          <a:lstStyle/>
          <a:p>
            <a:r>
              <a:rPr lang="uk-UA" sz="4400" b="1" dirty="0">
                <a:solidFill>
                  <a:srgbClr val="002060"/>
                </a:solidFill>
              </a:rPr>
              <a:t>М</a:t>
            </a:r>
            <a:r>
              <a:rPr lang="ru" sz="4400" b="1" dirty="0">
                <a:solidFill>
                  <a:srgbClr val="002060"/>
                </a:solidFill>
              </a:rPr>
              <a:t>іжнародні економічні відносини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5515" y="2426088"/>
            <a:ext cx="4775075" cy="991648"/>
          </a:xfrm>
        </p:spPr>
        <p:txBody>
          <a:bodyPr rtlCol="0"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uk-UA" sz="2400" b="1" dirty="0">
                <a:solidFill>
                  <a:srgbClr val="002060"/>
                </a:solidFill>
              </a:rPr>
              <a:t>Освітні м</a:t>
            </a:r>
            <a:r>
              <a:rPr lang="ru" sz="2400" b="1" dirty="0">
                <a:solidFill>
                  <a:srgbClr val="002060"/>
                </a:solidFill>
              </a:rPr>
              <a:t>агістерські програми</a:t>
            </a:r>
          </a:p>
          <a:p>
            <a:pPr>
              <a:spcAft>
                <a:spcPts val="600"/>
              </a:spcAft>
            </a:pPr>
            <a:r>
              <a:rPr lang="ru" sz="2400" b="1" dirty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endParaRPr lang="ru" sz="2400" dirty="0">
              <a:solidFill>
                <a:schemeClr val="tx1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247C2E9-D15E-4862-926F-ED22BB8E3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3558" y="146499"/>
            <a:ext cx="1728257" cy="1752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B5CE0D7-3E7A-41B4-9C20-2046C46C5E68}"/>
              </a:ext>
            </a:extLst>
          </p:cNvPr>
          <p:cNvSpPr txBox="1"/>
          <p:nvPr/>
        </p:nvSpPr>
        <p:spPr>
          <a:xfrm>
            <a:off x="4433455" y="2795660"/>
            <a:ext cx="7979784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Neue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НН</a:t>
            </a: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ІНСТИТУТ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 МІЖНАРОДНИХ ВІДНОСИН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Київського національного університету імені Тараса Шевченка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Кафедра світового господарства і міжнародних економічних відносин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Neue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        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  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 (044) 481 4512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Neue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         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 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HelveticaNeue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kafedra_sgimev@ukr.net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Neue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      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  <a:hlinkClick r:id="rId5"/>
              </a:rPr>
              <a:t>https://www.iir.edu.ua/navchannya/mizhnarodni-ekonomichni-vidnosyny</a:t>
            </a: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Neue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HelveticaNeue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             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-apple-system"/>
                <a:ea typeface="+mn-ea"/>
                <a:cs typeface="+mn-cs"/>
                <a:hlinkClick r:id="rId6"/>
              </a:rPr>
              <a:t>t.me/IMB_IIR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-apple-system"/>
                <a:ea typeface="+mn-ea"/>
                <a:cs typeface="+mn-cs"/>
              </a:rPr>
              <a:t>        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-apple-system"/>
                <a:ea typeface="+mn-ea"/>
                <a:cs typeface="+mn-cs"/>
                <a:hlinkClick r:id="rId7"/>
              </a:rPr>
              <a:t>https://www.facebook.com/IMV.IIR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-apple-system"/>
                <a:ea typeface="+mn-ea"/>
                <a:cs typeface="+mn-cs"/>
              </a:rPr>
              <a:t> </a:t>
            </a: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HelveticaNeue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 </a:t>
            </a: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pic>
        <p:nvPicPr>
          <p:cNvPr id="8" name="Рисунок 7" descr="Телефон">
            <a:extLst>
              <a:ext uri="{FF2B5EF4-FFF2-40B4-BE49-F238E27FC236}">
                <a16:creationId xmlns:a16="http://schemas.microsoft.com/office/drawing/2014/main" id="{8B887930-FE78-4246-93B0-1EF947FFECF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251113" y="3927272"/>
            <a:ext cx="614400" cy="614400"/>
          </a:xfrm>
          <a:prstGeom prst="rect">
            <a:avLst/>
          </a:prstGeom>
        </p:spPr>
      </p:pic>
      <p:pic>
        <p:nvPicPr>
          <p:cNvPr id="13" name="Рисунок 12" descr="Конверт">
            <a:extLst>
              <a:ext uri="{FF2B5EF4-FFF2-40B4-BE49-F238E27FC236}">
                <a16:creationId xmlns:a16="http://schemas.microsoft.com/office/drawing/2014/main" id="{B48B2C6C-A919-41B8-9D6A-1ECBDC69409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251113" y="4527052"/>
            <a:ext cx="658040" cy="658040"/>
          </a:xfrm>
          <a:prstGeom prst="rect">
            <a:avLst/>
          </a:prstGeom>
        </p:spPr>
      </p:pic>
      <p:pic>
        <p:nvPicPr>
          <p:cNvPr id="15" name="Рисунок 14" descr="Интернет">
            <a:extLst>
              <a:ext uri="{FF2B5EF4-FFF2-40B4-BE49-F238E27FC236}">
                <a16:creationId xmlns:a16="http://schemas.microsoft.com/office/drawing/2014/main" id="{4A9815ED-603A-47FF-AAA4-049B6691C6D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177095" y="5042964"/>
            <a:ext cx="914400" cy="914400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21389EBF-CE0E-404A-AF06-C99A245DD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531" y="462499"/>
            <a:ext cx="1954698" cy="2043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C31B8E5-87AA-45C6-AF04-0CC40A2C1896}"/>
              </a:ext>
            </a:extLst>
          </p:cNvPr>
          <p:cNvSpPr txBox="1"/>
          <p:nvPr/>
        </p:nvSpPr>
        <p:spPr>
          <a:xfrm>
            <a:off x="32025" y="2510640"/>
            <a:ext cx="34584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Київський національний університет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імені Тараса Шевченка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Neue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Правила вступу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  <a:hlinkClick r:id="rId15"/>
              </a:rPr>
              <a:t>https://vstup.univ.kiev.ua/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 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67016FD6-B045-434A-9E9F-969CB2D447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7448" y="4058329"/>
            <a:ext cx="1218469" cy="1218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99E1BA4-7673-466E-AC88-15D4480DA7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7" y="4234472"/>
            <a:ext cx="1330612" cy="133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3002707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Крупный план логотипа&#10;&#10;Автоматически созданное описание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3890" y="629610"/>
            <a:ext cx="8728365" cy="1630907"/>
          </a:xfrm>
        </p:spPr>
        <p:txBody>
          <a:bodyPr rtlCol="0">
            <a:normAutofit/>
          </a:bodyPr>
          <a:lstStyle/>
          <a:p>
            <a:r>
              <a:rPr lang="uk-UA" sz="4400" b="1" dirty="0">
                <a:solidFill>
                  <a:srgbClr val="002060"/>
                </a:solidFill>
              </a:rPr>
              <a:t>М</a:t>
            </a:r>
            <a:r>
              <a:rPr lang="ru" sz="4400" b="1" dirty="0">
                <a:solidFill>
                  <a:srgbClr val="002060"/>
                </a:solidFill>
              </a:rPr>
              <a:t>іжнародні економічні відносини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39855" y="2767552"/>
            <a:ext cx="7258360" cy="3282266"/>
          </a:xfrm>
          <a:gradFill flip="none" rotWithShape="1">
            <a:gsLst>
              <a:gs pos="0">
                <a:srgbClr val="3488A0"/>
              </a:gs>
              <a:gs pos="75972">
                <a:schemeClr val="accent2">
                  <a:lumMod val="40000"/>
                  <a:lumOff val="60000"/>
                </a:schemeClr>
              </a:gs>
              <a:gs pos="54058">
                <a:srgbClr val="F8D22F"/>
              </a:gs>
              <a:gs pos="22000">
                <a:srgbClr val="57903F"/>
              </a:gs>
              <a:gs pos="100000">
                <a:srgbClr val="5CC6D6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rtlCol="0">
            <a:normAutofit fontScale="92500"/>
          </a:bodyPr>
          <a:lstStyle/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rgbClr val="002060"/>
                </a:solidFill>
              </a:rPr>
              <a:t>Міжнародні економічні відносини. </a:t>
            </a:r>
          </a:p>
          <a:p>
            <a:pPr algn="l">
              <a:spcAft>
                <a:spcPts val="600"/>
              </a:spcAft>
            </a:pPr>
            <a:r>
              <a:rPr lang="uk-UA" sz="2400" b="1" dirty="0">
                <a:solidFill>
                  <a:srgbClr val="002060"/>
                </a:solidFill>
              </a:rPr>
              <a:t>    Освітня м</a:t>
            </a:r>
            <a:r>
              <a:rPr lang="ru" sz="2400" b="1" dirty="0">
                <a:solidFill>
                  <a:srgbClr val="002060"/>
                </a:solidFill>
              </a:rPr>
              <a:t>агістерська програма ОЧНА 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" sz="2400" b="1" dirty="0">
              <a:solidFill>
                <a:srgbClr val="002060"/>
              </a:solidFill>
            </a:endParaRP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rgbClr val="002060"/>
                </a:solidFill>
              </a:rPr>
              <a:t>Міжнародна комерція та інвестиції </a:t>
            </a:r>
          </a:p>
          <a:p>
            <a:pPr algn="l">
              <a:spcAft>
                <a:spcPts val="600"/>
              </a:spcAft>
            </a:pPr>
            <a:r>
              <a:rPr lang="uk-UA" sz="2400" b="1" dirty="0">
                <a:solidFill>
                  <a:srgbClr val="002060"/>
                </a:solidFill>
              </a:rPr>
              <a:t>    Освітня м</a:t>
            </a:r>
            <a:r>
              <a:rPr lang="ru" sz="2400" b="1" dirty="0">
                <a:solidFill>
                  <a:srgbClr val="002060"/>
                </a:solidFill>
              </a:rPr>
              <a:t>агістерська програма ЗАОЧНА 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" sz="2400" b="1" dirty="0">
              <a:solidFill>
                <a:srgbClr val="002060"/>
              </a:solidFill>
            </a:endParaRPr>
          </a:p>
          <a:p>
            <a:pPr>
              <a:spcAft>
                <a:spcPts val="600"/>
              </a:spcAft>
            </a:pPr>
            <a:r>
              <a:rPr lang="ru" sz="2400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247C2E9-D15E-4862-926F-ED22BB8E3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27" y="2890116"/>
            <a:ext cx="2162463" cy="219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B5CE0D7-3E7A-41B4-9C20-2046C46C5E68}"/>
              </a:ext>
            </a:extLst>
          </p:cNvPr>
          <p:cNvSpPr txBox="1"/>
          <p:nvPr/>
        </p:nvSpPr>
        <p:spPr>
          <a:xfrm>
            <a:off x="36129" y="5401979"/>
            <a:ext cx="618836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НАВЧАЛЬНО-НАУКОВИЙ ІНСТИТУТ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МІЖНАРОДНИХ ВІДНОСИН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Київського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національного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університету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імені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 Тараса Шевченка </a:t>
            </a: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3872068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Крупный план логотипа&#10;&#10;Автоматически созданное описание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1644074"/>
            <a:ext cx="4775075" cy="2342292"/>
          </a:xfrm>
        </p:spPr>
        <p:txBody>
          <a:bodyPr rtlCol="0">
            <a:normAutofit/>
          </a:bodyPr>
          <a:lstStyle/>
          <a:p>
            <a:r>
              <a:rPr lang="uk-UA" sz="4400" b="1" dirty="0">
                <a:solidFill>
                  <a:srgbClr val="002060"/>
                </a:solidFill>
              </a:rPr>
              <a:t>Міжнародна комерція та інвестиції</a:t>
            </a:r>
            <a:endParaRPr lang="ru" sz="44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4305732"/>
            <a:ext cx="4775075" cy="991648"/>
          </a:xfrm>
        </p:spPr>
        <p:txBody>
          <a:bodyPr rtlCol="0"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uk-UA" sz="2400" b="1" dirty="0">
                <a:solidFill>
                  <a:schemeClr val="tx1"/>
                </a:solidFill>
              </a:rPr>
              <a:t>Освітня м</a:t>
            </a:r>
            <a:r>
              <a:rPr lang="ru" sz="2400" b="1" dirty="0">
                <a:solidFill>
                  <a:schemeClr val="tx1"/>
                </a:solidFill>
              </a:rPr>
              <a:t>агістерська програма</a:t>
            </a:r>
          </a:p>
          <a:p>
            <a:pPr>
              <a:spcAft>
                <a:spcPts val="600"/>
              </a:spcAft>
            </a:pPr>
            <a:r>
              <a:rPr lang="ru" sz="2400" b="1" dirty="0">
                <a:solidFill>
                  <a:schemeClr val="tx1"/>
                </a:solidFill>
              </a:rPr>
              <a:t>заочна </a:t>
            </a:r>
          </a:p>
          <a:p>
            <a:pPr>
              <a:spcAft>
                <a:spcPts val="600"/>
              </a:spcAft>
            </a:pPr>
            <a:endParaRPr lang="ru" sz="2400" dirty="0">
              <a:solidFill>
                <a:schemeClr val="tx1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247C2E9-D15E-4862-926F-ED22BB8E3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27" y="2890116"/>
            <a:ext cx="2162463" cy="219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B5CE0D7-3E7A-41B4-9C20-2046C46C5E68}"/>
              </a:ext>
            </a:extLst>
          </p:cNvPr>
          <p:cNvSpPr txBox="1"/>
          <p:nvPr/>
        </p:nvSpPr>
        <p:spPr>
          <a:xfrm>
            <a:off x="36129" y="5401979"/>
            <a:ext cx="618836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НН</a:t>
            </a: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ІНСТИТУТ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 МІЖНАРОДНИХ ВІДНОСИН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Київського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національного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університету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імені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Neue"/>
                <a:ea typeface="+mn-ea"/>
                <a:cs typeface="+mn-cs"/>
              </a:rPr>
              <a:t> Тараса Шевченка</a:t>
            </a: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5576799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ech линии абстрактный фон Технология линии фона простой Наука, линии,  смысл, Простая Фоновое изображение для бесплатной загрузки">
            <a:extLst>
              <a:ext uri="{FF2B5EF4-FFF2-40B4-BE49-F238E27FC236}">
                <a16:creationId xmlns:a16="http://schemas.microsoft.com/office/drawing/2014/main" id="{273AE89F-1A39-4A60-964F-00612994AB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6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427"/>
            <a:ext cx="12192000" cy="6878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: загнутый угол 13">
            <a:extLst>
              <a:ext uri="{FF2B5EF4-FFF2-40B4-BE49-F238E27FC236}">
                <a16:creationId xmlns:a16="http://schemas.microsoft.com/office/drawing/2014/main" id="{598CDD12-7D3A-485F-937C-F75931FCEA1E}"/>
              </a:ext>
            </a:extLst>
          </p:cNvPr>
          <p:cNvSpPr/>
          <p:nvPr/>
        </p:nvSpPr>
        <p:spPr>
          <a:xfrm>
            <a:off x="4022248" y="2540023"/>
            <a:ext cx="2466111" cy="1810327"/>
          </a:xfrm>
          <a:prstGeom prst="foldedCorner">
            <a:avLst/>
          </a:prstGeom>
          <a:solidFill>
            <a:schemeClr val="accent5">
              <a:lumMod val="50000"/>
            </a:schemeClr>
          </a:solidFill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90 кредитів ЄКТС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Термін навчання: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2 роки</a:t>
            </a: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F02621-F55D-40B3-A6C6-CF0FFFB43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9C2F20-7994-4D1E-A01C-96ECBA4612EB}" type="datetime1">
              <a:rPr kumimoji="0" lang="ru-RU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18.04.2025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445278BC-15E1-44D3-8353-3EDEA07E05A4}"/>
              </a:ext>
            </a:extLst>
          </p:cNvPr>
          <p:cNvSpPr/>
          <p:nvPr/>
        </p:nvSpPr>
        <p:spPr>
          <a:xfrm>
            <a:off x="403345" y="2527640"/>
            <a:ext cx="2700073" cy="153718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Ступінь вищої освіти: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Магістр</a:t>
            </a: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93F29CE6-B3AB-452C-A35F-B4A8FD59EA36}"/>
              </a:ext>
            </a:extLst>
          </p:cNvPr>
          <p:cNvSpPr/>
          <p:nvPr/>
        </p:nvSpPr>
        <p:spPr>
          <a:xfrm>
            <a:off x="775855" y="3581756"/>
            <a:ext cx="2886362" cy="153718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Освітня програма: </a:t>
            </a: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Міжнародні економічні відносини 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EA277DF7-C365-41A8-9509-43D75E2D4EC6}"/>
              </a:ext>
            </a:extLst>
          </p:cNvPr>
          <p:cNvSpPr/>
          <p:nvPr/>
        </p:nvSpPr>
        <p:spPr>
          <a:xfrm>
            <a:off x="271141" y="5040048"/>
            <a:ext cx="3168072" cy="153718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Спеціальність:  </a:t>
            </a: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С1 «Економіка та міжнародні економічні відносини (за спеціалізаціями)»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8" name="Выноска: стрелка вниз 7">
            <a:extLst>
              <a:ext uri="{FF2B5EF4-FFF2-40B4-BE49-F238E27FC236}">
                <a16:creationId xmlns:a16="http://schemas.microsoft.com/office/drawing/2014/main" id="{940F3F31-9232-4D6A-8720-42768EB9A4FD}"/>
              </a:ext>
            </a:extLst>
          </p:cNvPr>
          <p:cNvSpPr/>
          <p:nvPr/>
        </p:nvSpPr>
        <p:spPr>
          <a:xfrm>
            <a:off x="775855" y="516571"/>
            <a:ext cx="2567710" cy="2309755"/>
          </a:xfrm>
          <a:prstGeom prst="downArrowCallout">
            <a:avLst>
              <a:gd name="adj1" fmla="val 25000"/>
              <a:gd name="adj2" fmla="val 25000"/>
              <a:gd name="adj3" fmla="val 23798"/>
              <a:gd name="adj4" fmla="val 64977"/>
            </a:avLst>
          </a:prstGeom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Ступінь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вищої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освіти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та 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назва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кваліфікації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</a:t>
            </a:r>
            <a:endParaRPr kumimoji="0" lang="uk-UA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9" name="Выноска: стрелка вниз 8">
            <a:extLst>
              <a:ext uri="{FF2B5EF4-FFF2-40B4-BE49-F238E27FC236}">
                <a16:creationId xmlns:a16="http://schemas.microsoft.com/office/drawing/2014/main" id="{11E12A93-9CDE-4FE4-80E5-F16035EE8338}"/>
              </a:ext>
            </a:extLst>
          </p:cNvPr>
          <p:cNvSpPr/>
          <p:nvPr/>
        </p:nvSpPr>
        <p:spPr>
          <a:xfrm>
            <a:off x="3999346" y="516570"/>
            <a:ext cx="2567710" cy="2309755"/>
          </a:xfrm>
          <a:prstGeom prst="downArrowCallout">
            <a:avLst>
              <a:gd name="adj1" fmla="val 25000"/>
              <a:gd name="adj2" fmla="val 25000"/>
              <a:gd name="adj3" fmla="val 23798"/>
              <a:gd name="adj4" fmla="val 64977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Обсяг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освітньої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програми</a:t>
            </a:r>
            <a:endParaRPr kumimoji="0" lang="uk-UA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pic>
        <p:nvPicPr>
          <p:cNvPr id="11" name="Рисунок 10" descr="Песочные часы 30%">
            <a:extLst>
              <a:ext uri="{FF2B5EF4-FFF2-40B4-BE49-F238E27FC236}">
                <a16:creationId xmlns:a16="http://schemas.microsoft.com/office/drawing/2014/main" id="{7DA1C96B-E751-4D68-89FF-E315521A216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16075" y="899317"/>
            <a:ext cx="914400" cy="914400"/>
          </a:xfrm>
          <a:prstGeom prst="rect">
            <a:avLst/>
          </a:prstGeom>
        </p:spPr>
      </p:pic>
      <p:pic>
        <p:nvPicPr>
          <p:cNvPr id="13" name="Рисунок 12" descr="Книги на полке">
            <a:extLst>
              <a:ext uri="{FF2B5EF4-FFF2-40B4-BE49-F238E27FC236}">
                <a16:creationId xmlns:a16="http://schemas.microsoft.com/office/drawing/2014/main" id="{B9E7F94B-9EAD-41C8-A4A6-6E048CF52EC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1141" y="790019"/>
            <a:ext cx="1032312" cy="1032312"/>
          </a:xfrm>
          <a:prstGeom prst="rect">
            <a:avLst/>
          </a:prstGeom>
        </p:spPr>
      </p:pic>
      <p:sp>
        <p:nvSpPr>
          <p:cNvPr id="17" name="Прямоугольник: один верхний угол скругленный, другой — усеченный 16">
            <a:extLst>
              <a:ext uri="{FF2B5EF4-FFF2-40B4-BE49-F238E27FC236}">
                <a16:creationId xmlns:a16="http://schemas.microsoft.com/office/drawing/2014/main" id="{01FF0B75-41BF-428D-B99A-C16E0F4A242B}"/>
              </a:ext>
            </a:extLst>
          </p:cNvPr>
          <p:cNvSpPr/>
          <p:nvPr/>
        </p:nvSpPr>
        <p:spPr>
          <a:xfrm>
            <a:off x="6927087" y="2476255"/>
            <a:ext cx="4861567" cy="2563794"/>
          </a:xfrm>
          <a:prstGeom prst="snipRoundRect">
            <a:avLst/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Підготовка </a:t>
            </a: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економістів-міжнародників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з поглибленими знаннями та розширеними прикладними навичками у галузі міжнародних економічних відносин та з широкими можливостями практичного працевлаштування в Україні та за кордоном</a:t>
            </a:r>
          </a:p>
        </p:txBody>
      </p:sp>
      <p:sp>
        <p:nvSpPr>
          <p:cNvPr id="20" name="Выноска: стрелка вниз 19">
            <a:extLst>
              <a:ext uri="{FF2B5EF4-FFF2-40B4-BE49-F238E27FC236}">
                <a16:creationId xmlns:a16="http://schemas.microsoft.com/office/drawing/2014/main" id="{F15362EC-F5AD-4DA7-9C27-B312736FEF73}"/>
              </a:ext>
            </a:extLst>
          </p:cNvPr>
          <p:cNvSpPr/>
          <p:nvPr/>
        </p:nvSpPr>
        <p:spPr>
          <a:xfrm>
            <a:off x="7419461" y="516569"/>
            <a:ext cx="2567710" cy="2309755"/>
          </a:xfrm>
          <a:prstGeom prst="downArrowCallout">
            <a:avLst>
              <a:gd name="adj1" fmla="val 25000"/>
              <a:gd name="adj2" fmla="val 25000"/>
              <a:gd name="adj3" fmla="val 23798"/>
              <a:gd name="adj4" fmla="val 64977"/>
            </a:avLst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Мета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освітньої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програми</a:t>
            </a:r>
            <a:endParaRPr kumimoji="0" lang="uk-UA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pic>
        <p:nvPicPr>
          <p:cNvPr id="22" name="Рисунок 21" descr="В яблочко">
            <a:extLst>
              <a:ext uri="{FF2B5EF4-FFF2-40B4-BE49-F238E27FC236}">
                <a16:creationId xmlns:a16="http://schemas.microsoft.com/office/drawing/2014/main" id="{106B1098-C561-4FBD-8101-2AFBF714416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927087" y="790019"/>
            <a:ext cx="1023698" cy="1023698"/>
          </a:xfrm>
          <a:prstGeom prst="rect">
            <a:avLst/>
          </a:prstGeom>
        </p:spPr>
      </p:pic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52AF06EA-8ADC-4D31-AC63-E912184D2D48}"/>
              </a:ext>
            </a:extLst>
          </p:cNvPr>
          <p:cNvSpPr/>
          <p:nvPr/>
        </p:nvSpPr>
        <p:spPr>
          <a:xfrm>
            <a:off x="3434261" y="4823735"/>
            <a:ext cx="3168072" cy="153718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Заочна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форма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навчання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на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базі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профільної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освіти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за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ОР «бакалавр»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(ОР «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магістр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»)</a:t>
            </a: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16" name="Стрелка: изогнутая вправо 15">
            <a:extLst>
              <a:ext uri="{FF2B5EF4-FFF2-40B4-BE49-F238E27FC236}">
                <a16:creationId xmlns:a16="http://schemas.microsoft.com/office/drawing/2014/main" id="{B29D2431-E627-43EA-8FE5-E78FEA4EAB58}"/>
              </a:ext>
            </a:extLst>
          </p:cNvPr>
          <p:cNvSpPr/>
          <p:nvPr/>
        </p:nvSpPr>
        <p:spPr>
          <a:xfrm>
            <a:off x="6208773" y="4211782"/>
            <a:ext cx="655782" cy="1967345"/>
          </a:xfrm>
          <a:prstGeom prst="curved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E5C663A5-54AD-4316-968F-F0E8394D892A}"/>
              </a:ext>
            </a:extLst>
          </p:cNvPr>
          <p:cNvSpPr/>
          <p:nvPr/>
        </p:nvSpPr>
        <p:spPr>
          <a:xfrm>
            <a:off x="6927087" y="5514109"/>
            <a:ext cx="4861568" cy="110836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Кваліфікація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:</a:t>
            </a: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Радник з </a:t>
            </a:r>
            <a:r>
              <a:rPr kumimoji="0" lang="uk-U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економічних питань</a:t>
            </a: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81341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5" grpId="0" animBg="1"/>
      <p:bldP spid="6" grpId="0" animBg="1"/>
      <p:bldP spid="7" grpId="0" animBg="1"/>
      <p:bldP spid="17" grpId="0" animBg="1"/>
      <p:bldP spid="15" grpId="0" animBg="1"/>
      <p:bldP spid="16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:a16="http://schemas.microsoft.com/office/drawing/2014/main" id="{31F9C6A2-5B29-4E7B-9657-ED69A20E1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9C2F20-7994-4D1E-A01C-96ECBA4612EB}" type="datetime1">
              <a:rPr kumimoji="0" lang="ru-RU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18.04.2025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5" name="Прямоугольник: скругленные противолежащие углы 4">
            <a:extLst>
              <a:ext uri="{FF2B5EF4-FFF2-40B4-BE49-F238E27FC236}">
                <a16:creationId xmlns:a16="http://schemas.microsoft.com/office/drawing/2014/main" id="{917A59B9-BCFA-44AF-A05C-4BC647FC11F8}"/>
              </a:ext>
            </a:extLst>
          </p:cNvPr>
          <p:cNvSpPr/>
          <p:nvPr/>
        </p:nvSpPr>
        <p:spPr>
          <a:xfrm>
            <a:off x="2229247" y="193656"/>
            <a:ext cx="8091055" cy="1024252"/>
          </a:xfrm>
          <a:prstGeom prst="round2DiagRect">
            <a:avLst/>
          </a:prstGeom>
          <a:solidFill>
            <a:srgbClr val="57903F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Спеціалізації освітньої програми </a:t>
            </a: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7D0EA86A-1F30-4219-A99E-12139FA7C45D}"/>
              </a:ext>
            </a:extLst>
          </p:cNvPr>
          <p:cNvGrpSpPr/>
          <p:nvPr/>
        </p:nvGrpSpPr>
        <p:grpSpPr>
          <a:xfrm>
            <a:off x="476920" y="1804261"/>
            <a:ext cx="4994811" cy="4292775"/>
            <a:chOff x="834477" y="4368152"/>
            <a:chExt cx="3371273" cy="2347181"/>
          </a:xfrm>
        </p:grpSpPr>
        <p:sp>
          <p:nvSpPr>
            <p:cNvPr id="10" name="Прямоугольник: скругленные углы 9">
              <a:extLst>
                <a:ext uri="{FF2B5EF4-FFF2-40B4-BE49-F238E27FC236}">
                  <a16:creationId xmlns:a16="http://schemas.microsoft.com/office/drawing/2014/main" id="{5881A20D-38A7-4CCE-8DEA-BCEC1F893D9F}"/>
                </a:ext>
              </a:extLst>
            </p:cNvPr>
            <p:cNvSpPr/>
            <p:nvPr/>
          </p:nvSpPr>
          <p:spPr>
            <a:xfrm>
              <a:off x="834477" y="4368152"/>
              <a:ext cx="3371273" cy="2347181"/>
            </a:xfrm>
            <a:prstGeom prst="roundRect">
              <a:avLst/>
            </a:prstGeom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F0302020204030204"/>
                  <a:ea typeface="+mn-ea"/>
                  <a:cs typeface="+mn-cs"/>
                </a:rPr>
                <a:t>Міжнародна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F0302020204030204"/>
                  <a:ea typeface="+mn-ea"/>
                  <a:cs typeface="+mn-cs"/>
                </a:rPr>
                <a:t>комерція </a:t>
              </a:r>
            </a:p>
          </p:txBody>
        </p:sp>
        <p:pic>
          <p:nvPicPr>
            <p:cNvPr id="2060" name="Picture 12" descr="ICC вітає прорив у переговорах СОТ стосовно електронної комерції |  Український національний комітет міжнародної торгової палати">
              <a:extLst>
                <a:ext uri="{FF2B5EF4-FFF2-40B4-BE49-F238E27FC236}">
                  <a16:creationId xmlns:a16="http://schemas.microsoft.com/office/drawing/2014/main" id="{164306A8-160B-4DB2-A482-6E161B5D62B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293" y="5165521"/>
              <a:ext cx="2101394" cy="13983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B39FA6A4-AB08-4DD6-A761-86AC28E812A6}"/>
              </a:ext>
            </a:extLst>
          </p:cNvPr>
          <p:cNvGrpSpPr/>
          <p:nvPr/>
        </p:nvGrpSpPr>
        <p:grpSpPr>
          <a:xfrm>
            <a:off x="6274774" y="1804261"/>
            <a:ext cx="5397273" cy="4171123"/>
            <a:chOff x="8634666" y="4368151"/>
            <a:chExt cx="3371273" cy="2478303"/>
          </a:xfrm>
        </p:grpSpPr>
        <p:sp>
          <p:nvSpPr>
            <p:cNvPr id="15" name="Прямоугольник: скругленные углы 14">
              <a:extLst>
                <a:ext uri="{FF2B5EF4-FFF2-40B4-BE49-F238E27FC236}">
                  <a16:creationId xmlns:a16="http://schemas.microsoft.com/office/drawing/2014/main" id="{A7B68794-73CB-4E80-809F-B5755965B787}"/>
                </a:ext>
              </a:extLst>
            </p:cNvPr>
            <p:cNvSpPr/>
            <p:nvPr/>
          </p:nvSpPr>
          <p:spPr>
            <a:xfrm>
              <a:off x="8634666" y="4368151"/>
              <a:ext cx="3371273" cy="2478303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F0302020204030204"/>
                  <a:ea typeface="+mn-ea"/>
                  <a:cs typeface="+mn-cs"/>
                </a:rPr>
                <a:t>Міжнародні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F0302020204030204"/>
                  <a:ea typeface="+mn-ea"/>
                  <a:cs typeface="+mn-cs"/>
                </a:rPr>
                <a:t>фінанси</a:t>
              </a:r>
            </a:p>
          </p:txBody>
        </p:sp>
        <p:pic>
          <p:nvPicPr>
            <p:cNvPr id="2064" name="Picture 16" descr="Курс лекцій на тему: «Міжнародні фінанси»">
              <a:extLst>
                <a:ext uri="{FF2B5EF4-FFF2-40B4-BE49-F238E27FC236}">
                  <a16:creationId xmlns:a16="http://schemas.microsoft.com/office/drawing/2014/main" id="{AEB2D2FD-03B9-4E7D-9EC9-C1270B1859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70999" y="5165521"/>
              <a:ext cx="2098605" cy="15088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56752835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BACA71-113A-9D16-70F7-D458895C8B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E52332-E8EB-9BDC-5CB3-30386A04D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47EE82-860C-3A60-BFC2-73C201AFF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FE415E-EE64-FE2D-F755-0EAF9A129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9C2F20-7994-4D1E-A01C-96ECBA4612EB}" type="datetime1">
              <a:rPr kumimoji="0" lang="ru-RU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18.04.2025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697F19A0-F063-F26C-2D17-09AB06CF676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oundRect">
            <a:avLst>
              <a:gd name="adj" fmla="val 6027"/>
            </a:avLst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74963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74963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Нетарифне регулювання міжнародної комерції</a:t>
            </a:r>
          </a:p>
          <a:p>
            <a:pPr marL="2874963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74963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Конкуренція у міжнародній комерції</a:t>
            </a:r>
          </a:p>
          <a:p>
            <a:pPr marL="2874963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</a:p>
          <a:p>
            <a:pPr marL="2874963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Міжнародна електронна комерція</a:t>
            </a:r>
          </a:p>
          <a:p>
            <a:pPr marL="2874963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74963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Офшори у міжнародній комерції</a:t>
            </a:r>
          </a:p>
          <a:p>
            <a:pPr marL="2874963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74963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Митні процедури у міжнародній торгівлі</a:t>
            </a:r>
          </a:p>
          <a:p>
            <a:pPr marL="2874963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74963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74963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74963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74963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74963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74963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74963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3F4EF8D9-6005-4337-8194-2BA5C26A164E}"/>
              </a:ext>
            </a:extLst>
          </p:cNvPr>
          <p:cNvGrpSpPr/>
          <p:nvPr/>
        </p:nvGrpSpPr>
        <p:grpSpPr>
          <a:xfrm>
            <a:off x="182050" y="2255409"/>
            <a:ext cx="3371273" cy="2347181"/>
            <a:chOff x="834477" y="4368152"/>
            <a:chExt cx="3371273" cy="2347181"/>
          </a:xfrm>
        </p:grpSpPr>
        <p:sp>
          <p:nvSpPr>
            <p:cNvPr id="12" name="Прямоугольник: скругленные углы 11">
              <a:extLst>
                <a:ext uri="{FF2B5EF4-FFF2-40B4-BE49-F238E27FC236}">
                  <a16:creationId xmlns:a16="http://schemas.microsoft.com/office/drawing/2014/main" id="{2504AC4A-0816-E779-9FF4-4C8CA9819DA5}"/>
                </a:ext>
              </a:extLst>
            </p:cNvPr>
            <p:cNvSpPr/>
            <p:nvPr/>
          </p:nvSpPr>
          <p:spPr>
            <a:xfrm>
              <a:off x="834477" y="4368152"/>
              <a:ext cx="3371273" cy="2347181"/>
            </a:xfrm>
            <a:prstGeom prst="roundRect">
              <a:avLst/>
            </a:prstGeom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F0302020204030204"/>
                  <a:ea typeface="+mn-ea"/>
                  <a:cs typeface="+mn-cs"/>
                </a:rPr>
                <a:t>Міжнародна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F0302020204030204"/>
                  <a:ea typeface="+mn-ea"/>
                  <a:cs typeface="+mn-cs"/>
                </a:rPr>
                <a:t>комерція </a:t>
              </a:r>
            </a:p>
          </p:txBody>
        </p:sp>
        <p:pic>
          <p:nvPicPr>
            <p:cNvPr id="13" name="Picture 12" descr="ICC вітає прорив у переговорах СОТ стосовно електронної комерції |  Український національний комітет міжнародної торгової палати">
              <a:extLst>
                <a:ext uri="{FF2B5EF4-FFF2-40B4-BE49-F238E27FC236}">
                  <a16:creationId xmlns:a16="http://schemas.microsoft.com/office/drawing/2014/main" id="{232567BE-6B82-458A-49D3-5F99BBEA09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293" y="5165521"/>
              <a:ext cx="2101394" cy="13983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77619048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773486-950F-9978-4EB9-E850BA1024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2273E8-EAAD-5329-A649-F2C903BB9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49B7FF-6C4A-997C-2DB4-9DBF2F7B1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0BD7C5-67F4-63EE-62B7-9759E3010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9C2F20-7994-4D1E-A01C-96ECBA4612EB}" type="datetime1">
              <a:rPr kumimoji="0" lang="ru-RU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18.04.2025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65EDF957-F703-42B2-F4DB-65C3233D5747}"/>
              </a:ext>
            </a:extLst>
          </p:cNvPr>
          <p:cNvSpPr/>
          <p:nvPr/>
        </p:nvSpPr>
        <p:spPr>
          <a:xfrm>
            <a:off x="-69271" y="0"/>
            <a:ext cx="12192000" cy="6858001"/>
          </a:xfrm>
          <a:prstGeom prst="roundRect">
            <a:avLst>
              <a:gd name="adj" fmla="val 8317"/>
            </a:avLst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74963" marR="0" lvl="0" indent="-1143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 CYR" panose="02020603050405020304" pitchFamily="18" charset="0"/>
                <a:ea typeface="Times New Roman" panose="02020603050405020304" pitchFamily="18" charset="0"/>
                <a:cs typeface="+mn-cs"/>
              </a:rPr>
              <a:t>Міжнародні платіжні системи</a:t>
            </a:r>
            <a:endParaRPr kumimoji="0" lang="uk-UA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74963" marR="0" lvl="0" indent="-1143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 CYR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74963" marR="0" lvl="0" indent="-1143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 CYR" panose="02020603050405020304" pitchFamily="18" charset="0"/>
                <a:ea typeface="Times New Roman" panose="02020603050405020304" pitchFamily="18" charset="0"/>
                <a:cs typeface="+mn-cs"/>
              </a:rPr>
              <a:t>Операції на міжнародних фінансових ринках</a:t>
            </a:r>
            <a:endParaRPr kumimoji="0" lang="uk-UA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74963" marR="0" lvl="0" indent="-1143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 CYR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74963" marR="0" lvl="0" indent="-1143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 CYR" panose="02020603050405020304" pitchFamily="18" charset="0"/>
                <a:ea typeface="Times New Roman" panose="02020603050405020304" pitchFamily="18" charset="0"/>
                <a:cs typeface="+mn-cs"/>
              </a:rPr>
              <a:t>Міжнародна фінансова аналітика</a:t>
            </a:r>
            <a:endParaRPr kumimoji="0" lang="uk-UA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74963" marR="0" lvl="0" indent="-1143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 CYR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74963" marR="0" lvl="0" indent="-1143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 CYR" panose="02020603050405020304" pitchFamily="18" charset="0"/>
                <a:ea typeface="Times New Roman" panose="02020603050405020304" pitchFamily="18" charset="0"/>
                <a:cs typeface="+mn-cs"/>
              </a:rPr>
              <a:t>Міжнародні стратегії інвестиційних </a:t>
            </a:r>
          </a:p>
          <a:p>
            <a:pPr marL="2874963" marR="0" lvl="0" indent="-1143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 CYR" panose="02020603050405020304" pitchFamily="18" charset="0"/>
                <a:ea typeface="Times New Roman" panose="02020603050405020304" pitchFamily="18" charset="0"/>
                <a:cs typeface="+mn-cs"/>
              </a:rPr>
              <a:t>фондів</a:t>
            </a:r>
            <a:endParaRPr kumimoji="0" lang="uk-UA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74963" marR="0" lvl="0" indent="-1143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 CYR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874963" marR="0" lvl="0" indent="-1143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 CYR" panose="02020603050405020304" pitchFamily="18" charset="0"/>
                <a:ea typeface="Times New Roman" panose="02020603050405020304" pitchFamily="18" charset="0"/>
                <a:cs typeface="+mn-cs"/>
              </a:rPr>
              <a:t>Міжнародний фінансовий та інвестиційний консалтинг</a:t>
            </a:r>
            <a:endParaRPr kumimoji="0" lang="uk-UA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21F95191-B593-A74A-DD11-00CD58439846}"/>
              </a:ext>
            </a:extLst>
          </p:cNvPr>
          <p:cNvGrpSpPr/>
          <p:nvPr/>
        </p:nvGrpSpPr>
        <p:grpSpPr>
          <a:xfrm>
            <a:off x="69271" y="2189848"/>
            <a:ext cx="3371273" cy="2478303"/>
            <a:chOff x="8634666" y="4368151"/>
            <a:chExt cx="3371273" cy="2478303"/>
          </a:xfrm>
        </p:grpSpPr>
        <p:sp>
          <p:nvSpPr>
            <p:cNvPr id="12" name="Прямоугольник: скругленные углы 11">
              <a:extLst>
                <a:ext uri="{FF2B5EF4-FFF2-40B4-BE49-F238E27FC236}">
                  <a16:creationId xmlns:a16="http://schemas.microsoft.com/office/drawing/2014/main" id="{052B10DB-0354-236B-D401-E280E8AFED63}"/>
                </a:ext>
              </a:extLst>
            </p:cNvPr>
            <p:cNvSpPr/>
            <p:nvPr/>
          </p:nvSpPr>
          <p:spPr>
            <a:xfrm>
              <a:off x="8634666" y="4368151"/>
              <a:ext cx="3371273" cy="2478303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F0302020204030204"/>
                  <a:ea typeface="+mn-ea"/>
                  <a:cs typeface="+mn-cs"/>
                </a:rPr>
                <a:t>Міжнародні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uk-UA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 panose="020F0302020204030204"/>
                  <a:ea typeface="+mn-ea"/>
                  <a:cs typeface="+mn-cs"/>
                </a:rPr>
                <a:t>фінанси</a:t>
              </a:r>
            </a:p>
          </p:txBody>
        </p:sp>
        <p:pic>
          <p:nvPicPr>
            <p:cNvPr id="13" name="Picture 16" descr="Курс лекцій на тему: «Міжнародні фінанси»">
              <a:extLst>
                <a:ext uri="{FF2B5EF4-FFF2-40B4-BE49-F238E27FC236}">
                  <a16:creationId xmlns:a16="http://schemas.microsoft.com/office/drawing/2014/main" id="{B53BB536-2865-D255-B85A-2DE7935564F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70999" y="5165521"/>
              <a:ext cx="2098605" cy="15088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52501253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765112-ED05-45A9-8002-FBA2BEE04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DF7ED2A6-6E87-4705-AD12-4FBB75CABC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0"/>
            <a:ext cx="12299796" cy="7324436"/>
          </a:xfrm>
          <a:prstGeom prst="rect">
            <a:avLst/>
          </a:prstGeom>
        </p:spPr>
      </p:pic>
      <p:sp>
        <p:nvSpPr>
          <p:cNvPr id="4" name="Дата 3">
            <a:extLst>
              <a:ext uri="{FF2B5EF4-FFF2-40B4-BE49-F238E27FC236}">
                <a16:creationId xmlns:a16="http://schemas.microsoft.com/office/drawing/2014/main" id="{FA0A7F1B-74D8-4D86-88E1-E1D9EF07B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9C2F20-7994-4D1E-A01C-96ECBA4612EB}" type="datetime1">
              <a:rPr kumimoji="0" lang="ru-RU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18.04.2025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B7A50EB6-B21E-4E97-8764-1D6455E2CF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8279" y="2445632"/>
            <a:ext cx="1352811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8E56A2D-E61A-469B-81CF-E28DE3D01A91}"/>
              </a:ext>
            </a:extLst>
          </p:cNvPr>
          <p:cNvSpPr txBox="1"/>
          <p:nvPr/>
        </p:nvSpPr>
        <p:spPr>
          <a:xfrm>
            <a:off x="2807854" y="563418"/>
            <a:ext cx="63361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800" b="1" i="0" u="none" strike="noStrike" kern="1200" cap="none" spc="0" normalizeH="0" baseline="0" noProof="0" dirty="0">
                <a:ln>
                  <a:noFill/>
                </a:ln>
                <a:solidFill>
                  <a:srgbClr val="F5F6F4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Чекаємо на Вас!</a:t>
            </a:r>
            <a:r>
              <a:rPr kumimoji="0" lang="uk-UA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156550"/>
      </p:ext>
    </p:extLst>
  </p:cSld>
  <p:clrMapOvr>
    <a:masterClrMapping/>
  </p:clrMapOvr>
  <p:transition spd="med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3.1|3.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989_TF78438558" id="{9E57F44F-DA93-4254-91DF-B1426C3EFFA1}" vid="{65451059-DDF1-4B5B-9523-2E5E6136842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301</Words>
  <Application>Microsoft Office PowerPoint</Application>
  <PresentationFormat>Широкий екран</PresentationFormat>
  <Paragraphs>100</Paragraphs>
  <Slides>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6" baseType="lpstr">
      <vt:lpstr>-apple-system</vt:lpstr>
      <vt:lpstr>Arial</vt:lpstr>
      <vt:lpstr>Century Gothic</vt:lpstr>
      <vt:lpstr>Garamond</vt:lpstr>
      <vt:lpstr>HelveticaNeue</vt:lpstr>
      <vt:lpstr>Times New Roman</vt:lpstr>
      <vt:lpstr>Times New Roman CYR</vt:lpstr>
      <vt:lpstr>СавонVTI</vt:lpstr>
      <vt:lpstr>Міжнародні економічні відносини</vt:lpstr>
      <vt:lpstr>Міжнародні економічні відносини</vt:lpstr>
      <vt:lpstr>Міжнародна комерція та інвестиції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Людмила Шворак</dc:creator>
  <cp:lastModifiedBy>Людмила Шворак</cp:lastModifiedBy>
  <cp:revision>2</cp:revision>
  <dcterms:created xsi:type="dcterms:W3CDTF">2025-04-17T06:29:27Z</dcterms:created>
  <dcterms:modified xsi:type="dcterms:W3CDTF">2025-04-18T07:59:39Z</dcterms:modified>
</cp:coreProperties>
</file>