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89" r:id="rId2"/>
    <p:sldId id="291" r:id="rId3"/>
    <p:sldId id="280" r:id="rId4"/>
    <p:sldId id="266" r:id="rId5"/>
    <p:sldId id="262" r:id="rId6"/>
    <p:sldId id="300" r:id="rId7"/>
    <p:sldId id="269" r:id="rId8"/>
    <p:sldId id="288" r:id="rId9"/>
    <p:sldId id="295" r:id="rId10"/>
    <p:sldId id="296" r:id="rId11"/>
    <p:sldId id="298" r:id="rId12"/>
    <p:sldId id="299" r:id="rId13"/>
    <p:sldId id="294" r:id="rId14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233"/>
    <a:srgbClr val="F03F2B"/>
    <a:srgbClr val="F8D22F"/>
    <a:srgbClr val="57903F"/>
    <a:srgbClr val="3488A0"/>
    <a:srgbClr val="5CC6D6"/>
    <a:srgbClr val="2B3922"/>
    <a:srgbClr val="344529"/>
    <a:srgbClr val="2E3722"/>
    <a:srgbClr val="FCF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5" y="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18.04.2025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18.04.2025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18.04.2025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18.04.2025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18.04.2025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18.04.2025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transition spd="med">
    <p:fade/>
  </p:transition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hyperlink" Target="https://www.facebook.com/IMV.IIR" TargetMode="External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" Type="http://schemas.openxmlformats.org/officeDocument/2006/relationships/image" Target="../media/image2.jpe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.instagram.com/?u=https://t.me/IMB_IIR&amp;e=ATOOz_dQ4X_eCITaC2C1HT0c4LAcHbKHNdqGxrd4m6yFHGdBAEduKZP_xmFi0kB4cYRN6J_txp4TE6v8JrHCaA&amp;s=1" TargetMode="External"/><Relationship Id="rId11" Type="http://schemas.openxmlformats.org/officeDocument/2006/relationships/image" Target="../media/image7.svg"/><Relationship Id="rId5" Type="http://schemas.openxmlformats.org/officeDocument/2006/relationships/hyperlink" Target="https://www.iir.edu.ua/navchannya/mizhnarodni-ekonomichni-vidnosyny" TargetMode="External"/><Relationship Id="rId15" Type="http://schemas.openxmlformats.org/officeDocument/2006/relationships/hyperlink" Target="https://vstup.univ.kiev.ua/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kafedra_sgimev@ukr.net" TargetMode="External"/><Relationship Id="rId9" Type="http://schemas.openxmlformats.org/officeDocument/2006/relationships/image" Target="../media/image5.svg"/><Relationship Id="rId14" Type="http://schemas.openxmlformats.org/officeDocument/2006/relationships/image" Target="../media/image10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7213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1078" y="668820"/>
            <a:ext cx="4017693" cy="1630907"/>
          </a:xfrm>
        </p:spPr>
        <p:txBody>
          <a:bodyPr rtlCol="0">
            <a:normAutofit fontScale="90000"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5515" y="2426088"/>
            <a:ext cx="4775075" cy="991648"/>
          </a:xfrm>
        </p:spPr>
        <p:txBody>
          <a:bodyPr rtlCol="0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Освітні м</a:t>
            </a:r>
            <a:r>
              <a:rPr lang="ru" sz="2400" b="1" dirty="0">
                <a:solidFill>
                  <a:srgbClr val="002060"/>
                </a:solidFill>
              </a:rPr>
              <a:t>агістерські програми</a:t>
            </a:r>
          </a:p>
          <a:p>
            <a:pPr>
              <a:spcAft>
                <a:spcPts val="600"/>
              </a:spcAft>
            </a:pPr>
            <a:r>
              <a:rPr lang="ru" sz="2400" b="1" dirty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558" y="146499"/>
            <a:ext cx="1728257" cy="175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4433455" y="2795660"/>
            <a:ext cx="797978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b="1" i="0" strike="noStrike" dirty="0">
              <a:solidFill>
                <a:srgbClr val="002060"/>
              </a:solidFill>
              <a:effectLst/>
              <a:latin typeface="HelveticaNeue"/>
            </a:endParaRPr>
          </a:p>
          <a:p>
            <a:r>
              <a:rPr lang="uk-UA" b="1" dirty="0" err="1">
                <a:solidFill>
                  <a:srgbClr val="002060"/>
                </a:solidFill>
                <a:latin typeface="HelveticaNeue"/>
              </a:rPr>
              <a:t>НН</a:t>
            </a:r>
            <a:r>
              <a:rPr lang="uk-UA" b="1" dirty="0">
                <a:solidFill>
                  <a:srgbClr val="002060"/>
                </a:solidFill>
                <a:latin typeface="HelveticaNeue"/>
              </a:rPr>
              <a:t> </a:t>
            </a:r>
            <a:r>
              <a:rPr lang="ru-RU" b="1" i="0" strike="noStrike" dirty="0" err="1">
                <a:solidFill>
                  <a:srgbClr val="002060"/>
                </a:solidFill>
                <a:effectLst/>
                <a:latin typeface="HelveticaNeue"/>
              </a:rPr>
              <a:t>ІНСТИТУТ</a:t>
            </a:r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 МІЖНАРОДНИХ ВІДНОСИН</a:t>
            </a:r>
          </a:p>
          <a:p>
            <a:r>
              <a:rPr lang="uk-UA" b="0" i="0" strike="noStrike" dirty="0">
                <a:solidFill>
                  <a:srgbClr val="002060"/>
                </a:solidFill>
                <a:effectLst/>
                <a:latin typeface="HelveticaNeue"/>
              </a:rPr>
              <a:t>Київського національного університету імені Тараса Шевченка</a:t>
            </a: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Кафедра світового господарства і міжнародних економічних відносин 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        </a:t>
            </a:r>
            <a:r>
              <a:rPr lang="en-US" dirty="0">
                <a:solidFill>
                  <a:srgbClr val="002060"/>
                </a:solidFill>
                <a:latin typeface="HelveticaNeue"/>
              </a:rPr>
              <a:t>  </a:t>
            </a:r>
            <a:r>
              <a:rPr lang="uk-UA" dirty="0">
                <a:solidFill>
                  <a:srgbClr val="002060"/>
                </a:solidFill>
                <a:latin typeface="HelveticaNeue"/>
              </a:rPr>
              <a:t> (044) 481 4512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         </a:t>
            </a:r>
            <a:r>
              <a:rPr lang="en-US" dirty="0">
                <a:solidFill>
                  <a:srgbClr val="002060"/>
                </a:solidFill>
                <a:latin typeface="HelveticaNeue"/>
              </a:rPr>
              <a:t>  </a:t>
            </a:r>
            <a:r>
              <a:rPr lang="en-US" dirty="0">
                <a:solidFill>
                  <a:srgbClr val="00B0F0"/>
                </a:solidFill>
                <a:latin typeface="Helvetica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kafedra_sgimev@ukr.net</a:t>
            </a:r>
            <a:r>
              <a:rPr lang="uk-UA" dirty="0">
                <a:solidFill>
                  <a:srgbClr val="00B0F0"/>
                </a:solidFill>
                <a:latin typeface="HelveticaNeue"/>
              </a:rPr>
              <a:t> 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      </a:t>
            </a:r>
            <a:r>
              <a:rPr lang="en-GB" dirty="0">
                <a:solidFill>
                  <a:srgbClr val="002060"/>
                </a:solidFill>
                <a:latin typeface="HelveticaNeue"/>
                <a:hlinkClick r:id="rId5"/>
              </a:rPr>
              <a:t>https://www.iir.edu.ua/navchannya/mizhnarodni-ekonomichni-vidnosyny</a:t>
            </a:r>
            <a:endParaRPr lang="uk-UA" dirty="0">
              <a:solidFill>
                <a:srgbClr val="002060"/>
              </a:solidFill>
              <a:latin typeface="HelveticaNeue"/>
            </a:endParaRPr>
          </a:p>
          <a:p>
            <a:endParaRPr lang="uk-UA" dirty="0">
              <a:solidFill>
                <a:srgbClr val="00B0F0"/>
              </a:solidFill>
              <a:latin typeface="HelveticaNeue"/>
            </a:endParaRPr>
          </a:p>
          <a:p>
            <a:r>
              <a:rPr lang="uk-UA" dirty="0">
                <a:solidFill>
                  <a:srgbClr val="00B0F0"/>
                </a:solidFill>
                <a:latin typeface="HelveticaNeue"/>
              </a:rPr>
              <a:t>              </a:t>
            </a:r>
            <a:r>
              <a:rPr lang="en-US" i="0" u="none" strike="noStrike" dirty="0">
                <a:effectLst/>
                <a:latin typeface="-apple-system"/>
                <a:hlinkClick r:id="rId6"/>
              </a:rPr>
              <a:t>t.me/IMB_IIR</a:t>
            </a:r>
            <a:r>
              <a:rPr lang="uk-UA" i="0" u="none" strike="noStrike" dirty="0">
                <a:effectLst/>
                <a:latin typeface="-apple-system"/>
              </a:rPr>
              <a:t>      </a:t>
            </a:r>
            <a:r>
              <a:rPr lang="uk-UA" dirty="0">
                <a:latin typeface="-apple-system"/>
              </a:rPr>
              <a:t>   </a:t>
            </a:r>
            <a:r>
              <a:rPr lang="en-US" dirty="0">
                <a:latin typeface="-apple-system"/>
                <a:hlinkClick r:id="rId7"/>
              </a:rPr>
              <a:t>https://www.facebook.com/IMV.IIR</a:t>
            </a:r>
            <a:r>
              <a:rPr lang="uk-UA" dirty="0">
                <a:latin typeface="-apple-system"/>
              </a:rPr>
              <a:t> </a:t>
            </a:r>
            <a:endParaRPr lang="uk-UA" dirty="0">
              <a:solidFill>
                <a:srgbClr val="00B0F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8" name="Рисунок 7" descr="Телефон">
            <a:extLst>
              <a:ext uri="{FF2B5EF4-FFF2-40B4-BE49-F238E27FC236}">
                <a16:creationId xmlns:a16="http://schemas.microsoft.com/office/drawing/2014/main" id="{8B887930-FE78-4246-93B0-1EF947FFEC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51113" y="3927272"/>
            <a:ext cx="614400" cy="614400"/>
          </a:xfrm>
          <a:prstGeom prst="rect">
            <a:avLst/>
          </a:prstGeom>
        </p:spPr>
      </p:pic>
      <p:pic>
        <p:nvPicPr>
          <p:cNvPr id="13" name="Рисунок 12" descr="Конверт">
            <a:extLst>
              <a:ext uri="{FF2B5EF4-FFF2-40B4-BE49-F238E27FC236}">
                <a16:creationId xmlns:a16="http://schemas.microsoft.com/office/drawing/2014/main" id="{B48B2C6C-A919-41B8-9D6A-1ECBDC69409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51113" y="4527052"/>
            <a:ext cx="658040" cy="658040"/>
          </a:xfrm>
          <a:prstGeom prst="rect">
            <a:avLst/>
          </a:prstGeom>
        </p:spPr>
      </p:pic>
      <p:pic>
        <p:nvPicPr>
          <p:cNvPr id="15" name="Рисунок 14" descr="Интернет">
            <a:extLst>
              <a:ext uri="{FF2B5EF4-FFF2-40B4-BE49-F238E27FC236}">
                <a16:creationId xmlns:a16="http://schemas.microsoft.com/office/drawing/2014/main" id="{4A9815ED-603A-47FF-AAA4-049B6691C6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77095" y="5042964"/>
            <a:ext cx="914400" cy="9144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1389EBF-CE0E-404A-AF06-C99A245D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31" y="462499"/>
            <a:ext cx="1954698" cy="204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C31B8E5-87AA-45C6-AF04-0CC40A2C1896}"/>
              </a:ext>
            </a:extLst>
          </p:cNvPr>
          <p:cNvSpPr txBox="1"/>
          <p:nvPr/>
        </p:nvSpPr>
        <p:spPr>
          <a:xfrm>
            <a:off x="32025" y="2510640"/>
            <a:ext cx="34584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0" i="0" strike="noStrike" dirty="0">
                <a:solidFill>
                  <a:srgbClr val="002060"/>
                </a:solidFill>
                <a:effectLst/>
                <a:latin typeface="HelveticaNeue"/>
              </a:rPr>
              <a:t>Київський національний університет </a:t>
            </a:r>
          </a:p>
          <a:p>
            <a:r>
              <a:rPr lang="uk-UA" b="0" i="0" strike="noStrike" dirty="0">
                <a:solidFill>
                  <a:srgbClr val="002060"/>
                </a:solidFill>
                <a:effectLst/>
                <a:latin typeface="HelveticaNeue"/>
              </a:rPr>
              <a:t>імені Тараса Шевченка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Правила вступу</a:t>
            </a:r>
          </a:p>
          <a:p>
            <a:r>
              <a:rPr lang="en-US" dirty="0">
                <a:solidFill>
                  <a:srgbClr val="002060"/>
                </a:solidFill>
                <a:latin typeface="HelveticaNeue"/>
                <a:hlinkClick r:id="rId15"/>
              </a:rPr>
              <a:t>https://vstup.univ.kiev.ua/</a:t>
            </a:r>
            <a:r>
              <a:rPr lang="uk-UA" dirty="0">
                <a:solidFill>
                  <a:srgbClr val="002060"/>
                </a:solidFill>
                <a:latin typeface="HelveticaNeue"/>
              </a:rPr>
              <a:t> 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7016FD6-B045-434A-9E9F-969CB2D44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7448" y="4058329"/>
            <a:ext cx="1218469" cy="121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9E1BA4-7673-466E-AC88-15D4480DA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7" y="4234472"/>
            <a:ext cx="1330612" cy="133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00270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648E3-8E9D-4AB0-901F-63157C03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7DA9CD-7544-4028-9988-A77CBC33D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EB2A47-69F6-470A-AC06-FE2A7F20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F21ED91-17DF-48E7-8691-3D66FE4AB8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6027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Митні процедури у міжнародній торгівлі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Нетарифне регулювання міжнародної комерції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Конкуренція у міжнародній комерції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електронна комерція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Публічні закупівлі у міжнародній комерції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F74750BB-06E6-4F48-8C8F-5BEBEE5CE58D}"/>
              </a:ext>
            </a:extLst>
          </p:cNvPr>
          <p:cNvGrpSpPr/>
          <p:nvPr/>
        </p:nvGrpSpPr>
        <p:grpSpPr>
          <a:xfrm>
            <a:off x="182050" y="2255409"/>
            <a:ext cx="3371273" cy="2347181"/>
            <a:chOff x="834477" y="4368152"/>
            <a:chExt cx="3371273" cy="2347181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38F7AC75-937F-4B67-91AC-5A1A7600F2C6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</a:t>
              </a:r>
            </a:p>
            <a:p>
              <a:pPr algn="ctr"/>
              <a:r>
                <a:rPr lang="uk-UA" b="1" dirty="0"/>
                <a:t>комерція </a:t>
              </a:r>
            </a:p>
          </p:txBody>
        </p:sp>
        <p:pic>
          <p:nvPicPr>
            <p:cNvPr id="13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0A6A51C8-D070-48FA-9D18-FD008ED8ED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09081632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0AC33-6CF6-4500-B55F-9C15BD3E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24F958-51F1-4397-B4EC-EA3F7FD77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509CEF-42D8-40D5-8D5B-4DAD35929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3F1272B-F4DF-4F34-9BDF-B3E5453C04E7}"/>
              </a:ext>
            </a:extLst>
          </p:cNvPr>
          <p:cNvSpPr/>
          <p:nvPr/>
        </p:nvSpPr>
        <p:spPr>
          <a:xfrm>
            <a:off x="-69271" y="0"/>
            <a:ext cx="12192000" cy="6858001"/>
          </a:xfrm>
          <a:prstGeom prst="roundRect">
            <a:avLst>
              <a:gd name="adj" fmla="val 8317"/>
            </a:avLst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Міжнародні платіжні системи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Операції на світових ринках деривативів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Міжнародна фінансова аналітика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Стратегії оптимізації міжнародного портфельного інвестування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Міжнародний фінансовий та інвестиційний консалтинг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58D6F449-3389-4F26-8192-102B02562DA1}"/>
              </a:ext>
            </a:extLst>
          </p:cNvPr>
          <p:cNvGrpSpPr/>
          <p:nvPr/>
        </p:nvGrpSpPr>
        <p:grpSpPr>
          <a:xfrm>
            <a:off x="69271" y="2189848"/>
            <a:ext cx="3371273" cy="2478303"/>
            <a:chOff x="8634666" y="4368151"/>
            <a:chExt cx="3371273" cy="2478303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9D338173-F329-4830-AF94-1C1D2EAE885F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фінанси</a:t>
              </a:r>
            </a:p>
          </p:txBody>
        </p:sp>
        <p:pic>
          <p:nvPicPr>
            <p:cNvPr id="13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7D02BF0D-A5B7-40FF-99CA-4C7193B7A2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0280058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043CC-3505-402B-946D-4222C6E05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CE22D3-3D9C-4D5C-911A-2AB9B50C2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015C650-1C12-47FB-9DEA-C43F88CE682B}"/>
              </a:ext>
            </a:extLst>
          </p:cNvPr>
          <p:cNvSpPr/>
          <p:nvPr/>
        </p:nvSpPr>
        <p:spPr>
          <a:xfrm>
            <a:off x="0" y="5284"/>
            <a:ext cx="12192000" cy="6852716"/>
          </a:xfrm>
          <a:prstGeom prst="roundRect">
            <a:avLst>
              <a:gd name="adj" fmla="val 8580"/>
            </a:avLst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Управління міжнародними інвестиційними проектами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Міжнародні стратегії податкової </a:t>
            </a: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оптимізації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Практикум: прямі іноземні інвестиції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Аутсорсинг багатонаціональних підприємств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Міжнародні венчурні інвестиції та стартапи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22AC338D-7807-42AC-86F5-E92A360D2785}"/>
              </a:ext>
            </a:extLst>
          </p:cNvPr>
          <p:cNvGrpSpPr/>
          <p:nvPr/>
        </p:nvGrpSpPr>
        <p:grpSpPr>
          <a:xfrm>
            <a:off x="152402" y="2197764"/>
            <a:ext cx="3371273" cy="2457188"/>
            <a:chOff x="8495760" y="1866758"/>
            <a:chExt cx="3371273" cy="2501394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7913BB1A-D68E-4417-BE1F-A757218D4938}"/>
                </a:ext>
              </a:extLst>
            </p:cNvPr>
            <p:cNvSpPr/>
            <p:nvPr/>
          </p:nvSpPr>
          <p:spPr>
            <a:xfrm>
              <a:off x="8495760" y="1866758"/>
              <a:ext cx="3371273" cy="2501394"/>
            </a:xfrm>
            <a:prstGeom prst="roundRect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інвестиції </a:t>
              </a:r>
            </a:p>
          </p:txBody>
        </p:sp>
        <p:pic>
          <p:nvPicPr>
            <p:cNvPr id="11" name="Picture 10" descr="Аналіз руху прямих іноземних інвестицій (акціонерного капіталу) в Україні  за 2012 рік | Infolight">
              <a:extLst>
                <a:ext uri="{FF2B5EF4-FFF2-40B4-BE49-F238E27FC236}">
                  <a16:creationId xmlns:a16="http://schemas.microsoft.com/office/drawing/2014/main" id="{B6D63560-DF38-49C3-855F-89B5405F28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6159" y="2703840"/>
              <a:ext cx="2430474" cy="15453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32195025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65112-ED05-45A9-8002-FBA2BEE0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F7ED2A6-6E87-4705-AD12-4FBB75CABC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299796" cy="7324436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FA0A7F1B-74D8-4D86-88E1-E1D9EF07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7A50EB6-B21E-4E97-8764-1D6455E2C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279" y="2445632"/>
            <a:ext cx="135281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E56A2D-E61A-469B-81CF-E28DE3D01A91}"/>
              </a:ext>
            </a:extLst>
          </p:cNvPr>
          <p:cNvSpPr txBox="1"/>
          <p:nvPr/>
        </p:nvSpPr>
        <p:spPr>
          <a:xfrm>
            <a:off x="2807854" y="563418"/>
            <a:ext cx="6336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>
                <a:solidFill>
                  <a:schemeClr val="bg2"/>
                </a:solidFill>
              </a:rPr>
              <a:t>Чекаємо на Вас!</a:t>
            </a:r>
            <a:r>
              <a:rPr lang="uk-UA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156550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3890" y="629610"/>
            <a:ext cx="8728365" cy="1630907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855" y="2767552"/>
            <a:ext cx="7258360" cy="3282266"/>
          </a:xfrm>
          <a:gradFill flip="none" rotWithShape="1">
            <a:gsLst>
              <a:gs pos="0">
                <a:srgbClr val="3488A0"/>
              </a:gs>
              <a:gs pos="75972">
                <a:schemeClr val="accent2">
                  <a:lumMod val="40000"/>
                  <a:lumOff val="60000"/>
                </a:schemeClr>
              </a:gs>
              <a:gs pos="54058">
                <a:srgbClr val="F8D22F"/>
              </a:gs>
              <a:gs pos="22000">
                <a:srgbClr val="57903F"/>
              </a:gs>
              <a:gs pos="100000">
                <a:srgbClr val="5CC6D6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rtlCol="0">
            <a:normAutofit fontScale="92500"/>
          </a:bodyPr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</a:rPr>
              <a:t>Міжнародні економічні відносини. </a:t>
            </a:r>
          </a:p>
          <a:p>
            <a:pPr algn="l"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    Освітня м</a:t>
            </a:r>
            <a:r>
              <a:rPr lang="ru" sz="2400" b="1" dirty="0">
                <a:solidFill>
                  <a:srgbClr val="002060"/>
                </a:solidFill>
              </a:rPr>
              <a:t>агістерська програма ОЧНА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" sz="2400" b="1" dirty="0">
              <a:solidFill>
                <a:srgbClr val="002060"/>
              </a:solidFill>
            </a:endParaRP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</a:rPr>
              <a:t>Міжнародна комерція та інвестиції </a:t>
            </a:r>
          </a:p>
          <a:p>
            <a:pPr algn="l"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    Освітня м</a:t>
            </a:r>
            <a:r>
              <a:rPr lang="ru" sz="2400" b="1" dirty="0">
                <a:solidFill>
                  <a:srgbClr val="002060"/>
                </a:solidFill>
              </a:rPr>
              <a:t>агістерська програма ЗАОЧНА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" sz="2400" b="1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" sz="24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7" y="2890116"/>
            <a:ext cx="2162463" cy="21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36129" y="5401979"/>
            <a:ext cx="61883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HelveticaNeue"/>
              </a:rPr>
              <a:t>НАВЧАЛЬНО-НАУКОВИЙ </a:t>
            </a:r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ІНСТИТУТ </a:t>
            </a:r>
          </a:p>
          <a:p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МІЖНАРОДНИХ ВІДНОСИН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Київського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національного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університету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імені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Тараса Шевченка 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7206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991648"/>
          </a:xfrm>
        </p:spPr>
        <p:txBody>
          <a:bodyPr rtlCol="0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uk-UA" sz="2400" b="1" dirty="0">
                <a:solidFill>
                  <a:schemeClr val="tx1"/>
                </a:solidFill>
              </a:rPr>
              <a:t>Освітня м</a:t>
            </a:r>
            <a:r>
              <a:rPr lang="ru" sz="2400" b="1" dirty="0">
                <a:solidFill>
                  <a:schemeClr val="tx1"/>
                </a:solidFill>
              </a:rPr>
              <a:t>агістерська програма</a:t>
            </a:r>
          </a:p>
          <a:p>
            <a:pPr>
              <a:spcAft>
                <a:spcPts val="600"/>
              </a:spcAft>
            </a:pPr>
            <a:r>
              <a:rPr lang="ru" sz="2400" b="1" dirty="0">
                <a:solidFill>
                  <a:schemeClr val="tx1"/>
                </a:solidFill>
              </a:rPr>
              <a:t>очна </a:t>
            </a:r>
          </a:p>
          <a:p>
            <a:pPr>
              <a:spcAft>
                <a:spcPts val="600"/>
              </a:spcAft>
            </a:pPr>
            <a:endParaRPr lang="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7" y="2890116"/>
            <a:ext cx="2162463" cy="21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36129" y="5401979"/>
            <a:ext cx="61883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ІНСТИТУТ МІЖНАРОДНИХ ВІДНОСИН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Київського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національного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університету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імені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Тараса Шевченка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8102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ech линии абстрактный фон Технология линии фона простой Наука, линии,  смысл, Простая Фоновое изображение для бесплатной загрузки">
            <a:extLst>
              <a:ext uri="{FF2B5EF4-FFF2-40B4-BE49-F238E27FC236}">
                <a16:creationId xmlns:a16="http://schemas.microsoft.com/office/drawing/2014/main" id="{273AE89F-1A39-4A60-964F-00612994A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427"/>
            <a:ext cx="12192000" cy="687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: загнутый угол 13">
            <a:extLst>
              <a:ext uri="{FF2B5EF4-FFF2-40B4-BE49-F238E27FC236}">
                <a16:creationId xmlns:a16="http://schemas.microsoft.com/office/drawing/2014/main" id="{598CDD12-7D3A-485F-937C-F75931FCEA1E}"/>
              </a:ext>
            </a:extLst>
          </p:cNvPr>
          <p:cNvSpPr/>
          <p:nvPr/>
        </p:nvSpPr>
        <p:spPr>
          <a:xfrm>
            <a:off x="4022248" y="2540023"/>
            <a:ext cx="2466111" cy="1810327"/>
          </a:xfrm>
          <a:prstGeom prst="foldedCorner">
            <a:avLst/>
          </a:prstGeom>
          <a:solidFill>
            <a:schemeClr val="accent5">
              <a:lumMod val="50000"/>
            </a:schemeClr>
          </a:solidFill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90 кредитів ЄКТС </a:t>
            </a:r>
          </a:p>
          <a:p>
            <a:pPr algn="ctr"/>
            <a:endParaRPr lang="uk-UA" dirty="0"/>
          </a:p>
          <a:p>
            <a:pPr algn="ctr"/>
            <a:r>
              <a:rPr lang="uk-UA" dirty="0"/>
              <a:t>Термін навчання: </a:t>
            </a:r>
          </a:p>
          <a:p>
            <a:pPr algn="ctr"/>
            <a:r>
              <a:rPr lang="uk-UA" b="1" dirty="0"/>
              <a:t> 1 рік 4 місяці</a:t>
            </a:r>
            <a:r>
              <a:rPr lang="uk-UA" dirty="0"/>
              <a:t> 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F02621-F55D-40B3-A6C6-CF0FFFB4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45278BC-15E1-44D3-8353-3EDEA07E05A4}"/>
              </a:ext>
            </a:extLst>
          </p:cNvPr>
          <p:cNvSpPr/>
          <p:nvPr/>
        </p:nvSpPr>
        <p:spPr>
          <a:xfrm>
            <a:off x="403345" y="2527640"/>
            <a:ext cx="2700073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Ступінь вищої освіти: </a:t>
            </a:r>
          </a:p>
          <a:p>
            <a:pPr algn="ctr"/>
            <a:r>
              <a:rPr lang="uk-UA" b="1" dirty="0"/>
              <a:t>Магістр</a:t>
            </a:r>
            <a:endParaRPr lang="uk-UA" dirty="0"/>
          </a:p>
          <a:p>
            <a:pPr algn="ctr"/>
            <a:endParaRPr lang="uk-UA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3F29CE6-B3AB-452C-A35F-B4A8FD59EA36}"/>
              </a:ext>
            </a:extLst>
          </p:cNvPr>
          <p:cNvSpPr/>
          <p:nvPr/>
        </p:nvSpPr>
        <p:spPr>
          <a:xfrm>
            <a:off x="775855" y="3581756"/>
            <a:ext cx="288636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Освітня програма: </a:t>
            </a:r>
            <a:r>
              <a:rPr lang="uk-UA" b="1" dirty="0"/>
              <a:t>Міжнародні економічні відносини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A277DF7-C365-41A8-9509-43D75E2D4EC6}"/>
              </a:ext>
            </a:extLst>
          </p:cNvPr>
          <p:cNvSpPr/>
          <p:nvPr/>
        </p:nvSpPr>
        <p:spPr>
          <a:xfrm>
            <a:off x="1066800" y="4937406"/>
            <a:ext cx="316807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Спеціальність:  </a:t>
            </a:r>
            <a:r>
              <a:rPr lang="uk-UA" b="1" dirty="0"/>
              <a:t>С1 «Економіка та міжнародні економічні відносини (за спеціалізаціями)»</a:t>
            </a:r>
          </a:p>
          <a:p>
            <a:pPr algn="ctr"/>
            <a:endParaRPr lang="uk-UA" dirty="0"/>
          </a:p>
        </p:txBody>
      </p:sp>
      <p:sp>
        <p:nvSpPr>
          <p:cNvPr id="8" name="Выноска: стрелка вниз 7">
            <a:extLst>
              <a:ext uri="{FF2B5EF4-FFF2-40B4-BE49-F238E27FC236}">
                <a16:creationId xmlns:a16="http://schemas.microsoft.com/office/drawing/2014/main" id="{940F3F31-9232-4D6A-8720-42768EB9A4FD}"/>
              </a:ext>
            </a:extLst>
          </p:cNvPr>
          <p:cNvSpPr/>
          <p:nvPr/>
        </p:nvSpPr>
        <p:spPr>
          <a:xfrm>
            <a:off x="775855" y="516571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Ступінь</a:t>
            </a:r>
            <a:r>
              <a:rPr lang="ru-RU" sz="2400" b="1" dirty="0"/>
              <a:t> </a:t>
            </a:r>
            <a:r>
              <a:rPr lang="ru-RU" sz="2400" b="1" dirty="0" err="1"/>
              <a:t>вищої</a:t>
            </a:r>
            <a:r>
              <a:rPr lang="ru-RU" sz="2400" b="1" dirty="0"/>
              <a:t> </a:t>
            </a:r>
            <a:r>
              <a:rPr lang="ru-RU" sz="2400" b="1" dirty="0" err="1"/>
              <a:t>освіти</a:t>
            </a:r>
            <a:r>
              <a:rPr lang="ru-RU" sz="2400" b="1" dirty="0"/>
              <a:t> та </a:t>
            </a:r>
            <a:r>
              <a:rPr lang="ru-RU" sz="2400" b="1" dirty="0" err="1"/>
              <a:t>назва</a:t>
            </a:r>
            <a:r>
              <a:rPr lang="ru-RU" sz="2400" b="1" dirty="0"/>
              <a:t> </a:t>
            </a:r>
            <a:r>
              <a:rPr lang="ru-RU" sz="2400" b="1" dirty="0" err="1"/>
              <a:t>кваліфікації</a:t>
            </a:r>
            <a:r>
              <a:rPr lang="ru-RU" sz="2400" b="1" dirty="0"/>
              <a:t> </a:t>
            </a:r>
            <a:endParaRPr lang="uk-UA" sz="2400" b="1" dirty="0"/>
          </a:p>
        </p:txBody>
      </p:sp>
      <p:sp>
        <p:nvSpPr>
          <p:cNvPr id="9" name="Выноска: стрелка вниз 8">
            <a:extLst>
              <a:ext uri="{FF2B5EF4-FFF2-40B4-BE49-F238E27FC236}">
                <a16:creationId xmlns:a16="http://schemas.microsoft.com/office/drawing/2014/main" id="{11E12A93-9CDE-4FE4-80E5-F16035EE8338}"/>
              </a:ext>
            </a:extLst>
          </p:cNvPr>
          <p:cNvSpPr/>
          <p:nvPr/>
        </p:nvSpPr>
        <p:spPr>
          <a:xfrm>
            <a:off x="3999346" y="516570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Обсяг</a:t>
            </a:r>
            <a:r>
              <a:rPr lang="ru-RU" sz="2400" b="1" dirty="0"/>
              <a:t> </a:t>
            </a:r>
            <a:r>
              <a:rPr lang="ru-RU" sz="2400" b="1" dirty="0" err="1"/>
              <a:t>освітньої</a:t>
            </a:r>
            <a:r>
              <a:rPr lang="ru-RU" sz="2400" b="1" dirty="0"/>
              <a:t> </a:t>
            </a:r>
            <a:r>
              <a:rPr lang="ru-RU" sz="2400" b="1" dirty="0" err="1"/>
              <a:t>програми</a:t>
            </a:r>
            <a:endParaRPr lang="uk-UA" sz="2400" b="1" dirty="0"/>
          </a:p>
        </p:txBody>
      </p:sp>
      <p:pic>
        <p:nvPicPr>
          <p:cNvPr id="11" name="Рисунок 10" descr="Песочные часы 30%">
            <a:extLst>
              <a:ext uri="{FF2B5EF4-FFF2-40B4-BE49-F238E27FC236}">
                <a16:creationId xmlns:a16="http://schemas.microsoft.com/office/drawing/2014/main" id="{7DA1C96B-E751-4D68-89FF-E315521A21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6075" y="899317"/>
            <a:ext cx="914400" cy="914400"/>
          </a:xfrm>
          <a:prstGeom prst="rect">
            <a:avLst/>
          </a:prstGeom>
        </p:spPr>
      </p:pic>
      <p:pic>
        <p:nvPicPr>
          <p:cNvPr id="13" name="Рисунок 12" descr="Книги на полке">
            <a:extLst>
              <a:ext uri="{FF2B5EF4-FFF2-40B4-BE49-F238E27FC236}">
                <a16:creationId xmlns:a16="http://schemas.microsoft.com/office/drawing/2014/main" id="{B9E7F94B-9EAD-41C8-A4A6-6E048CF52E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1141" y="790019"/>
            <a:ext cx="1032312" cy="1032312"/>
          </a:xfrm>
          <a:prstGeom prst="rect">
            <a:avLst/>
          </a:prstGeom>
        </p:spPr>
      </p:pic>
      <p:sp>
        <p:nvSpPr>
          <p:cNvPr id="17" name="Прямоугольник: один верхний угол скругленный, другой — усеченный 16">
            <a:extLst>
              <a:ext uri="{FF2B5EF4-FFF2-40B4-BE49-F238E27FC236}">
                <a16:creationId xmlns:a16="http://schemas.microsoft.com/office/drawing/2014/main" id="{01FF0B75-41BF-428D-B99A-C16E0F4A242B}"/>
              </a:ext>
            </a:extLst>
          </p:cNvPr>
          <p:cNvSpPr/>
          <p:nvPr/>
        </p:nvSpPr>
        <p:spPr>
          <a:xfrm>
            <a:off x="6927087" y="2476254"/>
            <a:ext cx="4861567" cy="2880837"/>
          </a:xfrm>
          <a:prstGeom prst="snip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Підготовка еконо</a:t>
            </a:r>
            <a:r>
              <a:rPr lang="uk-UA" b="1" dirty="0"/>
              <a:t>містів-міжнародників</a:t>
            </a:r>
            <a:r>
              <a:rPr lang="uk-UA" dirty="0"/>
              <a:t> з поглибленими знаннями та розширеними прикладними навичками у галузі міжнародних економічних відносин, з професійним знанням </a:t>
            </a:r>
            <a:r>
              <a:rPr lang="uk-UA" b="1" dirty="0"/>
              <a:t>іноземних мов</a:t>
            </a:r>
            <a:r>
              <a:rPr lang="uk-UA" dirty="0"/>
              <a:t>, та з широкими можливостями практичного працевлаштування в Україні та за кордоном</a:t>
            </a:r>
          </a:p>
        </p:txBody>
      </p:sp>
      <p:sp>
        <p:nvSpPr>
          <p:cNvPr id="20" name="Выноска: стрелка вниз 19">
            <a:extLst>
              <a:ext uri="{FF2B5EF4-FFF2-40B4-BE49-F238E27FC236}">
                <a16:creationId xmlns:a16="http://schemas.microsoft.com/office/drawing/2014/main" id="{F15362EC-F5AD-4DA7-9C27-B312736FEF73}"/>
              </a:ext>
            </a:extLst>
          </p:cNvPr>
          <p:cNvSpPr/>
          <p:nvPr/>
        </p:nvSpPr>
        <p:spPr>
          <a:xfrm>
            <a:off x="7419461" y="516569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Мета </a:t>
            </a:r>
          </a:p>
          <a:p>
            <a:pPr algn="ctr"/>
            <a:r>
              <a:rPr lang="ru-RU" sz="2400" b="1" dirty="0" err="1"/>
              <a:t>освітньої</a:t>
            </a:r>
            <a:r>
              <a:rPr lang="ru-RU" sz="2400" b="1" dirty="0"/>
              <a:t> </a:t>
            </a:r>
            <a:r>
              <a:rPr lang="ru-RU" sz="2400" b="1" dirty="0" err="1"/>
              <a:t>програми</a:t>
            </a:r>
            <a:endParaRPr lang="uk-UA" sz="2400" b="1" dirty="0"/>
          </a:p>
        </p:txBody>
      </p:sp>
      <p:pic>
        <p:nvPicPr>
          <p:cNvPr id="22" name="Рисунок 21" descr="В яблочко">
            <a:extLst>
              <a:ext uri="{FF2B5EF4-FFF2-40B4-BE49-F238E27FC236}">
                <a16:creationId xmlns:a16="http://schemas.microsoft.com/office/drawing/2014/main" id="{106B1098-C561-4FBD-8101-2AFBF714416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27087" y="790019"/>
            <a:ext cx="1023698" cy="1023698"/>
          </a:xfrm>
          <a:prstGeom prst="rect">
            <a:avLst/>
          </a:prstGeom>
        </p:spPr>
      </p:pic>
      <p:sp>
        <p:nvSpPr>
          <p:cNvPr id="15" name="Стрелка: изогнутая вправо 14">
            <a:extLst>
              <a:ext uri="{FF2B5EF4-FFF2-40B4-BE49-F238E27FC236}">
                <a16:creationId xmlns:a16="http://schemas.microsoft.com/office/drawing/2014/main" id="{9DA77BFC-1FDD-4EC1-BA65-0A6E17B2AF38}"/>
              </a:ext>
            </a:extLst>
          </p:cNvPr>
          <p:cNvSpPr/>
          <p:nvPr/>
        </p:nvSpPr>
        <p:spPr>
          <a:xfrm>
            <a:off x="6208773" y="4211782"/>
            <a:ext cx="655782" cy="1967345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1CB65F6C-8074-4A4A-9D29-AF77130EB02D}"/>
              </a:ext>
            </a:extLst>
          </p:cNvPr>
          <p:cNvSpPr/>
          <p:nvPr/>
        </p:nvSpPr>
        <p:spPr>
          <a:xfrm>
            <a:off x="6927087" y="5514109"/>
            <a:ext cx="4861568" cy="11083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Кваліфікації</a:t>
            </a:r>
            <a:r>
              <a:rPr lang="uk-UA" dirty="0"/>
              <a:t>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uk-UA" dirty="0"/>
              <a:t>Радник з економічних питань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uk-UA" dirty="0"/>
              <a:t>Усний перекладач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11981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  <p:bldP spid="6" grpId="0" animBg="1"/>
      <p:bldP spid="7" grpId="0" animBg="1"/>
      <p:bldP spid="17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Бионика — наука будущего | Проекты">
            <a:extLst>
              <a:ext uri="{FF2B5EF4-FFF2-40B4-BE49-F238E27FC236}">
                <a16:creationId xmlns:a16="http://schemas.microsoft.com/office/drawing/2014/main" id="{A4284F42-9BB8-45BE-AAC0-FF253D6C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6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972EEA1D-4E84-4E8E-BE37-37AF0309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7" name="Прямоугольник: один верхний угол скругленный, другой — усеченный 6">
            <a:extLst>
              <a:ext uri="{FF2B5EF4-FFF2-40B4-BE49-F238E27FC236}">
                <a16:creationId xmlns:a16="http://schemas.microsoft.com/office/drawing/2014/main" id="{3E48D187-72B9-411A-8CAA-AB8734122293}"/>
              </a:ext>
            </a:extLst>
          </p:cNvPr>
          <p:cNvSpPr/>
          <p:nvPr/>
        </p:nvSpPr>
        <p:spPr>
          <a:xfrm>
            <a:off x="3777672" y="549942"/>
            <a:ext cx="8037337" cy="3095626"/>
          </a:xfrm>
          <a:prstGeom prst="snip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Робочі місця у сфері управління міжнародними економічними відносинами і світогосподарськими процесами діяльності українських та іноземних компаній, в діяльності центральних та місцевих органів виконавчої влади сфери міжнародного економічного співробітництва, а також дослідницьких і консультаційних організаціях та установах в сфері міжнародних економічних відносин</a:t>
            </a:r>
          </a:p>
        </p:txBody>
      </p:sp>
      <p:sp>
        <p:nvSpPr>
          <p:cNvPr id="9" name="Прямоугольник: один верхний угол скругленный, другой — усеченный 8">
            <a:extLst>
              <a:ext uri="{FF2B5EF4-FFF2-40B4-BE49-F238E27FC236}">
                <a16:creationId xmlns:a16="http://schemas.microsoft.com/office/drawing/2014/main" id="{4AC8BF09-38CE-4854-A779-CF628AE1CCB0}"/>
              </a:ext>
            </a:extLst>
          </p:cNvPr>
          <p:cNvSpPr/>
          <p:nvPr/>
        </p:nvSpPr>
        <p:spPr>
          <a:xfrm>
            <a:off x="3777673" y="3860422"/>
            <a:ext cx="8037338" cy="2447636"/>
          </a:xfrm>
          <a:prstGeom prst="snip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Можливість продовжувати освіту на третьому </a:t>
            </a:r>
            <a:r>
              <a:rPr lang="uk-UA" sz="2000" dirty="0" err="1"/>
              <a:t>освітньо</a:t>
            </a:r>
            <a:r>
              <a:rPr lang="uk-UA" sz="2000" dirty="0"/>
              <a:t>-науковому рівні вищої освіти (доктор філософії) та здобувати додаткові кваліфікації в системі освіти дорослих</a:t>
            </a:r>
          </a:p>
        </p:txBody>
      </p:sp>
      <p:sp>
        <p:nvSpPr>
          <p:cNvPr id="6" name="Выноска: стрелка вправо 5">
            <a:extLst>
              <a:ext uri="{FF2B5EF4-FFF2-40B4-BE49-F238E27FC236}">
                <a16:creationId xmlns:a16="http://schemas.microsoft.com/office/drawing/2014/main" id="{54DB8557-F9F0-493B-88D3-84FCB4422D29}"/>
              </a:ext>
            </a:extLst>
          </p:cNvPr>
          <p:cNvSpPr/>
          <p:nvPr/>
        </p:nvSpPr>
        <p:spPr>
          <a:xfrm>
            <a:off x="461818" y="661736"/>
            <a:ext cx="3761266" cy="5687339"/>
          </a:xfrm>
          <a:prstGeom prst="rightArrowCallout">
            <a:avLst>
              <a:gd name="adj1" fmla="val 25000"/>
              <a:gd name="adj2" fmla="val 25000"/>
              <a:gd name="adj3" fmla="val 17963"/>
              <a:gd name="adj4" fmla="val 76173"/>
            </a:avLst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800" b="1" dirty="0" err="1"/>
              <a:t>Придатність</a:t>
            </a:r>
            <a:r>
              <a:rPr lang="ru-RU" sz="2800" b="1" dirty="0"/>
              <a:t> </a:t>
            </a:r>
            <a:r>
              <a:rPr lang="ru-RU" sz="2800" b="1" dirty="0" err="1"/>
              <a:t>випускників</a:t>
            </a:r>
            <a:endParaRPr lang="ru-RU" sz="2800" b="1" dirty="0"/>
          </a:p>
          <a:p>
            <a:pPr algn="ctr"/>
            <a:r>
              <a:rPr lang="ru-RU" sz="2800" b="1" dirty="0"/>
              <a:t> </a:t>
            </a:r>
          </a:p>
          <a:p>
            <a:pPr algn="ctr"/>
            <a:r>
              <a:rPr lang="ru-RU" sz="2800" b="1" dirty="0"/>
              <a:t>до </a:t>
            </a:r>
            <a:r>
              <a:rPr lang="ru-RU" sz="2800" b="1" dirty="0" err="1"/>
              <a:t>праце-влаштування</a:t>
            </a:r>
            <a:r>
              <a:rPr lang="ru-RU" sz="2800" b="1" dirty="0"/>
              <a:t> 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800" b="1" dirty="0"/>
              <a:t>та 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800" b="1" dirty="0" err="1"/>
              <a:t>подальшого</a:t>
            </a:r>
            <a:r>
              <a:rPr lang="ru-RU" sz="2800" b="1" dirty="0"/>
              <a:t> </a:t>
            </a:r>
            <a:r>
              <a:rPr lang="ru-RU" sz="2800" b="1" dirty="0" err="1"/>
              <a:t>навчання</a:t>
            </a:r>
            <a:endParaRPr lang="ru-RU" sz="2800" b="1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060092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727F1-E0FF-4D0F-8E26-E4F98C79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271999"/>
              </p:ext>
            </p:extLst>
          </p:nvPr>
        </p:nvGraphicFramePr>
        <p:xfrm>
          <a:off x="4154365" y="572514"/>
          <a:ext cx="7287357" cy="5722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7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Науково-практичні дослідження міжнародних економічних відносин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Міжнародна ділова етика 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Багатонаціональні підприємства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Міжнародна макроекономіка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Економіка міжнародної інтеграції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Міжнародні фінансові ринки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Міжнародний інвестиційний менеджмент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Практикум перекладу 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Міжнародна політична економія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Кількісні методи аналізу міжнародних економічних відносин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Зовнішньоекономічна політика України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Виробнича (переддипломна) практика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Кваліфікаційна магістерська робота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Дата 3">
            <a:extLst>
              <a:ext uri="{FF2B5EF4-FFF2-40B4-BE49-F238E27FC236}">
                <a16:creationId xmlns:a16="http://schemas.microsoft.com/office/drawing/2014/main" id="{894FD799-F154-4448-BFD0-4918482C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3A2260-1B2B-49D3-A455-4A184817173B}"/>
              </a:ext>
            </a:extLst>
          </p:cNvPr>
          <p:cNvSpPr/>
          <p:nvPr/>
        </p:nvSpPr>
        <p:spPr>
          <a:xfrm>
            <a:off x="-6503" y="0"/>
            <a:ext cx="12192000" cy="6858000"/>
          </a:xfrm>
          <a:prstGeom prst="roundRect">
            <a:avLst>
              <a:gd name="adj" fmla="val 899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Кон’юнктура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ринків товарів та послуг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Європейське бізнес-середовище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торгівлі з європейськими компаніями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 на інвестиційних ринках ЄС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Кредитні та розрахункові 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 європейського бізнесу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D29B3A2-8750-4A5D-859C-915CBC091B87}"/>
              </a:ext>
            </a:extLst>
          </p:cNvPr>
          <p:cNvSpPr/>
          <p:nvPr/>
        </p:nvSpPr>
        <p:spPr>
          <a:xfrm>
            <a:off x="-6503" y="0"/>
            <a:ext cx="12192000" cy="6858000"/>
          </a:xfrm>
          <a:prstGeom prst="roundRect">
            <a:avLst>
              <a:gd name="adj" fmla="val 8990"/>
            </a:avLst>
          </a:prstGeom>
          <a:solidFill>
            <a:srgbClr val="B8D233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959100" indent="-114300" algn="ctr"/>
            <a:endParaRPr lang="uk-UA" sz="2400" dirty="0">
              <a:solidFill>
                <a:srgbClr val="B8D2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dirty="0">
                <a:solidFill>
                  <a:srgbClr val="B8D2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3200" dirty="0">
              <a:solidFill>
                <a:srgbClr val="B8D2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C4CEBB7-25EB-46F8-9C5B-8227FE6569D2}"/>
              </a:ext>
            </a:extLst>
          </p:cNvPr>
          <p:cNvSpPr/>
          <p:nvPr/>
        </p:nvSpPr>
        <p:spPr>
          <a:xfrm>
            <a:off x="227454" y="477389"/>
            <a:ext cx="3371273" cy="2456637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2800" b="1" dirty="0" err="1"/>
              <a:t>Обов</a:t>
            </a:r>
            <a:r>
              <a:rPr lang="en-US" sz="2800" b="1" dirty="0"/>
              <a:t>’</a:t>
            </a:r>
            <a:r>
              <a:rPr lang="uk-UA" sz="2800" b="1" dirty="0" err="1"/>
              <a:t>язкові</a:t>
            </a:r>
            <a:r>
              <a:rPr lang="uk-UA" sz="2800" b="1" dirty="0"/>
              <a:t> компоненти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06202"/>
              </p:ext>
            </p:extLst>
          </p:nvPr>
        </p:nvGraphicFramePr>
        <p:xfrm>
          <a:off x="3919904" y="554886"/>
          <a:ext cx="7510096" cy="625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Науково-практичні дослідження міжнародних економічних відносин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Міжнародна ділова етика 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Багатонаціональні підприємства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Міжнародна макроекономіка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Економіка міжнародної інтеграції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Economics of International Integration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Міжнародні фінансові ринки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Financial Markets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Міжнародний інвестиційний менеджмент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Практикум перекладу 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Міжнародна політична економія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Кількісні методи аналізу міжнародних економічних відносин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Methods for Analysis of International Economic Relations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Зовнішньоекономічна політика України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7030A0"/>
                          </a:solidFill>
                          <a:effectLst/>
                        </a:rPr>
                        <a:t>Виробнича (переддипломна) практика</a:t>
                      </a:r>
                      <a:endParaRPr lang="uk-UA" sz="18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7030A0"/>
                          </a:solidFill>
                          <a:effectLst/>
                        </a:rPr>
                        <a:t>Кваліфікаційна магістерська робота</a:t>
                      </a:r>
                      <a:endParaRPr lang="uk-UA" sz="18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46889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31F9C6A2-5B29-4E7B-9657-ED69A20E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pic>
        <p:nvPicPr>
          <p:cNvPr id="2050" name="Picture 2" descr="Всемирный день науки за мир и развитие">
            <a:extLst>
              <a:ext uri="{FF2B5EF4-FFF2-40B4-BE49-F238E27FC236}">
                <a16:creationId xmlns:a16="http://schemas.microsoft.com/office/drawing/2014/main" id="{F52F2573-5691-4168-9AC7-2C20831A2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79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противолежащие углы 4">
            <a:extLst>
              <a:ext uri="{FF2B5EF4-FFF2-40B4-BE49-F238E27FC236}">
                <a16:creationId xmlns:a16="http://schemas.microsoft.com/office/drawing/2014/main" id="{917A59B9-BCFA-44AF-A05C-4BC647FC11F8}"/>
              </a:ext>
            </a:extLst>
          </p:cNvPr>
          <p:cNvSpPr/>
          <p:nvPr/>
        </p:nvSpPr>
        <p:spPr>
          <a:xfrm>
            <a:off x="2229247" y="193656"/>
            <a:ext cx="8091055" cy="1024252"/>
          </a:xfrm>
          <a:prstGeom prst="round2DiagRect">
            <a:avLst/>
          </a:prstGeom>
          <a:solidFill>
            <a:srgbClr val="57903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Спеціалізації освітньої програми </a:t>
            </a:r>
            <a:endParaRPr lang="uk-UA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CB51F4D-E9BE-4E46-BD24-A4C29D4B5EA1}"/>
              </a:ext>
            </a:extLst>
          </p:cNvPr>
          <p:cNvGrpSpPr/>
          <p:nvPr/>
        </p:nvGrpSpPr>
        <p:grpSpPr>
          <a:xfrm>
            <a:off x="242208" y="1421103"/>
            <a:ext cx="3371273" cy="2456637"/>
            <a:chOff x="324967" y="1968212"/>
            <a:chExt cx="3371273" cy="2198518"/>
          </a:xfrm>
        </p:grpSpPr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6FB06867-527A-49C7-99C5-F167D71168C6}"/>
                </a:ext>
              </a:extLst>
            </p:cNvPr>
            <p:cNvSpPr/>
            <p:nvPr/>
          </p:nvSpPr>
          <p:spPr>
            <a:xfrm>
              <a:off x="324967" y="1968212"/>
              <a:ext cx="3371273" cy="219851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Європейський </a:t>
              </a:r>
              <a:endParaRPr lang="en-US" b="1" dirty="0"/>
            </a:p>
            <a:p>
              <a:pPr algn="ctr"/>
              <a:r>
                <a:rPr lang="uk-UA" b="1" dirty="0"/>
                <a:t>бізнес </a:t>
              </a:r>
            </a:p>
          </p:txBody>
        </p:sp>
        <p:pic>
          <p:nvPicPr>
            <p:cNvPr id="2054" name="Picture 6" descr="В Європейській бізнес асоціації назвали 7 кроків, що має зробити новий  президент перш за все - новини Еспресо TV | Україна">
              <a:extLst>
                <a:ext uri="{FF2B5EF4-FFF2-40B4-BE49-F238E27FC236}">
                  <a16:creationId xmlns:a16="http://schemas.microsoft.com/office/drawing/2014/main" id="{362D518F-469F-489C-B0F1-4E7DADAAB7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50" y="2701637"/>
              <a:ext cx="2119911" cy="1143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FA8C0AD-0822-42F3-BA05-FC405C8E9673}"/>
              </a:ext>
            </a:extLst>
          </p:cNvPr>
          <p:cNvGrpSpPr/>
          <p:nvPr/>
        </p:nvGrpSpPr>
        <p:grpSpPr>
          <a:xfrm>
            <a:off x="4541983" y="1420552"/>
            <a:ext cx="3371273" cy="2457188"/>
            <a:chOff x="4282902" y="1443914"/>
            <a:chExt cx="3371273" cy="2457188"/>
          </a:xfrm>
        </p:grpSpPr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20FB7C88-908F-4461-8CA4-C6890C64FEAF}"/>
                </a:ext>
              </a:extLst>
            </p:cNvPr>
            <p:cNvSpPr/>
            <p:nvPr/>
          </p:nvSpPr>
          <p:spPr>
            <a:xfrm>
              <a:off x="4282902" y="1443914"/>
              <a:ext cx="3371273" cy="2457188"/>
            </a:xfrm>
            <a:prstGeom prst="roundRect">
              <a:avLst/>
            </a:prstGeom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бізнес-аналітика</a:t>
              </a:r>
            </a:p>
          </p:txBody>
        </p:sp>
        <p:pic>
          <p:nvPicPr>
            <p:cNvPr id="2056" name="Picture 8" descr="Глобальна труба: кон'юнктура світового ринку трубної продукції — Статті —  GMK Center">
              <a:extLst>
                <a:ext uri="{FF2B5EF4-FFF2-40B4-BE49-F238E27FC236}">
                  <a16:creationId xmlns:a16="http://schemas.microsoft.com/office/drawing/2014/main" id="{F27189FA-D14C-445B-A77C-D423843FCD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284" y="2244173"/>
              <a:ext cx="2576510" cy="1354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F548E78-F907-4F43-B0FC-8F074E460B8D}"/>
              </a:ext>
            </a:extLst>
          </p:cNvPr>
          <p:cNvGrpSpPr/>
          <p:nvPr/>
        </p:nvGrpSpPr>
        <p:grpSpPr>
          <a:xfrm>
            <a:off x="8634665" y="1420552"/>
            <a:ext cx="3371273" cy="2457188"/>
            <a:chOff x="8495760" y="1866758"/>
            <a:chExt cx="3371273" cy="2501394"/>
          </a:xfrm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3F99B60F-2764-479C-933E-7343F723DF44}"/>
                </a:ext>
              </a:extLst>
            </p:cNvPr>
            <p:cNvSpPr/>
            <p:nvPr/>
          </p:nvSpPr>
          <p:spPr>
            <a:xfrm>
              <a:off x="8495760" y="1866758"/>
              <a:ext cx="3371273" cy="2501394"/>
            </a:xfrm>
            <a:prstGeom prst="roundRect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інвестиції </a:t>
              </a:r>
            </a:p>
          </p:txBody>
        </p:sp>
        <p:pic>
          <p:nvPicPr>
            <p:cNvPr id="2058" name="Picture 10" descr="Аналіз руху прямих іноземних інвестицій (акціонерного капіталу) в Україні  за 2012 рік | Infolight">
              <a:extLst>
                <a:ext uri="{FF2B5EF4-FFF2-40B4-BE49-F238E27FC236}">
                  <a16:creationId xmlns:a16="http://schemas.microsoft.com/office/drawing/2014/main" id="{6527427F-9DE2-47ED-A8A4-DE6DBF8DCB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6159" y="2703840"/>
              <a:ext cx="2430474" cy="15453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D0EA86A-1F30-4219-A99E-12139FA7C45D}"/>
              </a:ext>
            </a:extLst>
          </p:cNvPr>
          <p:cNvGrpSpPr/>
          <p:nvPr/>
        </p:nvGrpSpPr>
        <p:grpSpPr>
          <a:xfrm>
            <a:off x="242208" y="4156868"/>
            <a:ext cx="3371273" cy="2347181"/>
            <a:chOff x="834477" y="4368152"/>
            <a:chExt cx="3371273" cy="2347181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5881A20D-38A7-4CCE-8DEA-BCEC1F893D9F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</a:t>
              </a:r>
            </a:p>
            <a:p>
              <a:pPr algn="ctr"/>
              <a:r>
                <a:rPr lang="uk-UA" b="1" dirty="0"/>
                <a:t>комерція </a:t>
              </a:r>
            </a:p>
          </p:txBody>
        </p:sp>
        <p:pic>
          <p:nvPicPr>
            <p:cNvPr id="2060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164306A8-160B-4DB2-A482-6E161B5D62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B39FA6A4-AB08-4DD6-A761-86AC28E812A6}"/>
              </a:ext>
            </a:extLst>
          </p:cNvPr>
          <p:cNvGrpSpPr/>
          <p:nvPr/>
        </p:nvGrpSpPr>
        <p:grpSpPr>
          <a:xfrm>
            <a:off x="8634664" y="4156868"/>
            <a:ext cx="3371273" cy="2478303"/>
            <a:chOff x="8634666" y="4368151"/>
            <a:chExt cx="3371273" cy="2478303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A7B68794-73CB-4E80-809F-B5755965B787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фінанси</a:t>
              </a:r>
            </a:p>
          </p:txBody>
        </p:sp>
        <p:pic>
          <p:nvPicPr>
            <p:cNvPr id="2064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AEB2D2FD-03B9-4E7D-9EC9-C1270B1859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227527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727F1-E0FF-4D0F-8E26-E4F98C79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663D4-9F32-4567-A2CF-0842AEB8E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4FD799-F154-4448-BFD0-4918482C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3A2260-1B2B-49D3-A455-4A184817173B}"/>
              </a:ext>
            </a:extLst>
          </p:cNvPr>
          <p:cNvSpPr/>
          <p:nvPr/>
        </p:nvSpPr>
        <p:spPr>
          <a:xfrm>
            <a:off x="-6503" y="0"/>
            <a:ext cx="12192000" cy="6858000"/>
          </a:xfrm>
          <a:prstGeom prst="roundRect">
            <a:avLst>
              <a:gd name="adj" fmla="val 899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Кон’юнктура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ринків товарів та послуг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Європейське бізнес-середовище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торгівлі з європейськими компаніями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 на інвестиційних ринках ЄС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Кредитні та розрахункові 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 європейського бізнесу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D29B3A2-8750-4A5D-859C-915CBC091B87}"/>
              </a:ext>
            </a:extLst>
          </p:cNvPr>
          <p:cNvSpPr/>
          <p:nvPr/>
        </p:nvSpPr>
        <p:spPr>
          <a:xfrm>
            <a:off x="-6503" y="-1"/>
            <a:ext cx="12192000" cy="6858000"/>
          </a:xfrm>
          <a:prstGeom prst="roundRect">
            <a:avLst>
              <a:gd name="adj" fmla="val 899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959100" indent="-114300" algn="ctr"/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 європейських бізнес-проектів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Податковий менеджмент в європейському бізнесі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Європейський агробізнес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 ринків послуг в ЄС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Європейський ринок  цифрових послуг та інтелектуальної власності</a:t>
            </a:r>
            <a:r>
              <a:rPr lang="uk-U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79D3435-50BE-4278-A0D1-09B76CF93493}"/>
              </a:ext>
            </a:extLst>
          </p:cNvPr>
          <p:cNvGrpSpPr/>
          <p:nvPr/>
        </p:nvGrpSpPr>
        <p:grpSpPr>
          <a:xfrm>
            <a:off x="192284" y="2200681"/>
            <a:ext cx="3371273" cy="2456637"/>
            <a:chOff x="323168" y="2102623"/>
            <a:chExt cx="3371273" cy="2198518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9C4CEBB7-25EB-46F8-9C5B-8227FE6569D2}"/>
                </a:ext>
              </a:extLst>
            </p:cNvPr>
            <p:cNvSpPr/>
            <p:nvPr/>
          </p:nvSpPr>
          <p:spPr>
            <a:xfrm>
              <a:off x="323168" y="2102623"/>
              <a:ext cx="3371273" cy="219851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Європейський </a:t>
              </a:r>
              <a:endParaRPr lang="en-US" b="1" dirty="0"/>
            </a:p>
            <a:p>
              <a:pPr algn="ctr"/>
              <a:r>
                <a:rPr lang="uk-UA" b="1" dirty="0"/>
                <a:t>бізнес </a:t>
              </a:r>
            </a:p>
          </p:txBody>
        </p:sp>
        <p:pic>
          <p:nvPicPr>
            <p:cNvPr id="9" name="Picture 6" descr="В Європейській бізнес асоціації назвали 7 кроків, що має зробити новий  президент перш за все - новини Еспресо TV | Україна">
              <a:extLst>
                <a:ext uri="{FF2B5EF4-FFF2-40B4-BE49-F238E27FC236}">
                  <a16:creationId xmlns:a16="http://schemas.microsoft.com/office/drawing/2014/main" id="{3E288A34-4DF2-46FB-8D53-3442C46356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50" y="2701637"/>
              <a:ext cx="2119911" cy="1143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1626275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13388-6D3C-4728-B084-79995177A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6F3B42-5E75-45AB-8240-F8D6901A5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3ADCB3-5937-450D-9801-9448E48A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350803E-5592-460C-96CC-7488C9A234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7374"/>
            </a:avLst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indent="-84138" algn="ctr"/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 технології у міжнародній бізнес-аналітиці</a:t>
            </a:r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4963" indent="-84138" algn="ctr"/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Аналітика міжнародних ринків </a:t>
            </a: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 та послуг</a:t>
            </a:r>
          </a:p>
          <a:p>
            <a:pPr marL="2874963" indent="-84138" algn="ctr"/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Бізнес-аналітика міжнародних </a:t>
            </a: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фінансових ринків</a:t>
            </a:r>
          </a:p>
          <a:p>
            <a:pPr marL="2874963" indent="-84138" algn="ctr"/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Бізнес-планування у зовнішньоекономічній діяльності</a:t>
            </a:r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4963" indent="-84138" algn="ctr"/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 з міжнародної бізнес-аналітики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8544F47F-C427-48E0-B6F3-CA34CDFB57ED}"/>
              </a:ext>
            </a:extLst>
          </p:cNvPr>
          <p:cNvGrpSpPr/>
          <p:nvPr/>
        </p:nvGrpSpPr>
        <p:grpSpPr>
          <a:xfrm>
            <a:off x="138425" y="2200406"/>
            <a:ext cx="3371273" cy="2457188"/>
            <a:chOff x="4282902" y="1443914"/>
            <a:chExt cx="3371273" cy="2457188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C2377A97-50C7-4DCA-A933-40C66548A79C}"/>
                </a:ext>
              </a:extLst>
            </p:cNvPr>
            <p:cNvSpPr/>
            <p:nvPr/>
          </p:nvSpPr>
          <p:spPr>
            <a:xfrm>
              <a:off x="4282902" y="1443914"/>
              <a:ext cx="3371273" cy="2457188"/>
            </a:xfrm>
            <a:prstGeom prst="roundRect">
              <a:avLst/>
            </a:prstGeom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бізнес-аналітика</a:t>
              </a:r>
            </a:p>
          </p:txBody>
        </p:sp>
        <p:pic>
          <p:nvPicPr>
            <p:cNvPr id="11" name="Picture 8" descr="Глобальна труба: кон'юнктура світового ринку трубної продукції — Статті —  GMK Center">
              <a:extLst>
                <a:ext uri="{FF2B5EF4-FFF2-40B4-BE49-F238E27FC236}">
                  <a16:creationId xmlns:a16="http://schemas.microsoft.com/office/drawing/2014/main" id="{267BEF3F-3596-4827-8B19-48257F4FBE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284" y="2244173"/>
              <a:ext cx="2576510" cy="1354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21563663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4.1|3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{8CA0D692-63EC-43C8-83DE-45C83EF886AA}tf78438558_win32</Template>
  <TotalTime>934</TotalTime>
  <Words>609</Words>
  <Application>Microsoft Office PowerPoint</Application>
  <PresentationFormat>Широкий екран</PresentationFormat>
  <Paragraphs>194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2" baseType="lpstr">
      <vt:lpstr>-apple-system</vt:lpstr>
      <vt:lpstr>Arial</vt:lpstr>
      <vt:lpstr>Calibri</vt:lpstr>
      <vt:lpstr>Century Gothic</vt:lpstr>
      <vt:lpstr>Garamond</vt:lpstr>
      <vt:lpstr>HelveticaNeue</vt:lpstr>
      <vt:lpstr>Times New Roman</vt:lpstr>
      <vt:lpstr>Times New Roman CYR</vt:lpstr>
      <vt:lpstr>СавонVTI</vt:lpstr>
      <vt:lpstr>Міжнародні економічні відносини</vt:lpstr>
      <vt:lpstr>Міжнародні економічні відносини</vt:lpstr>
      <vt:lpstr>Міжнародні економічні відносини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економічні відносини</dc:title>
  <dc:creator>Негода Анна Вікторівна</dc:creator>
  <cp:lastModifiedBy>Людмила Шворак</cp:lastModifiedBy>
  <cp:revision>53</cp:revision>
  <dcterms:created xsi:type="dcterms:W3CDTF">2020-11-21T19:33:04Z</dcterms:created>
  <dcterms:modified xsi:type="dcterms:W3CDTF">2025-04-18T07:59:16Z</dcterms:modified>
</cp:coreProperties>
</file>