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notesMasterIdLst>
    <p:notesMasterId r:id="rId20"/>
  </p:notesMasterIdLst>
  <p:handoutMasterIdLst>
    <p:handoutMasterId r:id="rId21"/>
  </p:handoutMasterIdLst>
  <p:sldIdLst>
    <p:sldId id="289" r:id="rId2"/>
    <p:sldId id="291" r:id="rId3"/>
    <p:sldId id="280" r:id="rId4"/>
    <p:sldId id="266" r:id="rId5"/>
    <p:sldId id="262" r:id="rId6"/>
    <p:sldId id="300" r:id="rId7"/>
    <p:sldId id="269" r:id="rId8"/>
    <p:sldId id="288" r:id="rId9"/>
    <p:sldId id="295" r:id="rId10"/>
    <p:sldId id="296" r:id="rId11"/>
    <p:sldId id="298" r:id="rId12"/>
    <p:sldId id="299" r:id="rId13"/>
    <p:sldId id="281" r:id="rId14"/>
    <p:sldId id="284" r:id="rId15"/>
    <p:sldId id="285" r:id="rId16"/>
    <p:sldId id="301" r:id="rId17"/>
    <p:sldId id="302" r:id="rId18"/>
    <p:sldId id="294" r:id="rId19"/>
  </p:sldIdLst>
  <p:sldSz cx="12192000" cy="6858000"/>
  <p:notesSz cx="6858000" cy="9144000"/>
  <p:defaultTextStyle>
    <a:defPPr rtl="0"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8D233"/>
    <a:srgbClr val="F03F2B"/>
    <a:srgbClr val="F8D22F"/>
    <a:srgbClr val="57903F"/>
    <a:srgbClr val="3488A0"/>
    <a:srgbClr val="5CC6D6"/>
    <a:srgbClr val="2B3922"/>
    <a:srgbClr val="344529"/>
    <a:srgbClr val="2E3722"/>
    <a:srgbClr val="FCF7F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2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5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24" d="100"/>
          <a:sy n="124" d="100"/>
        </p:scale>
        <p:origin x="4950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6B5C320A-F5C8-4FD6-86FF-35D2EBF085B6}" type="datetime1">
              <a:rPr lang="ru-RU" smtClean="0"/>
              <a:t>20.05.2025</a:t>
            </a:fld>
            <a:endParaRPr lang="en-US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5" name="Номер слайда 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97ACF5E7-ACB0-497B-A8C6-F2E617B4631D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8533960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15C702C7-E599-40D9-B30E-0392896973B5}" type="datetime1">
              <a:rPr lang="ru-RU" smtClean="0"/>
              <a:t>20.05.2025</a:t>
            </a:fld>
            <a:endParaRPr lang="en-US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en-US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ru"/>
              <a:t>Щелкните, чтобы изменить стили текста образца слайда</a:t>
            </a:r>
            <a:endParaRPr lang="en-US"/>
          </a:p>
          <a:p>
            <a:pPr lvl="1" rtl="0"/>
            <a:r>
              <a:rPr lang="ru"/>
              <a:t>Второй уровень</a:t>
            </a:r>
          </a:p>
          <a:p>
            <a:pPr lvl="2" rtl="0"/>
            <a:r>
              <a:rPr lang="ru"/>
              <a:t>Третий уровень</a:t>
            </a:r>
          </a:p>
          <a:p>
            <a:pPr lvl="3" rtl="0"/>
            <a:r>
              <a:rPr lang="ru"/>
              <a:t>Четвертый уровень</a:t>
            </a:r>
          </a:p>
          <a:p>
            <a:pPr lvl="4" rtl="0"/>
            <a:r>
              <a:rPr lang="ru"/>
              <a:t>Пятый уровень</a:t>
            </a:r>
            <a:endParaRPr lang="en-US"/>
          </a:p>
        </p:txBody>
      </p:sp>
      <p:sp>
        <p:nvSpPr>
          <p:cNvPr id="6" name="Нижний колонтитул 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7" name="Номер слайда 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37A705E3-E620-489D-9973-6221209A4B3B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581830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904DB13E-F722-4ED6-BB00-556651E9528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/>
          </a:p>
        </p:txBody>
      </p:sp>
      <p:sp useBgFill="1">
        <p:nvSpPr>
          <p:cNvPr id="10" name="Прямоугольник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Прямоугольник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Прямоугольник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7" name="Группа 6">
            <a:extLst>
              <a:ext uri="{FF2B5EF4-FFF2-40B4-BE49-F238E27FC236}">
                <a16:creationId xmlns:a16="http://schemas.microsoft.com/office/drawing/2014/main" id="{E26428D7-C6F3-473D-A360-A3F5C3E8728C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Прямая соединительная линия 16"/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Прямая соединительная линия 17"/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Прямая соединительная линия 18"/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Заголовок 1"/>
          <p:cNvSpPr>
            <a:spLocks noGrp="1"/>
          </p:cNvSpPr>
          <p:nvPr>
            <p:ph type="ctrTitle"/>
          </p:nvPr>
        </p:nvSpPr>
        <p:spPr>
          <a:xfrm>
            <a:off x="1629103" y="2244830"/>
            <a:ext cx="8933796" cy="2437232"/>
          </a:xfrm>
        </p:spPr>
        <p:txBody>
          <a:bodyPr tIns="45720" bIns="45720" rtlCol="0" anchor="ctr">
            <a:normAutofit/>
          </a:bodyPr>
          <a:lstStyle>
            <a:lvl1pPr algn="ctr">
              <a:lnSpc>
                <a:spcPct val="83000"/>
              </a:lnSpc>
              <a:defRPr lang="en-US" sz="68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pPr rtl="0"/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Подзаголовок 2"/>
          <p:cNvSpPr>
            <a:spLocks noGrp="1"/>
          </p:cNvSpPr>
          <p:nvPr>
            <p:ph type="subTitle" idx="1"/>
          </p:nvPr>
        </p:nvSpPr>
        <p:spPr>
          <a:xfrm>
            <a:off x="1629101" y="4682062"/>
            <a:ext cx="8936846" cy="457201"/>
          </a:xfrm>
        </p:spPr>
        <p:txBody>
          <a:bodyPr rtlCol="0">
            <a:normAutofit/>
          </a:bodyPr>
          <a:lstStyle>
            <a:lvl1pPr marL="0" indent="0" algn="ctr">
              <a:spcBef>
                <a:spcPts val="0"/>
              </a:spcBef>
              <a:buNone/>
              <a:defRPr sz="1800" spc="80" baseline="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20" name="Дата 19"/>
          <p:cNvSpPr>
            <a:spLocks noGrp="1"/>
          </p:cNvSpPr>
          <p:nvPr>
            <p:ph type="dt" sz="half" idx="10"/>
          </p:nvPr>
        </p:nvSpPr>
        <p:spPr>
          <a:xfrm>
            <a:off x="5318760" y="1341256"/>
            <a:ext cx="1554480" cy="485546"/>
          </a:xfrm>
        </p:spPr>
        <p:txBody>
          <a:bodyPr rtlCol="0"/>
          <a:lstStyle>
            <a:lvl1pPr algn="ctr">
              <a:defRPr sz="1300" spc="0" baseline="0">
                <a:solidFill>
                  <a:srgbClr val="FFFFFF"/>
                </a:solidFill>
                <a:latin typeface="+mn-lt"/>
              </a:defRPr>
            </a:lvl1pPr>
          </a:lstStyle>
          <a:p>
            <a:pPr rtl="0"/>
            <a:fld id="{6506E9A3-1561-45B7-908B-DACC52528ABB}" type="datetime1">
              <a:rPr lang="ru-RU" smtClean="0"/>
              <a:t>20.05.2025</a:t>
            </a:fld>
            <a:endParaRPr lang="en-US" dirty="0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>
          <a:xfrm>
            <a:off x="1629100" y="5177408"/>
            <a:ext cx="5730295" cy="228600"/>
          </a:xfrm>
        </p:spPr>
        <p:txBody>
          <a:bodyPr rtlCol="0"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endParaRPr lang="en-US" dirty="0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2"/>
          </p:nvPr>
        </p:nvSpPr>
        <p:spPr>
          <a:xfrm>
            <a:off x="8606920" y="5177408"/>
            <a:ext cx="1955980" cy="228600"/>
          </a:xfrm>
        </p:spPr>
        <p:txBody>
          <a:bodyPr rtlCol="0"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fld id="{34B7E4EF-A1BD-40F4-AB7B-04F084DD991D}" type="slidenum">
              <a:rPr lang="en-US" smtClean="0"/>
              <a:t>‹№›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7770102"/>
      </p:ext>
    </p:extLst>
  </p:cSld>
  <p:clrMapOvr>
    <a:masterClrMapping/>
  </p:clrMapOvr>
  <p:transition spd="med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 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/>
          <a:p>
            <a:pPr lvl="0" rtl="0"/>
            <a:r>
              <a:rPr lang="ru-RU"/>
              <a:t>Образец текста</a:t>
            </a:r>
          </a:p>
          <a:p>
            <a:pPr lvl="1" rtl="0"/>
            <a:r>
              <a:rPr lang="ru-RU"/>
              <a:t>Второй уровень</a:t>
            </a:r>
          </a:p>
          <a:p>
            <a:pPr lvl="2" rtl="0"/>
            <a:r>
              <a:rPr lang="ru-RU"/>
              <a:t>Третий уровень</a:t>
            </a:r>
          </a:p>
          <a:p>
            <a:pPr lvl="3" rtl="0"/>
            <a:r>
              <a:rPr lang="ru-RU"/>
              <a:t>Четвертый уровень</a:t>
            </a:r>
          </a:p>
          <a:p>
            <a:pPr lvl="4" rtl="0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3E92B999-6CB2-48D4-8AF6-3D1A5D13436B}" type="datetime1">
              <a:rPr lang="ru-RU" smtClean="0"/>
              <a:t>20.05.2025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6" name="Номер слайда 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3329902"/>
      </p:ext>
    </p:extLst>
  </p:cSld>
  <p:clrMapOvr>
    <a:masterClrMapping/>
  </p:clrMapOvr>
  <p:transition spd="med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 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 rtlCol="0"/>
          <a:lstStyle/>
          <a:p>
            <a:pPr rtl="0"/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 rtlCol="0"/>
          <a:lstStyle/>
          <a:p>
            <a:pPr lvl="0" rtl="0"/>
            <a:r>
              <a:rPr lang="ru-RU"/>
              <a:t>Образец текста</a:t>
            </a:r>
          </a:p>
          <a:p>
            <a:pPr lvl="1" rtl="0"/>
            <a:r>
              <a:rPr lang="ru-RU"/>
              <a:t>Второй уровень</a:t>
            </a:r>
          </a:p>
          <a:p>
            <a:pPr lvl="2" rtl="0"/>
            <a:r>
              <a:rPr lang="ru-RU"/>
              <a:t>Третий уровень</a:t>
            </a:r>
          </a:p>
          <a:p>
            <a:pPr lvl="3" rtl="0"/>
            <a:r>
              <a:rPr lang="ru-RU"/>
              <a:t>Четвертый уровень</a:t>
            </a:r>
          </a:p>
          <a:p>
            <a:pPr lvl="4" rtl="0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52C98DB-1092-48C4-AD4E-BD3E9D2E2345}" type="datetime1">
              <a:rPr lang="ru-RU" smtClean="0"/>
              <a:t>20.05.2025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6" name="Номер слайда 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0073493"/>
      </p:ext>
    </p:extLst>
  </p:cSld>
  <p:clrMapOvr>
    <a:masterClrMapping/>
  </p:clrMapOvr>
  <p:transition spd="med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 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 rtl="0"/>
            <a:r>
              <a:rPr lang="ru-RU"/>
              <a:t>Образец текста</a:t>
            </a:r>
          </a:p>
          <a:p>
            <a:pPr lvl="1" rtl="0"/>
            <a:r>
              <a:rPr lang="ru-RU"/>
              <a:t>Второй уровень</a:t>
            </a:r>
          </a:p>
          <a:p>
            <a:pPr lvl="2" rtl="0"/>
            <a:r>
              <a:rPr lang="ru-RU"/>
              <a:t>Третий уровень</a:t>
            </a:r>
          </a:p>
          <a:p>
            <a:pPr lvl="3" rtl="0"/>
            <a:r>
              <a:rPr lang="ru-RU"/>
              <a:t>Четвертый уровень</a:t>
            </a:r>
          </a:p>
          <a:p>
            <a:pPr lvl="4" rtl="0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629C2F20-7994-4D1E-A01C-96ECBA4612EB}" type="datetime1">
              <a:rPr lang="ru-RU" smtClean="0"/>
              <a:t>20.05.2025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6" name="Номер слайда 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3708790"/>
      </p:ext>
    </p:extLst>
  </p:cSld>
  <p:clrMapOvr>
    <a:masterClrMapping/>
  </p:clrMapOvr>
  <p:transition spd="med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id="{0A4A1889-E37C-4EC3-9E41-9DAD221CF389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/>
          </a:p>
        </p:txBody>
      </p:sp>
      <p:sp useBgFill="1">
        <p:nvSpPr>
          <p:cNvPr id="23" name="Прямоугольник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Прямоугольник 23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Прямоугольник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29156" y="2275165"/>
            <a:ext cx="8933688" cy="2406895"/>
          </a:xfrm>
        </p:spPr>
        <p:txBody>
          <a:bodyPr rtlCol="0" anchor="ctr">
            <a:normAutofit/>
          </a:bodyPr>
          <a:lstStyle>
            <a:lvl1pPr algn="ctr">
              <a:lnSpc>
                <a:spcPct val="83000"/>
              </a:lnSpc>
              <a:defRPr lang="en-US" sz="68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pPr rtl="0"/>
            <a:r>
              <a:rPr lang="ru-RU"/>
              <a:t>Образец заголовка</a:t>
            </a:r>
            <a:endParaRPr lang="en-US" dirty="0"/>
          </a:p>
        </p:txBody>
      </p:sp>
      <p:grpSp>
        <p:nvGrpSpPr>
          <p:cNvPr id="16" name="Группа 15">
            <a:extLst>
              <a:ext uri="{FF2B5EF4-FFF2-40B4-BE49-F238E27FC236}">
                <a16:creationId xmlns:a16="http://schemas.microsoft.com/office/drawing/2014/main" id="{1683EB04-C23E-490C-A1A6-030CF79D23C8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Прямая соединительная линия 16">
              <a:extLst>
                <a:ext uri="{FF2B5EF4-FFF2-40B4-BE49-F238E27FC236}">
                  <a16:creationId xmlns:a16="http://schemas.microsoft.com/office/drawing/2014/main" id="{F8A84C03-E1CA-4A4E-81D6-9BB0C335B7A0}"/>
                </a:ext>
              </a:extLst>
            </p:cNvPr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Прямая соединительная линия 17">
              <a:extLst>
                <a:ext uri="{FF2B5EF4-FFF2-40B4-BE49-F238E27FC236}">
                  <a16:creationId xmlns:a16="http://schemas.microsoft.com/office/drawing/2014/main" id="{4A26FB5A-D5D1-4DAB-AC43-7F51A7F2D197}"/>
                </a:ext>
              </a:extLst>
            </p:cNvPr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Прямая соединительная линия 18">
              <a:extLst>
                <a:ext uri="{FF2B5EF4-FFF2-40B4-BE49-F238E27FC236}">
                  <a16:creationId xmlns:a16="http://schemas.microsoft.com/office/drawing/2014/main" id="{49303F14-E560-4C02-94F4-B4695FE26813}"/>
                </a:ext>
              </a:extLst>
            </p:cNvPr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29156" y="4682062"/>
            <a:ext cx="8939784" cy="457200"/>
          </a:xfrm>
        </p:spPr>
        <p:txBody>
          <a:bodyPr rtlCol="0" anchor="t">
            <a:normAutofit/>
          </a:bodyPr>
          <a:lstStyle>
            <a:lvl1pPr marL="0" indent="0" algn="ctr">
              <a:buNone/>
              <a:tabLst>
                <a:tab pos="2633663" algn="l"/>
              </a:tabLst>
              <a:defRPr sz="1800">
                <a:solidFill>
                  <a:schemeClr val="tx1">
                    <a:lumMod val="95000"/>
                    <a:lumOff val="5000"/>
                  </a:schemeClr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5318760" y="1344502"/>
            <a:ext cx="1554480" cy="498781"/>
          </a:xfrm>
        </p:spPr>
        <p:txBody>
          <a:bodyPr rtlCol="0"/>
          <a:lstStyle>
            <a:lvl1pPr algn="ctr">
              <a:defRPr lang="en-US" sz="1300" kern="1200" spc="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pPr rtl="0"/>
            <a:fld id="{7B2CE4EA-3B49-4A00-ADF3-7C7272A626C1}" type="datetime1">
              <a:rPr lang="ru-RU" smtClean="0"/>
              <a:t>20.05.2025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629157" y="5177408"/>
            <a:ext cx="5660134" cy="228600"/>
          </a:xfrm>
        </p:spPr>
        <p:txBody>
          <a:bodyPr rtlCol="0"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endParaRPr lang="en-US" dirty="0"/>
          </a:p>
        </p:txBody>
      </p:sp>
      <p:sp>
        <p:nvSpPr>
          <p:cNvPr id="6" name="Номер слайда 5"/>
          <p:cNvSpPr>
            <a:spLocks noGrp="1"/>
          </p:cNvSpPr>
          <p:nvPr>
            <p:ph type="sldNum" sz="quarter" idx="12"/>
          </p:nvPr>
        </p:nvSpPr>
        <p:spPr>
          <a:xfrm>
            <a:off x="8604504" y="5177408"/>
            <a:ext cx="1958339" cy="228600"/>
          </a:xfrm>
        </p:spPr>
        <p:txBody>
          <a:bodyPr rtlCol="0"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fld id="{34B7E4EF-A1BD-40F4-AB7B-04F084DD991D}" type="slidenum">
              <a:rPr lang="en-US" smtClean="0"/>
              <a:t>‹№›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6071433"/>
      </p:ext>
    </p:extLst>
  </p:cSld>
  <p:clrMapOvr>
    <a:masterClrMapping/>
  </p:clrMapOvr>
  <p:transition spd="med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 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663440" cy="3749040"/>
          </a:xfrm>
        </p:spPr>
        <p:txBody>
          <a:bodyPr rtlCol="0"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ru-RU"/>
              <a:t>Образец текста</a:t>
            </a:r>
          </a:p>
          <a:p>
            <a:pPr lvl="1" rtl="0"/>
            <a:r>
              <a:rPr lang="ru-RU"/>
              <a:t>Второй уровень</a:t>
            </a:r>
          </a:p>
          <a:p>
            <a:pPr lvl="2" rtl="0"/>
            <a:r>
              <a:rPr lang="ru-RU"/>
              <a:t>Третий уровень</a:t>
            </a:r>
          </a:p>
          <a:p>
            <a:pPr lvl="3" rtl="0"/>
            <a:r>
              <a:rPr lang="ru-RU"/>
              <a:t>Четвертый уровень</a:t>
            </a:r>
          </a:p>
          <a:p>
            <a:pPr lvl="4" rtl="0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461760" y="2103120"/>
            <a:ext cx="4663440" cy="3749040"/>
          </a:xfrm>
        </p:spPr>
        <p:txBody>
          <a:bodyPr rtlCol="0"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ru-RU"/>
              <a:t>Образец текста</a:t>
            </a:r>
          </a:p>
          <a:p>
            <a:pPr lvl="1" rtl="0"/>
            <a:r>
              <a:rPr lang="ru-RU"/>
              <a:t>Второй уровень</a:t>
            </a:r>
          </a:p>
          <a:p>
            <a:pPr lvl="2" rtl="0"/>
            <a:r>
              <a:rPr lang="ru-RU"/>
              <a:t>Третий уровень</a:t>
            </a:r>
          </a:p>
          <a:p>
            <a:pPr lvl="3" rtl="0"/>
            <a:r>
              <a:rPr lang="ru-RU"/>
              <a:t>Четвертый уровень</a:t>
            </a:r>
          </a:p>
          <a:p>
            <a:pPr lvl="4" rtl="0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9A16848F-27AD-43B9-904C-1CF05D24EB3C}" type="datetime1">
              <a:rPr lang="ru-RU" smtClean="0"/>
              <a:t>20.05.2025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7" name="Номер слайда 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4672162"/>
      </p:ext>
    </p:extLst>
  </p:cSld>
  <p:clrMapOvr>
    <a:masterClrMapping/>
  </p:clrMapOvr>
  <p:transition spd="med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663440" cy="640080"/>
          </a:xfrm>
        </p:spPr>
        <p:txBody>
          <a:bodyPr rtlCol="0"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 i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1069848" y="2792472"/>
            <a:ext cx="4663440" cy="3163825"/>
          </a:xfrm>
        </p:spPr>
        <p:txBody>
          <a:bodyPr rtlCol="0"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ru-RU"/>
              <a:t>Образец текста</a:t>
            </a:r>
          </a:p>
          <a:p>
            <a:pPr lvl="1" rtl="0"/>
            <a:r>
              <a:rPr lang="ru-RU"/>
              <a:t>Второй уровень</a:t>
            </a:r>
          </a:p>
          <a:p>
            <a:pPr lvl="2" rtl="0"/>
            <a:r>
              <a:rPr lang="ru-RU"/>
              <a:t>Третий уровень</a:t>
            </a:r>
          </a:p>
          <a:p>
            <a:pPr lvl="3" rtl="0"/>
            <a:r>
              <a:rPr lang="ru-RU"/>
              <a:t>Четвертый уровень</a:t>
            </a:r>
          </a:p>
          <a:p>
            <a:pPr lvl="4" rtl="0"/>
            <a:r>
              <a:rPr lang="ru-RU"/>
              <a:t>Пятый уровень</a:t>
            </a:r>
            <a:endParaRPr lang="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458712" y="2074334"/>
            <a:ext cx="4663440" cy="640080"/>
          </a:xfrm>
        </p:spPr>
        <p:txBody>
          <a:bodyPr rtlCol="0"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>
                <a:solidFill>
                  <a:schemeClr val="tx1"/>
                </a:solidFill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458712" y="2792471"/>
            <a:ext cx="4663440" cy="3164509"/>
          </a:xfrm>
        </p:spPr>
        <p:txBody>
          <a:bodyPr rtlCol="0"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ru-RU"/>
              <a:t>Образец текста</a:t>
            </a:r>
          </a:p>
          <a:p>
            <a:pPr lvl="1" rtl="0"/>
            <a:r>
              <a:rPr lang="ru-RU"/>
              <a:t>Второй уровень</a:t>
            </a:r>
          </a:p>
          <a:p>
            <a:pPr lvl="2" rtl="0"/>
            <a:r>
              <a:rPr lang="ru-RU"/>
              <a:t>Третий уровень</a:t>
            </a:r>
          </a:p>
          <a:p>
            <a:pPr lvl="3" rtl="0"/>
            <a:r>
              <a:rPr lang="ru-RU"/>
              <a:t>Четвертый уровень</a:t>
            </a:r>
          </a:p>
          <a:p>
            <a:pPr lvl="4" rtl="0"/>
            <a:r>
              <a:rPr lang="ru-RU"/>
              <a:t>Пятый уровень</a:t>
            </a:r>
            <a:endParaRPr lang="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3090412-2DE5-405A-816E-F08FB54EB168}" type="datetime1">
              <a:rPr lang="ru-RU" smtClean="0"/>
              <a:t>20.05.2025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9" name="Номер слайда 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9960713"/>
      </p:ext>
    </p:extLst>
  </p:cSld>
  <p:clrMapOvr>
    <a:masterClrMapping/>
  </p:clrMapOvr>
  <p:transition spd="med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 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F4C2D7CB-4DC1-4BB7-BF00-4C36160857E0}" type="datetime1">
              <a:rPr lang="ru-RU" smtClean="0"/>
              <a:t>20.05.2025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5" name="Номер слайда 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7413146"/>
      </p:ext>
    </p:extLst>
  </p:cSld>
  <p:clrMapOvr>
    <a:masterClrMapping/>
  </p:clrMapOvr>
  <p:transition spd="med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4060D38F-E364-4ED4-9BF4-D7F00FFBE76A}" type="datetime1">
              <a:rPr lang="ru-RU" smtClean="0"/>
              <a:t>20.05.2025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4" name="Номер слайда 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7247122"/>
      </p:ext>
    </p:extLst>
  </p:cSld>
  <p:clrMapOvr>
    <a:masterClrMapping/>
  </p:clrMapOvr>
  <p:transition spd="med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D5E1BBF9-8BEF-4353-BA68-30AAF9EBD8D8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id="{5B941C21-2A5D-4912-AB06-1BB0C0EB6AE1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458200" y="607392"/>
            <a:ext cx="3161963" cy="1645920"/>
          </a:xfrm>
        </p:spPr>
        <p:txBody>
          <a:bodyPr rtlCol="0" anchor="b">
            <a:norm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3200" b="0" kern="1200" cap="none" spc="0" baseline="0" dirty="0">
                <a:solidFill>
                  <a:schemeClr val="tx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pPr rtl="0"/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5800" y="609600"/>
            <a:ext cx="6858000" cy="5334000"/>
          </a:xfrm>
        </p:spPr>
        <p:txBody>
          <a:bodyPr rtlCol="0"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ru-RU"/>
              <a:t>Образец текста</a:t>
            </a:r>
          </a:p>
          <a:p>
            <a:pPr lvl="1" rtl="0"/>
            <a:r>
              <a:rPr lang="ru-RU"/>
              <a:t>Второй уровень</a:t>
            </a:r>
          </a:p>
          <a:p>
            <a:pPr lvl="2" rtl="0"/>
            <a:r>
              <a:rPr lang="ru-RU"/>
              <a:t>Третий уровень</a:t>
            </a:r>
          </a:p>
          <a:p>
            <a:pPr lvl="3" rtl="0"/>
            <a:r>
              <a:rPr lang="ru-RU"/>
              <a:t>Четвертый уровень</a:t>
            </a:r>
          </a:p>
          <a:p>
            <a:pPr lvl="4" rtl="0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458200" y="2336800"/>
            <a:ext cx="3161963" cy="3606800"/>
          </a:xfrm>
        </p:spPr>
        <p:txBody>
          <a:bodyPr rtlCol="0"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ru-RU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>
          <a:xfrm>
            <a:off x="5588000" y="6035040"/>
            <a:ext cx="1955800" cy="365760"/>
          </a:xfrm>
        </p:spPr>
        <p:txBody>
          <a:bodyPr rtlCol="0"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fld id="{F183FEFD-AB08-4CB5-AE4D-2F6B12D8E3B0}" type="datetime1">
              <a:rPr lang="ru-RU" smtClean="0"/>
              <a:t>20.05.2025</a:t>
            </a:fld>
            <a:endParaRPr lang="en-US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1"/>
          </p:nvPr>
        </p:nvSpPr>
        <p:spPr>
          <a:xfrm>
            <a:off x="685801" y="6035040"/>
            <a:ext cx="4584700" cy="365760"/>
          </a:xfrm>
        </p:spPr>
        <p:txBody>
          <a:bodyPr rtlCol="0"/>
          <a:lstStyle>
            <a:lvl1pPr algn="l">
              <a:defRPr/>
            </a:lvl1pPr>
          </a:lstStyle>
          <a:p>
            <a:pPr rtl="0"/>
            <a:endParaRPr lang="en-US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3435" cy="365760"/>
          </a:xfrm>
        </p:spPr>
        <p:txBody>
          <a:bodyPr rtlCol="0"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fld id="{34B7E4EF-A1BD-40F4-AB7B-04F084DD991D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8602163"/>
      </p:ext>
    </p:extLst>
  </p:cSld>
  <p:clrMapOvr>
    <a:masterClrMapping/>
  </p:clrMapOvr>
  <p:transition spd="med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E687CA98-D9C7-497F-A1DA-7D22F8753BCE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Рисунок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7696201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rtlCol="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662337" y="6035040"/>
            <a:ext cx="2071963" cy="365760"/>
          </a:xfrm>
        </p:spPr>
        <p:txBody>
          <a:bodyPr rtlCol="0"/>
          <a:lstStyle>
            <a:lvl1pPr>
              <a:defRPr b="1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pPr rtl="0"/>
            <a:fld id="{EBEA1583-5CEF-4E36-A7FC-D34B7E954D76}" type="datetime1">
              <a:rPr lang="ru-RU" smtClean="0"/>
              <a:t>20.05.2025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612648" y="6035040"/>
            <a:ext cx="4588002" cy="365760"/>
          </a:xfrm>
        </p:spPr>
        <p:txBody>
          <a:bodyPr rtlCol="0"/>
          <a:lstStyle>
            <a:lvl1pPr marL="0" algn="r" defTabSz="914400" rtl="0" eaLnBrk="1" latinLnBrk="0" hangingPunct="1">
              <a:defRPr lang="en-US" sz="1000" b="1" kern="1200" dirty="0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pPr algn="l" rtl="0"/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5296" cy="365760"/>
          </a:xfrm>
        </p:spPr>
        <p:txBody>
          <a:bodyPr rtlCol="0"/>
          <a:lstStyle/>
          <a:p>
            <a:pPr rtl="0"/>
            <a:fld id="{34B7E4EF-A1BD-40F4-AB7B-04F084DD991D}" type="slidenum">
              <a:rPr lang="en-US" smtClean="0"/>
              <a:t>‹№›</a:t>
            </a:fld>
            <a:endParaRPr lang="en-US"/>
          </a:p>
        </p:txBody>
      </p: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F8B3D8CC-BB13-41A5-8F34-B8E84A4F9534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477250" y="603504"/>
            <a:ext cx="3144774" cy="1645920"/>
          </a:xfrm>
        </p:spPr>
        <p:txBody>
          <a:bodyPr rtlCol="0" anchor="b">
            <a:noAutofit/>
          </a:bodyPr>
          <a:lstStyle>
            <a:lvl1pPr algn="l">
              <a:lnSpc>
                <a:spcPct val="100000"/>
              </a:lnSpc>
              <a:defRPr sz="3200" b="0">
                <a:solidFill>
                  <a:schemeClr val="tx1"/>
                </a:solidFill>
                <a:latin typeface="+mj-lt"/>
              </a:defRPr>
            </a:lvl1pPr>
          </a:lstStyle>
          <a:p>
            <a:pPr rtl="0"/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477250" y="2386584"/>
            <a:ext cx="3144774" cy="3511296"/>
          </a:xfrm>
        </p:spPr>
        <p:txBody>
          <a:bodyPr rtlCol="0"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ru-RU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2678223080"/>
      </p:ext>
    </p:extLst>
  </p:cSld>
  <p:clrMapOvr>
    <a:masterClrMapping/>
  </p:clrMapOvr>
  <p:transition spd="med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Прямоугольник 8">
            <a:extLst>
              <a:ext uri="{FF2B5EF4-FFF2-40B4-BE49-F238E27FC236}">
                <a16:creationId xmlns:a16="http://schemas.microsoft.com/office/drawing/2014/main" id="{1E94681D-2A4C-4A8D-B9B5-31D440D0328D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8" name="Прямоугольник 7"/>
          <p:cNvSpPr/>
          <p:nvPr/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85000"/>
                <a:lumOff val="15000"/>
              </a:schemeClr>
            </a:solidFill>
            <a:prstDash val="solid"/>
            <a:miter lim="800000"/>
          </a:ln>
          <a:effectLst/>
        </p:spPr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ru" dirty="0"/>
              <a:t>Стиль образца заголовка</a:t>
            </a:r>
            <a:endParaRPr lang="en-US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8496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ru"/>
              <a:t>Щелкните, чтобы изменить стили текста образца слайда</a:t>
            </a:r>
          </a:p>
          <a:p>
            <a:pPr lvl="1" rtl="0"/>
            <a:r>
              <a:rPr lang="ru"/>
              <a:t>Второй уровень</a:t>
            </a:r>
          </a:p>
          <a:p>
            <a:pPr lvl="2" rtl="0"/>
            <a:r>
              <a:rPr lang="ru"/>
              <a:t>Третий уровень</a:t>
            </a:r>
          </a:p>
          <a:p>
            <a:pPr lvl="3" rtl="0"/>
            <a:r>
              <a:rPr lang="ru"/>
              <a:t>Четвертый уровень</a:t>
            </a:r>
          </a:p>
          <a:p>
            <a:pPr lvl="4" rtl="0"/>
            <a:r>
              <a:rPr lang="ru"/>
              <a:t>Пятый уровень</a:t>
            </a:r>
            <a:endParaRPr lang="en-US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7256794" y="6035040"/>
            <a:ext cx="2893045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1068A786-B8BF-4988-ACBA-DD9B5BC8D522}" type="datetime1">
              <a:rPr lang="ru-RU" smtClean="0"/>
              <a:t>20.05.2025</a:t>
            </a:fld>
            <a:endParaRPr lang="en-US" dirty="0"/>
          </a:p>
        </p:txBody>
      </p:sp>
      <p:sp>
        <p:nvSpPr>
          <p:cNvPr id="5" name="Нижний колонтитул 4"/>
          <p:cNvSpPr>
            <a:spLocks noGrp="1"/>
          </p:cNvSpPr>
          <p:nvPr>
            <p:ph type="ftr" sz="quarter" idx="3"/>
          </p:nvPr>
        </p:nvSpPr>
        <p:spPr>
          <a:xfrm>
            <a:off x="1066800" y="6035040"/>
            <a:ext cx="58166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8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10287000" y="6035040"/>
            <a:ext cx="8382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34B7E4EF-A1BD-40F4-AB7B-04F084DD991D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15776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65" r:id="rId5"/>
    <p:sldLayoutId id="2147483671" r:id="rId6"/>
    <p:sldLayoutId id="2147483672" r:id="rId7"/>
    <p:sldLayoutId id="2147483662" r:id="rId8"/>
    <p:sldLayoutId id="2147483663" r:id="rId9"/>
    <p:sldLayoutId id="2147483664" r:id="rId10"/>
    <p:sldLayoutId id="2147483666" r:id="rId11"/>
  </p:sldLayoutIdLst>
  <p:transition spd="med">
    <p:fade/>
  </p:transition>
  <p:hf sldNum="0"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000" i="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1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13" Type="http://schemas.openxmlformats.org/officeDocument/2006/relationships/image" Target="../media/image9.svg"/><Relationship Id="rId3" Type="http://schemas.openxmlformats.org/officeDocument/2006/relationships/image" Target="../media/image3.png"/><Relationship Id="rId7" Type="http://schemas.openxmlformats.org/officeDocument/2006/relationships/hyperlink" Target="https://www.facebook.com/IMV.IIR" TargetMode="External"/><Relationship Id="rId12" Type="http://schemas.openxmlformats.org/officeDocument/2006/relationships/image" Target="../media/image8.png"/><Relationship Id="rId17" Type="http://schemas.openxmlformats.org/officeDocument/2006/relationships/image" Target="../media/image12.png"/><Relationship Id="rId2" Type="http://schemas.openxmlformats.org/officeDocument/2006/relationships/image" Target="../media/image2.jpeg"/><Relationship Id="rId16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l.instagram.com/?u=https://t.me/IMB_IIR&amp;e=ATOOz_dQ4X_eCITaC2C1HT0c4LAcHbKHNdqGxrd4m6yFHGdBAEduKZP_xmFi0kB4cYRN6J_txp4TE6v8JrHCaA&amp;s=1" TargetMode="External"/><Relationship Id="rId11" Type="http://schemas.openxmlformats.org/officeDocument/2006/relationships/image" Target="../media/image7.svg"/><Relationship Id="rId5" Type="http://schemas.openxmlformats.org/officeDocument/2006/relationships/hyperlink" Target="https://www.iir.edu.ua/navchannya/mizhnarodni-ekonomichni-vidnosyny" TargetMode="External"/><Relationship Id="rId15" Type="http://schemas.openxmlformats.org/officeDocument/2006/relationships/hyperlink" Target="https://vstup.univ.kiev.ua/" TargetMode="External"/><Relationship Id="rId10" Type="http://schemas.openxmlformats.org/officeDocument/2006/relationships/image" Target="../media/image6.png"/><Relationship Id="rId4" Type="http://schemas.openxmlformats.org/officeDocument/2006/relationships/hyperlink" Target="mailto:kafedra_sgimev@ukr.net" TargetMode="External"/><Relationship Id="rId9" Type="http://schemas.openxmlformats.org/officeDocument/2006/relationships/image" Target="../media/image5.svg"/><Relationship Id="rId14" Type="http://schemas.openxmlformats.org/officeDocument/2006/relationships/image" Target="../media/image10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3" Type="http://schemas.openxmlformats.org/officeDocument/2006/relationships/image" Target="../media/image13.jpeg"/><Relationship Id="rId7" Type="http://schemas.openxmlformats.org/officeDocument/2006/relationships/image" Target="../media/image17.sv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Relationship Id="rId6" Type="http://schemas.openxmlformats.org/officeDocument/2006/relationships/image" Target="../media/image16.png"/><Relationship Id="rId5" Type="http://schemas.openxmlformats.org/officeDocument/2006/relationships/image" Target="../media/image15.svg"/><Relationship Id="rId4" Type="http://schemas.openxmlformats.org/officeDocument/2006/relationships/image" Target="../media/image14.png"/><Relationship Id="rId9" Type="http://schemas.openxmlformats.org/officeDocument/2006/relationships/image" Target="../media/image19.sv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jpeg"/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7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3" Type="http://schemas.openxmlformats.org/officeDocument/2006/relationships/image" Target="../media/image13.jpeg"/><Relationship Id="rId7" Type="http://schemas.openxmlformats.org/officeDocument/2006/relationships/image" Target="../media/image17.sv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Relationship Id="rId6" Type="http://schemas.openxmlformats.org/officeDocument/2006/relationships/image" Target="../media/image16.png"/><Relationship Id="rId5" Type="http://schemas.openxmlformats.org/officeDocument/2006/relationships/image" Target="../media/image15.svg"/><Relationship Id="rId4" Type="http://schemas.openxmlformats.org/officeDocument/2006/relationships/image" Target="../media/image14.png"/><Relationship Id="rId9" Type="http://schemas.openxmlformats.org/officeDocument/2006/relationships/image" Target="../media/image19.sv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7" Type="http://schemas.openxmlformats.org/officeDocument/2006/relationships/image" Target="../media/image26.jpeg"/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5.jpeg"/><Relationship Id="rId5" Type="http://schemas.openxmlformats.org/officeDocument/2006/relationships/image" Target="../media/image24.jpeg"/><Relationship Id="rId4" Type="http://schemas.openxmlformats.org/officeDocument/2006/relationships/image" Target="../media/image23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 descr="Крупный план логотипа&#10;&#10;Автоматически созданное описание">
            <a:extLst>
              <a:ext uri="{FF2B5EF4-FFF2-40B4-BE49-F238E27FC236}">
                <a16:creationId xmlns:a16="http://schemas.microsoft.com/office/drawing/2014/main" id="{8045422F-7258-40AC-BD2E-2469AA44892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1"/>
          <a:stretch/>
        </p:blipFill>
        <p:spPr>
          <a:xfrm>
            <a:off x="20" y="7213"/>
            <a:ext cx="12191979" cy="6857990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8C3B467-088C-4F3D-A9A7-105C4E1E20C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881078" y="668820"/>
            <a:ext cx="4017693" cy="1630907"/>
          </a:xfrm>
        </p:spPr>
        <p:txBody>
          <a:bodyPr rtlCol="0">
            <a:normAutofit fontScale="90000"/>
          </a:bodyPr>
          <a:lstStyle/>
          <a:p>
            <a:r>
              <a:rPr lang="uk-UA" sz="4400" b="1" dirty="0">
                <a:solidFill>
                  <a:srgbClr val="002060"/>
                </a:solidFill>
              </a:rPr>
              <a:t>М</a:t>
            </a:r>
            <a:r>
              <a:rPr lang="ru" sz="4400" b="1" dirty="0">
                <a:solidFill>
                  <a:srgbClr val="002060"/>
                </a:solidFill>
              </a:rPr>
              <a:t>іжнародні економічні відносини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C8722DDC-8EEE-4A06-8DFE-B44871EAA2C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815515" y="2426088"/>
            <a:ext cx="4775075" cy="991648"/>
          </a:xfrm>
        </p:spPr>
        <p:txBody>
          <a:bodyPr rtlCol="0">
            <a:normAutofit fontScale="85000" lnSpcReduction="10000"/>
          </a:bodyPr>
          <a:lstStyle/>
          <a:p>
            <a:pPr>
              <a:spcAft>
                <a:spcPts val="600"/>
              </a:spcAft>
            </a:pPr>
            <a:r>
              <a:rPr lang="uk-UA" sz="2400" b="1" dirty="0">
                <a:solidFill>
                  <a:srgbClr val="002060"/>
                </a:solidFill>
              </a:rPr>
              <a:t>Освітні м</a:t>
            </a:r>
            <a:r>
              <a:rPr lang="ru" sz="2400" b="1" dirty="0">
                <a:solidFill>
                  <a:srgbClr val="002060"/>
                </a:solidFill>
              </a:rPr>
              <a:t>агістерські програми</a:t>
            </a:r>
          </a:p>
          <a:p>
            <a:pPr>
              <a:spcAft>
                <a:spcPts val="600"/>
              </a:spcAft>
            </a:pPr>
            <a:r>
              <a:rPr lang="ru" sz="2400" b="1" dirty="0">
                <a:solidFill>
                  <a:schemeClr val="tx1"/>
                </a:solidFill>
              </a:rPr>
              <a:t> </a:t>
            </a:r>
          </a:p>
          <a:p>
            <a:pPr>
              <a:spcAft>
                <a:spcPts val="600"/>
              </a:spcAft>
            </a:pPr>
            <a:endParaRPr lang="ru" sz="2400" dirty="0">
              <a:solidFill>
                <a:schemeClr val="tx1"/>
              </a:solidFill>
            </a:endParaRP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1247C2E9-D15E-4862-926F-ED22BB8E330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93558" y="146499"/>
            <a:ext cx="1728257" cy="17522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CB5CE0D7-3E7A-41B4-9C20-2046C46C5E68}"/>
              </a:ext>
            </a:extLst>
          </p:cNvPr>
          <p:cNvSpPr txBox="1"/>
          <p:nvPr/>
        </p:nvSpPr>
        <p:spPr>
          <a:xfrm>
            <a:off x="4433455" y="2795660"/>
            <a:ext cx="7979784" cy="36933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ru-RU" b="1" i="0" strike="noStrike" dirty="0">
              <a:solidFill>
                <a:srgbClr val="002060"/>
              </a:solidFill>
              <a:effectLst/>
              <a:latin typeface="HelveticaNeue"/>
            </a:endParaRPr>
          </a:p>
          <a:p>
            <a:r>
              <a:rPr lang="uk-UA" b="1" dirty="0" err="1">
                <a:solidFill>
                  <a:srgbClr val="002060"/>
                </a:solidFill>
                <a:latin typeface="HelveticaNeue"/>
              </a:rPr>
              <a:t>НН</a:t>
            </a:r>
            <a:r>
              <a:rPr lang="uk-UA" b="1" dirty="0">
                <a:solidFill>
                  <a:srgbClr val="002060"/>
                </a:solidFill>
                <a:latin typeface="HelveticaNeue"/>
              </a:rPr>
              <a:t> </a:t>
            </a:r>
            <a:r>
              <a:rPr lang="ru-RU" b="1" i="0" strike="noStrike" dirty="0" err="1">
                <a:solidFill>
                  <a:srgbClr val="002060"/>
                </a:solidFill>
                <a:effectLst/>
                <a:latin typeface="HelveticaNeue"/>
              </a:rPr>
              <a:t>ІНСТИТУТ</a:t>
            </a:r>
            <a:r>
              <a:rPr lang="ru-RU" b="1" i="0" strike="noStrike" dirty="0">
                <a:solidFill>
                  <a:srgbClr val="002060"/>
                </a:solidFill>
                <a:effectLst/>
                <a:latin typeface="HelveticaNeue"/>
              </a:rPr>
              <a:t> МІЖНАРОДНИХ ВІДНОСИН</a:t>
            </a:r>
          </a:p>
          <a:p>
            <a:r>
              <a:rPr lang="uk-UA" b="0" i="0" strike="noStrike" dirty="0">
                <a:solidFill>
                  <a:srgbClr val="002060"/>
                </a:solidFill>
                <a:effectLst/>
                <a:latin typeface="HelveticaNeue"/>
              </a:rPr>
              <a:t>Київського національного університету імені Тараса Шевченка</a:t>
            </a:r>
          </a:p>
          <a:p>
            <a:r>
              <a:rPr lang="uk-UA" dirty="0">
                <a:solidFill>
                  <a:srgbClr val="002060"/>
                </a:solidFill>
                <a:latin typeface="HelveticaNeue"/>
              </a:rPr>
              <a:t>Кафедра світового господарства і міжнародних економічних відносин </a:t>
            </a:r>
          </a:p>
          <a:p>
            <a:endParaRPr lang="uk-UA" dirty="0">
              <a:solidFill>
                <a:srgbClr val="002060"/>
              </a:solidFill>
              <a:latin typeface="HelveticaNeue"/>
            </a:endParaRPr>
          </a:p>
          <a:p>
            <a:r>
              <a:rPr lang="uk-UA" dirty="0">
                <a:solidFill>
                  <a:srgbClr val="002060"/>
                </a:solidFill>
                <a:latin typeface="HelveticaNeue"/>
              </a:rPr>
              <a:t>         </a:t>
            </a:r>
            <a:r>
              <a:rPr lang="en-US" dirty="0">
                <a:solidFill>
                  <a:srgbClr val="002060"/>
                </a:solidFill>
                <a:latin typeface="HelveticaNeue"/>
              </a:rPr>
              <a:t>  </a:t>
            </a:r>
            <a:r>
              <a:rPr lang="uk-UA" dirty="0">
                <a:solidFill>
                  <a:srgbClr val="002060"/>
                </a:solidFill>
                <a:latin typeface="HelveticaNeue"/>
              </a:rPr>
              <a:t> (044) 481 4512</a:t>
            </a:r>
          </a:p>
          <a:p>
            <a:endParaRPr lang="uk-UA" dirty="0">
              <a:solidFill>
                <a:srgbClr val="002060"/>
              </a:solidFill>
              <a:latin typeface="HelveticaNeue"/>
            </a:endParaRPr>
          </a:p>
          <a:p>
            <a:r>
              <a:rPr lang="uk-UA" dirty="0">
                <a:solidFill>
                  <a:srgbClr val="002060"/>
                </a:solidFill>
                <a:latin typeface="HelveticaNeue"/>
              </a:rPr>
              <a:t>          </a:t>
            </a:r>
            <a:r>
              <a:rPr lang="en-US" dirty="0">
                <a:solidFill>
                  <a:srgbClr val="002060"/>
                </a:solidFill>
                <a:latin typeface="HelveticaNeue"/>
              </a:rPr>
              <a:t>  </a:t>
            </a:r>
            <a:r>
              <a:rPr lang="en-US" dirty="0">
                <a:solidFill>
                  <a:srgbClr val="00B0F0"/>
                </a:solidFill>
                <a:latin typeface="HelveticaNeue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kafedra_sgimev@ukr.net</a:t>
            </a:r>
            <a:r>
              <a:rPr lang="uk-UA" dirty="0">
                <a:solidFill>
                  <a:srgbClr val="00B0F0"/>
                </a:solidFill>
                <a:latin typeface="HelveticaNeue"/>
              </a:rPr>
              <a:t> </a:t>
            </a:r>
          </a:p>
          <a:p>
            <a:endParaRPr lang="uk-UA" dirty="0">
              <a:solidFill>
                <a:srgbClr val="002060"/>
              </a:solidFill>
              <a:latin typeface="HelveticaNeue"/>
            </a:endParaRPr>
          </a:p>
          <a:p>
            <a:r>
              <a:rPr lang="uk-UA" dirty="0">
                <a:solidFill>
                  <a:srgbClr val="002060"/>
                </a:solidFill>
                <a:latin typeface="HelveticaNeue"/>
              </a:rPr>
              <a:t>       </a:t>
            </a:r>
            <a:r>
              <a:rPr lang="en-GB" dirty="0">
                <a:solidFill>
                  <a:srgbClr val="002060"/>
                </a:solidFill>
                <a:latin typeface="HelveticaNeue"/>
                <a:hlinkClick r:id="rId5"/>
              </a:rPr>
              <a:t>https://www.iir.edu.ua/navchannya/mizhnarodni-ekonomichni-vidnosyny</a:t>
            </a:r>
            <a:endParaRPr lang="uk-UA" dirty="0">
              <a:solidFill>
                <a:srgbClr val="002060"/>
              </a:solidFill>
              <a:latin typeface="HelveticaNeue"/>
            </a:endParaRPr>
          </a:p>
          <a:p>
            <a:endParaRPr lang="uk-UA" dirty="0">
              <a:solidFill>
                <a:srgbClr val="00B0F0"/>
              </a:solidFill>
              <a:latin typeface="HelveticaNeue"/>
            </a:endParaRPr>
          </a:p>
          <a:p>
            <a:r>
              <a:rPr lang="uk-UA" dirty="0">
                <a:solidFill>
                  <a:srgbClr val="00B0F0"/>
                </a:solidFill>
                <a:latin typeface="HelveticaNeue"/>
              </a:rPr>
              <a:t>              </a:t>
            </a:r>
            <a:r>
              <a:rPr lang="en-US" i="0" u="none" strike="noStrike" dirty="0">
                <a:effectLst/>
                <a:latin typeface="-apple-system"/>
                <a:hlinkClick r:id="rId6"/>
              </a:rPr>
              <a:t>t.me/IMB_IIR</a:t>
            </a:r>
            <a:r>
              <a:rPr lang="uk-UA" i="0" u="none" strike="noStrike" dirty="0">
                <a:effectLst/>
                <a:latin typeface="-apple-system"/>
              </a:rPr>
              <a:t>      </a:t>
            </a:r>
            <a:r>
              <a:rPr lang="uk-UA" dirty="0">
                <a:latin typeface="-apple-system"/>
              </a:rPr>
              <a:t>   </a:t>
            </a:r>
            <a:r>
              <a:rPr lang="en-US" dirty="0">
                <a:latin typeface="-apple-system"/>
                <a:hlinkClick r:id="rId7"/>
              </a:rPr>
              <a:t>https://www.facebook.com/IMV.IIR</a:t>
            </a:r>
            <a:r>
              <a:rPr lang="uk-UA" dirty="0">
                <a:latin typeface="-apple-system"/>
              </a:rPr>
              <a:t> </a:t>
            </a:r>
            <a:endParaRPr lang="uk-UA" dirty="0">
              <a:solidFill>
                <a:srgbClr val="00B0F0"/>
              </a:solidFill>
              <a:latin typeface="HelveticaNeue"/>
            </a:endParaRPr>
          </a:p>
          <a:p>
            <a:r>
              <a:rPr lang="uk-UA" dirty="0">
                <a:solidFill>
                  <a:srgbClr val="002060"/>
                </a:solidFill>
                <a:latin typeface="HelveticaNeue"/>
              </a:rPr>
              <a:t> </a:t>
            </a:r>
            <a:endParaRPr lang="uk-UA" dirty="0">
              <a:solidFill>
                <a:srgbClr val="002060"/>
              </a:solidFill>
            </a:endParaRPr>
          </a:p>
        </p:txBody>
      </p:sp>
      <p:pic>
        <p:nvPicPr>
          <p:cNvPr id="8" name="Рисунок 7" descr="Телефон">
            <a:extLst>
              <a:ext uri="{FF2B5EF4-FFF2-40B4-BE49-F238E27FC236}">
                <a16:creationId xmlns:a16="http://schemas.microsoft.com/office/drawing/2014/main" id="{8B887930-FE78-4246-93B0-1EF947FFECF9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4251113" y="3927272"/>
            <a:ext cx="614400" cy="614400"/>
          </a:xfrm>
          <a:prstGeom prst="rect">
            <a:avLst/>
          </a:prstGeom>
        </p:spPr>
      </p:pic>
      <p:pic>
        <p:nvPicPr>
          <p:cNvPr id="13" name="Рисунок 12" descr="Конверт">
            <a:extLst>
              <a:ext uri="{FF2B5EF4-FFF2-40B4-BE49-F238E27FC236}">
                <a16:creationId xmlns:a16="http://schemas.microsoft.com/office/drawing/2014/main" id="{B48B2C6C-A919-41B8-9D6A-1ECBDC69409E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4251113" y="4527052"/>
            <a:ext cx="658040" cy="658040"/>
          </a:xfrm>
          <a:prstGeom prst="rect">
            <a:avLst/>
          </a:prstGeom>
        </p:spPr>
      </p:pic>
      <p:pic>
        <p:nvPicPr>
          <p:cNvPr id="15" name="Рисунок 14" descr="Интернет">
            <a:extLst>
              <a:ext uri="{FF2B5EF4-FFF2-40B4-BE49-F238E27FC236}">
                <a16:creationId xmlns:a16="http://schemas.microsoft.com/office/drawing/2014/main" id="{4A9815ED-603A-47FF-AAA4-049B6691C6DB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4177095" y="5042964"/>
            <a:ext cx="914400" cy="914400"/>
          </a:xfrm>
          <a:prstGeom prst="rect">
            <a:avLst/>
          </a:prstGeom>
        </p:spPr>
      </p:pic>
      <p:pic>
        <p:nvPicPr>
          <p:cNvPr id="1028" name="Picture 4">
            <a:extLst>
              <a:ext uri="{FF2B5EF4-FFF2-40B4-BE49-F238E27FC236}">
                <a16:creationId xmlns:a16="http://schemas.microsoft.com/office/drawing/2014/main" id="{21389EBF-CE0E-404A-AF06-C99A245DDC3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8531" y="462499"/>
            <a:ext cx="1954698" cy="20435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3C31B8E5-87AA-45C6-AF04-0CC40A2C1896}"/>
              </a:ext>
            </a:extLst>
          </p:cNvPr>
          <p:cNvSpPr txBox="1"/>
          <p:nvPr/>
        </p:nvSpPr>
        <p:spPr>
          <a:xfrm>
            <a:off x="32025" y="2510640"/>
            <a:ext cx="3458453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0" i="0" strike="noStrike" dirty="0">
                <a:solidFill>
                  <a:srgbClr val="002060"/>
                </a:solidFill>
                <a:effectLst/>
                <a:latin typeface="HelveticaNeue"/>
              </a:rPr>
              <a:t>Київський національний університет </a:t>
            </a:r>
          </a:p>
          <a:p>
            <a:r>
              <a:rPr lang="uk-UA" b="0" i="0" strike="noStrike" dirty="0">
                <a:solidFill>
                  <a:srgbClr val="002060"/>
                </a:solidFill>
                <a:effectLst/>
                <a:latin typeface="HelveticaNeue"/>
              </a:rPr>
              <a:t>імені Тараса Шевченка</a:t>
            </a:r>
          </a:p>
          <a:p>
            <a:endParaRPr lang="uk-UA" dirty="0">
              <a:solidFill>
                <a:srgbClr val="002060"/>
              </a:solidFill>
              <a:latin typeface="HelveticaNeue"/>
            </a:endParaRPr>
          </a:p>
          <a:p>
            <a:r>
              <a:rPr lang="uk-UA" dirty="0">
                <a:solidFill>
                  <a:srgbClr val="002060"/>
                </a:solidFill>
                <a:latin typeface="HelveticaNeue"/>
              </a:rPr>
              <a:t>Правила вступу</a:t>
            </a:r>
          </a:p>
          <a:p>
            <a:r>
              <a:rPr lang="en-US" dirty="0">
                <a:solidFill>
                  <a:srgbClr val="002060"/>
                </a:solidFill>
                <a:latin typeface="HelveticaNeue"/>
                <a:hlinkClick r:id="rId15"/>
              </a:rPr>
              <a:t>https://vstup.univ.kiev.ua/</a:t>
            </a:r>
            <a:r>
              <a:rPr lang="uk-UA" dirty="0">
                <a:solidFill>
                  <a:srgbClr val="002060"/>
                </a:solidFill>
                <a:latin typeface="HelveticaNeue"/>
              </a:rPr>
              <a:t>  </a:t>
            </a: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67016FD6-B045-434A-9E9F-969CB2D4473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77448" y="4058329"/>
            <a:ext cx="1218469" cy="12184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899E1BA4-7673-466E-AC88-15D4480DA74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7" y="4234472"/>
            <a:ext cx="1330612" cy="13306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23002707"/>
      </p:ext>
    </p:extLst>
  </p:cSld>
  <p:clrMapOvr>
    <a:masterClrMapping/>
  </p:clrMapOvr>
  <p:transition spd="med"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1B648E3-8E9D-4AB0-901F-63157C0329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C7DA9CD-7544-4028-9988-A77CBC33DF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DEB2A47-69F6-470A-AC06-FE2A7F20D4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629C2F20-7994-4D1E-A01C-96ECBA4612EB}" type="datetime1">
              <a:rPr lang="ru-RU" smtClean="0"/>
              <a:t>20.05.2025</a:t>
            </a:fld>
            <a:endParaRPr lang="en-US"/>
          </a:p>
        </p:txBody>
      </p:sp>
      <p:sp>
        <p:nvSpPr>
          <p:cNvPr id="10" name="Прямоугольник: скругленные углы 9">
            <a:extLst>
              <a:ext uri="{FF2B5EF4-FFF2-40B4-BE49-F238E27FC236}">
                <a16:creationId xmlns:a16="http://schemas.microsoft.com/office/drawing/2014/main" id="{DF21ED91-17DF-48E7-8691-3D66FE4AB888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oundRect">
            <a:avLst>
              <a:gd name="adj" fmla="val 6027"/>
            </a:avLst>
          </a:prstGeom>
          <a:solidFill>
            <a:srgbClr val="7030A0"/>
          </a:solidFill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2874963" algn="ctr"/>
            <a:endParaRPr lang="uk-UA" sz="3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874963" algn="ctr"/>
            <a:r>
              <a:rPr lang="uk-UA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Митні процедури у міжнародній торгівлі</a:t>
            </a:r>
          </a:p>
          <a:p>
            <a:pPr marL="2874963" algn="ctr"/>
            <a:endParaRPr lang="uk-UA" sz="3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874963" algn="ctr"/>
            <a:r>
              <a:rPr lang="uk-UA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Нетарифне регулювання міжнародної комерції</a:t>
            </a:r>
          </a:p>
          <a:p>
            <a:pPr marL="2874963" algn="ctr"/>
            <a:endParaRPr lang="uk-UA" sz="3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874963" algn="ctr"/>
            <a:r>
              <a:rPr lang="uk-UA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Конкуренція у міжнародній комерції</a:t>
            </a:r>
          </a:p>
          <a:p>
            <a:pPr marL="2874963" algn="ctr"/>
            <a:endParaRPr lang="uk-UA" sz="3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874963" algn="ctr"/>
            <a:r>
              <a:rPr lang="uk-UA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Міжнародна електронна комерція</a:t>
            </a:r>
          </a:p>
          <a:p>
            <a:pPr marL="2874963" algn="ctr"/>
            <a:endParaRPr lang="uk-UA" sz="3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874963" algn="ctr"/>
            <a:r>
              <a:rPr lang="uk-UA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Публічні закупівлі у міжнародній комерції</a:t>
            </a:r>
            <a:endParaRPr lang="uk-UA" sz="36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11" name="Группа 10">
            <a:extLst>
              <a:ext uri="{FF2B5EF4-FFF2-40B4-BE49-F238E27FC236}">
                <a16:creationId xmlns:a16="http://schemas.microsoft.com/office/drawing/2014/main" id="{F74750BB-06E6-4F48-8C8F-5BEBEE5CE58D}"/>
              </a:ext>
            </a:extLst>
          </p:cNvPr>
          <p:cNvGrpSpPr/>
          <p:nvPr/>
        </p:nvGrpSpPr>
        <p:grpSpPr>
          <a:xfrm>
            <a:off x="182050" y="2255409"/>
            <a:ext cx="3371273" cy="2347181"/>
            <a:chOff x="834477" y="4368152"/>
            <a:chExt cx="3371273" cy="2347181"/>
          </a:xfrm>
        </p:grpSpPr>
        <p:sp>
          <p:nvSpPr>
            <p:cNvPr id="12" name="Прямоугольник: скругленные углы 11">
              <a:extLst>
                <a:ext uri="{FF2B5EF4-FFF2-40B4-BE49-F238E27FC236}">
                  <a16:creationId xmlns:a16="http://schemas.microsoft.com/office/drawing/2014/main" id="{38F7AC75-937F-4B67-91AC-5A1A7600F2C6}"/>
                </a:ext>
              </a:extLst>
            </p:cNvPr>
            <p:cNvSpPr/>
            <p:nvPr/>
          </p:nvSpPr>
          <p:spPr>
            <a:xfrm>
              <a:off x="834477" y="4368152"/>
              <a:ext cx="3371273" cy="2347181"/>
            </a:xfrm>
            <a:prstGeom prst="roundRect">
              <a:avLst/>
            </a:prstGeom>
            <a:solidFill>
              <a:srgbClr val="7030A0"/>
            </a:solidFill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r>
                <a:rPr lang="uk-UA" b="1" dirty="0"/>
                <a:t>Міжнародна </a:t>
              </a:r>
            </a:p>
            <a:p>
              <a:pPr algn="ctr"/>
              <a:r>
                <a:rPr lang="uk-UA" b="1" dirty="0"/>
                <a:t>комерція </a:t>
              </a:r>
            </a:p>
          </p:txBody>
        </p:sp>
        <p:pic>
          <p:nvPicPr>
            <p:cNvPr id="13" name="Picture 12" descr="ICC вітає прорив у переговорах СОТ стосовно електронної комерції |  Український національний комітет міжнародної торгової палати">
              <a:extLst>
                <a:ext uri="{FF2B5EF4-FFF2-40B4-BE49-F238E27FC236}">
                  <a16:creationId xmlns:a16="http://schemas.microsoft.com/office/drawing/2014/main" id="{0A6A51C8-D070-48FA-9D18-FD008ED8ED6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47293" y="5165521"/>
              <a:ext cx="2101394" cy="139838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709081632"/>
      </p:ext>
    </p:extLst>
  </p:cSld>
  <p:clrMapOvr>
    <a:masterClrMapping/>
  </p:clrMapOvr>
  <p:transition spd="med"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D30AC33-6CF6-4500-B55F-9C15BD3E0D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124F958-51F1-4397-B4EC-EA3F7FD772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7509CEF-42D8-40D5-8D5B-4DAD359297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629C2F20-7994-4D1E-A01C-96ECBA4612EB}" type="datetime1">
              <a:rPr lang="ru-RU" smtClean="0"/>
              <a:t>20.05.2025</a:t>
            </a:fld>
            <a:endParaRPr lang="en-US"/>
          </a:p>
        </p:txBody>
      </p:sp>
      <p:sp>
        <p:nvSpPr>
          <p:cNvPr id="10" name="Прямоугольник: скругленные углы 9">
            <a:extLst>
              <a:ext uri="{FF2B5EF4-FFF2-40B4-BE49-F238E27FC236}">
                <a16:creationId xmlns:a16="http://schemas.microsoft.com/office/drawing/2014/main" id="{13F1272B-F4DF-4F34-9BDF-B3E5453C04E7}"/>
              </a:ext>
            </a:extLst>
          </p:cNvPr>
          <p:cNvSpPr/>
          <p:nvPr/>
        </p:nvSpPr>
        <p:spPr>
          <a:xfrm>
            <a:off x="-69271" y="0"/>
            <a:ext cx="12192000" cy="6858001"/>
          </a:xfrm>
          <a:prstGeom prst="roundRect">
            <a:avLst>
              <a:gd name="adj" fmla="val 8317"/>
            </a:avLst>
          </a:prstGeom>
          <a:solidFill>
            <a:schemeClr val="accent5">
              <a:lumMod val="50000"/>
            </a:schemeClr>
          </a:solidFill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2874963" indent="-114300" algn="ctr"/>
            <a:r>
              <a:rPr lang="uk-UA" sz="3600" dirty="0">
                <a:effectLst/>
                <a:latin typeface="Times New Roman CYR" panose="02020603050405020304" pitchFamily="18" charset="0"/>
                <a:ea typeface="Times New Roman" panose="02020603050405020304" pitchFamily="18" charset="0"/>
              </a:rPr>
              <a:t>Міжнародні платіжні системи</a:t>
            </a:r>
            <a:endParaRPr lang="uk-UA" sz="3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874963" indent="-114300" algn="ctr"/>
            <a:endParaRPr lang="uk-UA" sz="3600" dirty="0">
              <a:effectLst/>
              <a:latin typeface="Times New Roman CYR" panose="02020603050405020304" pitchFamily="18" charset="0"/>
              <a:ea typeface="Times New Roman" panose="02020603050405020304" pitchFamily="18" charset="0"/>
            </a:endParaRPr>
          </a:p>
          <a:p>
            <a:pPr marL="2874963" indent="-114300" algn="ctr"/>
            <a:r>
              <a:rPr lang="uk-UA" sz="3600" dirty="0">
                <a:effectLst/>
                <a:latin typeface="Times New Roman CYR" panose="02020603050405020304" pitchFamily="18" charset="0"/>
                <a:ea typeface="Times New Roman" panose="02020603050405020304" pitchFamily="18" charset="0"/>
              </a:rPr>
              <a:t>Операції на світових ринках деривативів</a:t>
            </a:r>
            <a:endParaRPr lang="uk-UA" sz="3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874963" indent="-114300" algn="ctr"/>
            <a:endParaRPr lang="uk-UA" sz="3600" dirty="0">
              <a:effectLst/>
              <a:latin typeface="Times New Roman CYR" panose="02020603050405020304" pitchFamily="18" charset="0"/>
              <a:ea typeface="Times New Roman" panose="02020603050405020304" pitchFamily="18" charset="0"/>
            </a:endParaRPr>
          </a:p>
          <a:p>
            <a:pPr marL="2874963" indent="-114300" algn="ctr"/>
            <a:r>
              <a:rPr lang="uk-UA" sz="3600" dirty="0">
                <a:effectLst/>
                <a:latin typeface="Times New Roman CYR" panose="02020603050405020304" pitchFamily="18" charset="0"/>
                <a:ea typeface="Times New Roman" panose="02020603050405020304" pitchFamily="18" charset="0"/>
              </a:rPr>
              <a:t>Міжнародна фінансова аналітика</a:t>
            </a:r>
            <a:endParaRPr lang="uk-UA" sz="3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874963" indent="-114300" algn="ctr"/>
            <a:endParaRPr lang="uk-UA" sz="3600" dirty="0">
              <a:effectLst/>
              <a:latin typeface="Times New Roman CYR" panose="02020603050405020304" pitchFamily="18" charset="0"/>
              <a:ea typeface="Times New Roman" panose="02020603050405020304" pitchFamily="18" charset="0"/>
            </a:endParaRPr>
          </a:p>
          <a:p>
            <a:pPr marL="2874963" indent="-114300" algn="ctr"/>
            <a:r>
              <a:rPr lang="uk-UA" sz="3600" dirty="0">
                <a:effectLst/>
                <a:latin typeface="Times New Roman CYR" panose="02020603050405020304" pitchFamily="18" charset="0"/>
                <a:ea typeface="Times New Roman" panose="02020603050405020304" pitchFamily="18" charset="0"/>
              </a:rPr>
              <a:t>Стратегії оптимізації міжнародного портфельного інвестування</a:t>
            </a:r>
            <a:endParaRPr lang="uk-UA" sz="3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874963" indent="-114300" algn="ctr"/>
            <a:endParaRPr lang="uk-UA" sz="3600" dirty="0">
              <a:effectLst/>
              <a:latin typeface="Times New Roman CYR" panose="02020603050405020304" pitchFamily="18" charset="0"/>
              <a:ea typeface="Times New Roman" panose="02020603050405020304" pitchFamily="18" charset="0"/>
            </a:endParaRPr>
          </a:p>
          <a:p>
            <a:pPr marL="2874963" indent="-114300" algn="ctr"/>
            <a:r>
              <a:rPr lang="uk-UA" sz="3600" dirty="0">
                <a:effectLst/>
                <a:latin typeface="Times New Roman CYR" panose="02020603050405020304" pitchFamily="18" charset="0"/>
                <a:ea typeface="Times New Roman" panose="02020603050405020304" pitchFamily="18" charset="0"/>
              </a:rPr>
              <a:t>Міжнародний фінансовий та інвестиційний консалтинг</a:t>
            </a:r>
            <a:endParaRPr lang="uk-UA" sz="3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pSp>
        <p:nvGrpSpPr>
          <p:cNvPr id="11" name="Группа 10">
            <a:extLst>
              <a:ext uri="{FF2B5EF4-FFF2-40B4-BE49-F238E27FC236}">
                <a16:creationId xmlns:a16="http://schemas.microsoft.com/office/drawing/2014/main" id="{58D6F449-3389-4F26-8192-102B02562DA1}"/>
              </a:ext>
            </a:extLst>
          </p:cNvPr>
          <p:cNvGrpSpPr/>
          <p:nvPr/>
        </p:nvGrpSpPr>
        <p:grpSpPr>
          <a:xfrm>
            <a:off x="69271" y="2189848"/>
            <a:ext cx="3371273" cy="2478303"/>
            <a:chOff x="8634666" y="4368151"/>
            <a:chExt cx="3371273" cy="2478303"/>
          </a:xfrm>
        </p:grpSpPr>
        <p:sp>
          <p:nvSpPr>
            <p:cNvPr id="12" name="Прямоугольник: скругленные углы 11">
              <a:extLst>
                <a:ext uri="{FF2B5EF4-FFF2-40B4-BE49-F238E27FC236}">
                  <a16:creationId xmlns:a16="http://schemas.microsoft.com/office/drawing/2014/main" id="{9D338173-F329-4830-AF94-1C1D2EAE885F}"/>
                </a:ext>
              </a:extLst>
            </p:cNvPr>
            <p:cNvSpPr/>
            <p:nvPr/>
          </p:nvSpPr>
          <p:spPr>
            <a:xfrm>
              <a:off x="8634666" y="4368151"/>
              <a:ext cx="3371273" cy="2478303"/>
            </a:xfrm>
            <a:prstGeom prst="roundRect">
              <a:avLst/>
            </a:prstGeom>
            <a:solidFill>
              <a:schemeClr val="accent5">
                <a:lumMod val="50000"/>
              </a:schemeClr>
            </a:solidFill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r>
                <a:rPr lang="uk-UA" b="1" dirty="0"/>
                <a:t>Міжнародні </a:t>
              </a:r>
            </a:p>
            <a:p>
              <a:pPr algn="ctr"/>
              <a:r>
                <a:rPr lang="uk-UA" b="1" dirty="0"/>
                <a:t>фінанси</a:t>
              </a:r>
            </a:p>
          </p:txBody>
        </p:sp>
        <p:pic>
          <p:nvPicPr>
            <p:cNvPr id="13" name="Picture 16" descr="Курс лекцій на тему: «Міжнародні фінанси»">
              <a:extLst>
                <a:ext uri="{FF2B5EF4-FFF2-40B4-BE49-F238E27FC236}">
                  <a16:creationId xmlns:a16="http://schemas.microsoft.com/office/drawing/2014/main" id="{7D02BF0D-A5B7-40FF-99CA-4C7193B7A26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270999" y="5165521"/>
              <a:ext cx="2098605" cy="150882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102800589"/>
      </p:ext>
    </p:extLst>
  </p:cSld>
  <p:clrMapOvr>
    <a:masterClrMapping/>
  </p:clrMapOvr>
  <p:transition spd="med"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96043CC-3505-402B-946D-4222C6E057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0CE22D3-3D9C-4D5C-911A-2AB9B50C2D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8" name="Прямоугольник: скругленные углы 7">
            <a:extLst>
              <a:ext uri="{FF2B5EF4-FFF2-40B4-BE49-F238E27FC236}">
                <a16:creationId xmlns:a16="http://schemas.microsoft.com/office/drawing/2014/main" id="{2015C650-1C12-47FB-9DEA-C43F88CE682B}"/>
              </a:ext>
            </a:extLst>
          </p:cNvPr>
          <p:cNvSpPr/>
          <p:nvPr/>
        </p:nvSpPr>
        <p:spPr>
          <a:xfrm>
            <a:off x="0" y="5284"/>
            <a:ext cx="12192000" cy="6852716"/>
          </a:xfrm>
          <a:prstGeom prst="roundRect">
            <a:avLst>
              <a:gd name="adj" fmla="val 8580"/>
            </a:avLst>
          </a:prstGeom>
          <a:solidFill>
            <a:srgbClr val="0070C0"/>
          </a:solidFill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2874963" indent="-114300" algn="ctr"/>
            <a:r>
              <a:rPr lang="uk-UA" sz="3600" dirty="0">
                <a:effectLst/>
                <a:latin typeface="Times New Roman CYR" panose="02020603050405020304" pitchFamily="18" charset="0"/>
                <a:ea typeface="Times New Roman" panose="02020603050405020304" pitchFamily="18" charset="0"/>
              </a:rPr>
              <a:t>Управління міжнародними інвестиційними проектами</a:t>
            </a:r>
          </a:p>
          <a:p>
            <a:pPr marL="2874963" indent="-114300" algn="ctr"/>
            <a:endParaRPr lang="uk-UA" sz="3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874963" indent="-114300" algn="ctr"/>
            <a:r>
              <a:rPr lang="uk-UA" sz="3600" dirty="0">
                <a:effectLst/>
                <a:latin typeface="Times New Roman CYR" panose="02020603050405020304" pitchFamily="18" charset="0"/>
                <a:ea typeface="Times New Roman" panose="02020603050405020304" pitchFamily="18" charset="0"/>
              </a:rPr>
              <a:t>Міжнародні стратегії податкової </a:t>
            </a:r>
          </a:p>
          <a:p>
            <a:pPr marL="2874963" indent="-114300" algn="ctr"/>
            <a:r>
              <a:rPr lang="uk-UA" sz="3600" dirty="0">
                <a:effectLst/>
                <a:latin typeface="Times New Roman CYR" panose="02020603050405020304" pitchFamily="18" charset="0"/>
                <a:ea typeface="Times New Roman" panose="02020603050405020304" pitchFamily="18" charset="0"/>
              </a:rPr>
              <a:t>оптимізації</a:t>
            </a:r>
          </a:p>
          <a:p>
            <a:pPr marL="2874963" indent="-114300" algn="ctr"/>
            <a:endParaRPr lang="uk-UA" sz="3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874963" indent="-114300" algn="ctr"/>
            <a:r>
              <a:rPr lang="uk-UA" sz="3600" dirty="0">
                <a:effectLst/>
                <a:latin typeface="Times New Roman CYR" panose="02020603050405020304" pitchFamily="18" charset="0"/>
                <a:ea typeface="Times New Roman" panose="02020603050405020304" pitchFamily="18" charset="0"/>
              </a:rPr>
              <a:t>Практикум: прямі іноземні інвестиції</a:t>
            </a:r>
          </a:p>
          <a:p>
            <a:pPr marL="2874963" indent="-114300" algn="ctr"/>
            <a:endParaRPr lang="uk-UA" sz="3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874963" indent="-114300" algn="ctr"/>
            <a:r>
              <a:rPr lang="uk-UA" sz="3600" dirty="0">
                <a:effectLst/>
                <a:latin typeface="Times New Roman CYR" panose="02020603050405020304" pitchFamily="18" charset="0"/>
                <a:ea typeface="Times New Roman" panose="02020603050405020304" pitchFamily="18" charset="0"/>
              </a:rPr>
              <a:t>Аутсорсинг багатонаціональних підприємств</a:t>
            </a:r>
          </a:p>
          <a:p>
            <a:pPr marL="2874963" indent="-114300" algn="ctr"/>
            <a:endParaRPr lang="uk-UA" sz="3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874963" indent="-114300" algn="ctr"/>
            <a:r>
              <a:rPr lang="uk-UA" sz="3600" dirty="0">
                <a:effectLst/>
                <a:latin typeface="Times New Roman CYR" panose="02020603050405020304" pitchFamily="18" charset="0"/>
                <a:ea typeface="Times New Roman" panose="02020603050405020304" pitchFamily="18" charset="0"/>
              </a:rPr>
              <a:t>Міжнародні венчурні інвестиції та стартапи</a:t>
            </a:r>
            <a:endParaRPr lang="uk-UA" sz="3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pSp>
        <p:nvGrpSpPr>
          <p:cNvPr id="9" name="Группа 8">
            <a:extLst>
              <a:ext uri="{FF2B5EF4-FFF2-40B4-BE49-F238E27FC236}">
                <a16:creationId xmlns:a16="http://schemas.microsoft.com/office/drawing/2014/main" id="{22AC338D-7807-42AC-86F5-E92A360D2785}"/>
              </a:ext>
            </a:extLst>
          </p:cNvPr>
          <p:cNvGrpSpPr/>
          <p:nvPr/>
        </p:nvGrpSpPr>
        <p:grpSpPr>
          <a:xfrm>
            <a:off x="152402" y="2197764"/>
            <a:ext cx="3371273" cy="2457188"/>
            <a:chOff x="8495760" y="1866758"/>
            <a:chExt cx="3371273" cy="2501394"/>
          </a:xfrm>
        </p:grpSpPr>
        <p:sp>
          <p:nvSpPr>
            <p:cNvPr id="10" name="Прямоугольник: скругленные углы 9">
              <a:extLst>
                <a:ext uri="{FF2B5EF4-FFF2-40B4-BE49-F238E27FC236}">
                  <a16:creationId xmlns:a16="http://schemas.microsoft.com/office/drawing/2014/main" id="{7913BB1A-D68E-4417-BE1F-A757218D4938}"/>
                </a:ext>
              </a:extLst>
            </p:cNvPr>
            <p:cNvSpPr/>
            <p:nvPr/>
          </p:nvSpPr>
          <p:spPr>
            <a:xfrm>
              <a:off x="8495760" y="1866758"/>
              <a:ext cx="3371273" cy="2501394"/>
            </a:xfrm>
            <a:prstGeom prst="roundRect">
              <a:avLst/>
            </a:prstGeom>
            <a:solidFill>
              <a:srgbClr val="0070C0"/>
            </a:solidFill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r>
                <a:rPr lang="uk-UA" b="1" dirty="0"/>
                <a:t>Міжнародні </a:t>
              </a:r>
            </a:p>
            <a:p>
              <a:pPr algn="ctr"/>
              <a:r>
                <a:rPr lang="uk-UA" b="1" dirty="0"/>
                <a:t>інвестиції </a:t>
              </a:r>
            </a:p>
          </p:txBody>
        </p:sp>
        <p:pic>
          <p:nvPicPr>
            <p:cNvPr id="11" name="Picture 10" descr="Аналіз руху прямих іноземних інвестицій (акціонерного капіталу) в Україні  за 2012 рік | Infolight">
              <a:extLst>
                <a:ext uri="{FF2B5EF4-FFF2-40B4-BE49-F238E27FC236}">
                  <a16:creationId xmlns:a16="http://schemas.microsoft.com/office/drawing/2014/main" id="{B6D63560-DF38-49C3-855F-89B5405F28B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966159" y="2703840"/>
              <a:ext cx="2430474" cy="154538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632195025"/>
      </p:ext>
    </p:extLst>
  </p:cSld>
  <p:clrMapOvr>
    <a:masterClrMapping/>
  </p:clrMapOvr>
  <p:transition spd="med"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 descr="Крупный план логотипа&#10;&#10;Автоматически созданное описание">
            <a:extLst>
              <a:ext uri="{FF2B5EF4-FFF2-40B4-BE49-F238E27FC236}">
                <a16:creationId xmlns:a16="http://schemas.microsoft.com/office/drawing/2014/main" id="{8045422F-7258-40AC-BD2E-2469AA44892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1"/>
          <a:stretch/>
        </p:blipFill>
        <p:spPr>
          <a:xfrm>
            <a:off x="20" y="10"/>
            <a:ext cx="12191979" cy="6857990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8C3B467-088C-4F3D-A9A7-105C4E1E20C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33793" y="1644074"/>
            <a:ext cx="4775075" cy="2342292"/>
          </a:xfrm>
        </p:spPr>
        <p:txBody>
          <a:bodyPr rtlCol="0">
            <a:normAutofit/>
          </a:bodyPr>
          <a:lstStyle/>
          <a:p>
            <a:r>
              <a:rPr lang="uk-UA" sz="4400" b="1" dirty="0">
                <a:solidFill>
                  <a:srgbClr val="002060"/>
                </a:solidFill>
              </a:rPr>
              <a:t>Міжнародна комерція та інвестиції</a:t>
            </a:r>
            <a:endParaRPr lang="ru" sz="4400" b="1" dirty="0">
              <a:solidFill>
                <a:srgbClr val="002060"/>
              </a:solidFill>
            </a:endParaRP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C8722DDC-8EEE-4A06-8DFE-B44871EAA2C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33793" y="4305732"/>
            <a:ext cx="4775075" cy="991648"/>
          </a:xfrm>
        </p:spPr>
        <p:txBody>
          <a:bodyPr rtlCol="0">
            <a:normAutofit fontScale="85000" lnSpcReduction="10000"/>
          </a:bodyPr>
          <a:lstStyle/>
          <a:p>
            <a:pPr>
              <a:spcAft>
                <a:spcPts val="600"/>
              </a:spcAft>
            </a:pPr>
            <a:r>
              <a:rPr lang="uk-UA" sz="2400" b="1" dirty="0">
                <a:solidFill>
                  <a:schemeClr val="tx1"/>
                </a:solidFill>
              </a:rPr>
              <a:t>Освітня м</a:t>
            </a:r>
            <a:r>
              <a:rPr lang="ru" sz="2400" b="1" dirty="0">
                <a:solidFill>
                  <a:schemeClr val="tx1"/>
                </a:solidFill>
              </a:rPr>
              <a:t>агістерська програма</a:t>
            </a:r>
          </a:p>
          <a:p>
            <a:pPr>
              <a:spcAft>
                <a:spcPts val="600"/>
              </a:spcAft>
            </a:pPr>
            <a:r>
              <a:rPr lang="ru" sz="2400" b="1" dirty="0">
                <a:solidFill>
                  <a:schemeClr val="tx1"/>
                </a:solidFill>
              </a:rPr>
              <a:t>заочна </a:t>
            </a:r>
          </a:p>
          <a:p>
            <a:pPr>
              <a:spcAft>
                <a:spcPts val="600"/>
              </a:spcAft>
            </a:pPr>
            <a:endParaRPr lang="ru" sz="2400" dirty="0">
              <a:solidFill>
                <a:schemeClr val="tx1"/>
              </a:solidFill>
            </a:endParaRP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1247C2E9-D15E-4862-926F-ED22BB8E330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1427" y="2890116"/>
            <a:ext cx="2162463" cy="21924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CB5CE0D7-3E7A-41B4-9C20-2046C46C5E68}"/>
              </a:ext>
            </a:extLst>
          </p:cNvPr>
          <p:cNvSpPr txBox="1"/>
          <p:nvPr/>
        </p:nvSpPr>
        <p:spPr>
          <a:xfrm>
            <a:off x="36129" y="5401979"/>
            <a:ext cx="6188364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b="1" dirty="0" err="1">
                <a:solidFill>
                  <a:srgbClr val="002060"/>
                </a:solidFill>
                <a:latin typeface="HelveticaNeue"/>
              </a:rPr>
              <a:t>НН</a:t>
            </a:r>
            <a:r>
              <a:rPr lang="uk-UA" b="1" dirty="0">
                <a:solidFill>
                  <a:srgbClr val="002060"/>
                </a:solidFill>
                <a:latin typeface="HelveticaNeue"/>
              </a:rPr>
              <a:t> </a:t>
            </a:r>
            <a:r>
              <a:rPr lang="ru-RU" b="1" i="0" strike="noStrike" dirty="0" err="1">
                <a:solidFill>
                  <a:srgbClr val="002060"/>
                </a:solidFill>
                <a:effectLst/>
                <a:latin typeface="HelveticaNeue"/>
              </a:rPr>
              <a:t>ІНСТИТУТ</a:t>
            </a:r>
            <a:r>
              <a:rPr lang="ru-RU" b="1" i="0" strike="noStrike" dirty="0">
                <a:solidFill>
                  <a:srgbClr val="002060"/>
                </a:solidFill>
                <a:effectLst/>
                <a:latin typeface="HelveticaNeue"/>
              </a:rPr>
              <a:t> МІЖНАРОДНИХ ВІДНОСИН</a:t>
            </a:r>
          </a:p>
          <a:p>
            <a:r>
              <a:rPr lang="ru-RU" b="0" i="0" strike="noStrike" dirty="0" err="1">
                <a:solidFill>
                  <a:srgbClr val="002060"/>
                </a:solidFill>
                <a:effectLst/>
                <a:latin typeface="HelveticaNeue"/>
              </a:rPr>
              <a:t>Київського</a:t>
            </a:r>
            <a:r>
              <a:rPr lang="ru-RU" b="0" i="0" strike="noStrike" dirty="0">
                <a:solidFill>
                  <a:srgbClr val="002060"/>
                </a:solidFill>
                <a:effectLst/>
                <a:latin typeface="HelveticaNeue"/>
              </a:rPr>
              <a:t> </a:t>
            </a:r>
            <a:r>
              <a:rPr lang="ru-RU" b="0" i="0" strike="noStrike" dirty="0" err="1">
                <a:solidFill>
                  <a:srgbClr val="002060"/>
                </a:solidFill>
                <a:effectLst/>
                <a:latin typeface="HelveticaNeue"/>
              </a:rPr>
              <a:t>національного</a:t>
            </a:r>
            <a:r>
              <a:rPr lang="ru-RU" b="0" i="0" strike="noStrike" dirty="0">
                <a:solidFill>
                  <a:srgbClr val="002060"/>
                </a:solidFill>
                <a:effectLst/>
                <a:latin typeface="HelveticaNeue"/>
              </a:rPr>
              <a:t> </a:t>
            </a:r>
            <a:r>
              <a:rPr lang="ru-RU" b="0" i="0" strike="noStrike" dirty="0" err="1">
                <a:solidFill>
                  <a:srgbClr val="002060"/>
                </a:solidFill>
                <a:effectLst/>
                <a:latin typeface="HelveticaNeue"/>
              </a:rPr>
              <a:t>університету</a:t>
            </a:r>
            <a:r>
              <a:rPr lang="ru-RU" b="0" i="0" strike="noStrike" dirty="0">
                <a:solidFill>
                  <a:srgbClr val="002060"/>
                </a:solidFill>
                <a:effectLst/>
                <a:latin typeface="HelveticaNeue"/>
              </a:rPr>
              <a:t> </a:t>
            </a:r>
          </a:p>
          <a:p>
            <a:r>
              <a:rPr lang="ru-RU" b="0" i="0" strike="noStrike" dirty="0" err="1">
                <a:solidFill>
                  <a:srgbClr val="002060"/>
                </a:solidFill>
                <a:effectLst/>
                <a:latin typeface="HelveticaNeue"/>
              </a:rPr>
              <a:t>імені</a:t>
            </a:r>
            <a:r>
              <a:rPr lang="ru-RU" b="0" i="0" strike="noStrike" dirty="0">
                <a:solidFill>
                  <a:srgbClr val="002060"/>
                </a:solidFill>
                <a:effectLst/>
                <a:latin typeface="HelveticaNeue"/>
              </a:rPr>
              <a:t> Тараса Шевченка</a:t>
            </a:r>
            <a:endParaRPr lang="uk-UA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5576799"/>
      </p:ext>
    </p:extLst>
  </p:cSld>
  <p:clrMapOvr>
    <a:masterClrMapping/>
  </p:clrMapOvr>
  <p:transition spd="med"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Tech линии абстрактный фон Технология линии фона простой Наука, линии,  смысл, Простая Фоновое изображение для бесплатной загрузки">
            <a:extLst>
              <a:ext uri="{FF2B5EF4-FFF2-40B4-BE49-F238E27FC236}">
                <a16:creationId xmlns:a16="http://schemas.microsoft.com/office/drawing/2014/main" id="{273AE89F-1A39-4A60-964F-00612994AB9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alphaModFix amt="69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0427"/>
            <a:ext cx="12192000" cy="68784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Прямоугольник: загнутый угол 13">
            <a:extLst>
              <a:ext uri="{FF2B5EF4-FFF2-40B4-BE49-F238E27FC236}">
                <a16:creationId xmlns:a16="http://schemas.microsoft.com/office/drawing/2014/main" id="{598CDD12-7D3A-485F-937C-F75931FCEA1E}"/>
              </a:ext>
            </a:extLst>
          </p:cNvPr>
          <p:cNvSpPr/>
          <p:nvPr/>
        </p:nvSpPr>
        <p:spPr>
          <a:xfrm>
            <a:off x="4022248" y="2540023"/>
            <a:ext cx="2466111" cy="1810327"/>
          </a:xfrm>
          <a:prstGeom prst="foldedCorner">
            <a:avLst/>
          </a:prstGeom>
          <a:solidFill>
            <a:schemeClr val="accent5">
              <a:lumMod val="50000"/>
            </a:schemeClr>
          </a:solidFill>
          <a:scene3d>
            <a:camera prst="perspectiveFron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/>
              <a:t>90 кредитів ЄКТС </a:t>
            </a:r>
          </a:p>
          <a:p>
            <a:pPr algn="ctr"/>
            <a:endParaRPr lang="uk-UA" dirty="0"/>
          </a:p>
          <a:p>
            <a:pPr algn="ctr"/>
            <a:r>
              <a:rPr lang="uk-UA" dirty="0"/>
              <a:t>Термін навчання: </a:t>
            </a:r>
          </a:p>
          <a:p>
            <a:pPr algn="ctr"/>
            <a:r>
              <a:rPr lang="uk-UA" b="1" dirty="0"/>
              <a:t> 2 роки</a:t>
            </a:r>
            <a:endParaRPr lang="uk-UA" dirty="0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DF02621-F55D-40B3-A6C6-CF0FFFB437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629C2F20-7994-4D1E-A01C-96ECBA4612EB}" type="datetime1">
              <a:rPr lang="ru-RU" smtClean="0"/>
              <a:t>20.05.2025</a:t>
            </a:fld>
            <a:endParaRPr lang="en-US"/>
          </a:p>
        </p:txBody>
      </p:sp>
      <p:sp>
        <p:nvSpPr>
          <p:cNvPr id="5" name="Прямоугольник: скругленные углы 4">
            <a:extLst>
              <a:ext uri="{FF2B5EF4-FFF2-40B4-BE49-F238E27FC236}">
                <a16:creationId xmlns:a16="http://schemas.microsoft.com/office/drawing/2014/main" id="{445278BC-15E1-44D3-8353-3EDEA07E05A4}"/>
              </a:ext>
            </a:extLst>
          </p:cNvPr>
          <p:cNvSpPr/>
          <p:nvPr/>
        </p:nvSpPr>
        <p:spPr>
          <a:xfrm>
            <a:off x="403345" y="2527640"/>
            <a:ext cx="2700073" cy="1537189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/>
              <a:t>Ступінь вищої освіти: </a:t>
            </a:r>
          </a:p>
          <a:p>
            <a:pPr algn="ctr"/>
            <a:r>
              <a:rPr lang="uk-UA" b="1" dirty="0"/>
              <a:t>Магістр</a:t>
            </a:r>
            <a:endParaRPr lang="uk-UA" dirty="0"/>
          </a:p>
          <a:p>
            <a:pPr algn="ctr"/>
            <a:endParaRPr lang="uk-UA" dirty="0"/>
          </a:p>
        </p:txBody>
      </p:sp>
      <p:sp>
        <p:nvSpPr>
          <p:cNvPr id="6" name="Прямоугольник: скругленные углы 5">
            <a:extLst>
              <a:ext uri="{FF2B5EF4-FFF2-40B4-BE49-F238E27FC236}">
                <a16:creationId xmlns:a16="http://schemas.microsoft.com/office/drawing/2014/main" id="{93F29CE6-B3AB-452C-A35F-B4A8FD59EA36}"/>
              </a:ext>
            </a:extLst>
          </p:cNvPr>
          <p:cNvSpPr/>
          <p:nvPr/>
        </p:nvSpPr>
        <p:spPr>
          <a:xfrm>
            <a:off x="775855" y="3581756"/>
            <a:ext cx="2886362" cy="1537189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/>
              <a:t>Освітня програма: </a:t>
            </a:r>
            <a:r>
              <a:rPr lang="uk-UA" b="1" dirty="0"/>
              <a:t>Міжнародні економічні відносини </a:t>
            </a:r>
          </a:p>
        </p:txBody>
      </p:sp>
      <p:sp>
        <p:nvSpPr>
          <p:cNvPr id="7" name="Прямоугольник: скругленные углы 6">
            <a:extLst>
              <a:ext uri="{FF2B5EF4-FFF2-40B4-BE49-F238E27FC236}">
                <a16:creationId xmlns:a16="http://schemas.microsoft.com/office/drawing/2014/main" id="{EA277DF7-C365-41A8-9509-43D75E2D4EC6}"/>
              </a:ext>
            </a:extLst>
          </p:cNvPr>
          <p:cNvSpPr/>
          <p:nvPr/>
        </p:nvSpPr>
        <p:spPr>
          <a:xfrm>
            <a:off x="271141" y="5040048"/>
            <a:ext cx="3168072" cy="1537189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dirty="0"/>
          </a:p>
          <a:p>
            <a:pPr algn="ctr"/>
            <a:r>
              <a:rPr lang="uk-UA" dirty="0"/>
              <a:t>Спеціальність:  </a:t>
            </a:r>
            <a:r>
              <a:rPr lang="uk-UA" b="1" dirty="0"/>
              <a:t>С1 «Економіка та міжнародні економічні відносини (за спеціалізаціями)»</a:t>
            </a:r>
          </a:p>
          <a:p>
            <a:pPr algn="ctr"/>
            <a:endParaRPr lang="uk-UA" dirty="0"/>
          </a:p>
        </p:txBody>
      </p:sp>
      <p:sp>
        <p:nvSpPr>
          <p:cNvPr id="8" name="Выноска: стрелка вниз 7">
            <a:extLst>
              <a:ext uri="{FF2B5EF4-FFF2-40B4-BE49-F238E27FC236}">
                <a16:creationId xmlns:a16="http://schemas.microsoft.com/office/drawing/2014/main" id="{940F3F31-9232-4D6A-8720-42768EB9A4FD}"/>
              </a:ext>
            </a:extLst>
          </p:cNvPr>
          <p:cNvSpPr/>
          <p:nvPr/>
        </p:nvSpPr>
        <p:spPr>
          <a:xfrm>
            <a:off x="775855" y="516571"/>
            <a:ext cx="2567710" cy="2309755"/>
          </a:xfrm>
          <a:prstGeom prst="downArrowCallout">
            <a:avLst>
              <a:gd name="adj1" fmla="val 25000"/>
              <a:gd name="adj2" fmla="val 25000"/>
              <a:gd name="adj3" fmla="val 23798"/>
              <a:gd name="adj4" fmla="val 64977"/>
            </a:avLst>
          </a:prstGeom>
          <a:ln>
            <a:solidFill>
              <a:schemeClr val="tx1"/>
            </a:solidFill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err="1"/>
              <a:t>Ступінь</a:t>
            </a:r>
            <a:r>
              <a:rPr lang="ru-RU" sz="2400" b="1" dirty="0"/>
              <a:t> </a:t>
            </a:r>
            <a:r>
              <a:rPr lang="ru-RU" sz="2400" b="1" dirty="0" err="1"/>
              <a:t>вищої</a:t>
            </a:r>
            <a:r>
              <a:rPr lang="ru-RU" sz="2400" b="1" dirty="0"/>
              <a:t> </a:t>
            </a:r>
            <a:r>
              <a:rPr lang="ru-RU" sz="2400" b="1" dirty="0" err="1"/>
              <a:t>освіти</a:t>
            </a:r>
            <a:r>
              <a:rPr lang="ru-RU" sz="2400" b="1" dirty="0"/>
              <a:t> та </a:t>
            </a:r>
            <a:r>
              <a:rPr lang="ru-RU" sz="2400" b="1" dirty="0" err="1"/>
              <a:t>назва</a:t>
            </a:r>
            <a:r>
              <a:rPr lang="ru-RU" sz="2400" b="1" dirty="0"/>
              <a:t> </a:t>
            </a:r>
            <a:r>
              <a:rPr lang="ru-RU" sz="2400" b="1" dirty="0" err="1"/>
              <a:t>кваліфікації</a:t>
            </a:r>
            <a:r>
              <a:rPr lang="ru-RU" sz="2400" b="1" dirty="0"/>
              <a:t> </a:t>
            </a:r>
            <a:endParaRPr lang="uk-UA" sz="2400" b="1" dirty="0"/>
          </a:p>
        </p:txBody>
      </p:sp>
      <p:sp>
        <p:nvSpPr>
          <p:cNvPr id="9" name="Выноска: стрелка вниз 8">
            <a:extLst>
              <a:ext uri="{FF2B5EF4-FFF2-40B4-BE49-F238E27FC236}">
                <a16:creationId xmlns:a16="http://schemas.microsoft.com/office/drawing/2014/main" id="{11E12A93-9CDE-4FE4-80E5-F16035EE8338}"/>
              </a:ext>
            </a:extLst>
          </p:cNvPr>
          <p:cNvSpPr/>
          <p:nvPr/>
        </p:nvSpPr>
        <p:spPr>
          <a:xfrm>
            <a:off x="3999346" y="516570"/>
            <a:ext cx="2567710" cy="2309755"/>
          </a:xfrm>
          <a:prstGeom prst="downArrowCallout">
            <a:avLst>
              <a:gd name="adj1" fmla="val 25000"/>
              <a:gd name="adj2" fmla="val 25000"/>
              <a:gd name="adj3" fmla="val 23798"/>
              <a:gd name="adj4" fmla="val 64977"/>
            </a:avLst>
          </a:prstGeom>
          <a:solidFill>
            <a:schemeClr val="accent5">
              <a:lumMod val="50000"/>
            </a:schemeClr>
          </a:solidFill>
          <a:ln>
            <a:solidFill>
              <a:schemeClr val="tx1"/>
            </a:solidFill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err="1"/>
              <a:t>Обсяг</a:t>
            </a:r>
            <a:r>
              <a:rPr lang="ru-RU" sz="2400" b="1" dirty="0"/>
              <a:t> </a:t>
            </a:r>
            <a:r>
              <a:rPr lang="ru-RU" sz="2400" b="1" dirty="0" err="1"/>
              <a:t>освітньої</a:t>
            </a:r>
            <a:r>
              <a:rPr lang="ru-RU" sz="2400" b="1" dirty="0"/>
              <a:t> </a:t>
            </a:r>
            <a:r>
              <a:rPr lang="ru-RU" sz="2400" b="1" dirty="0" err="1"/>
              <a:t>програми</a:t>
            </a:r>
            <a:endParaRPr lang="uk-UA" sz="2400" b="1" dirty="0"/>
          </a:p>
        </p:txBody>
      </p:sp>
      <p:pic>
        <p:nvPicPr>
          <p:cNvPr id="11" name="Рисунок 10" descr="Песочные часы 30%">
            <a:extLst>
              <a:ext uri="{FF2B5EF4-FFF2-40B4-BE49-F238E27FC236}">
                <a16:creationId xmlns:a16="http://schemas.microsoft.com/office/drawing/2014/main" id="{7DA1C96B-E751-4D68-89FF-E315521A2160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716075" y="899317"/>
            <a:ext cx="914400" cy="914400"/>
          </a:xfrm>
          <a:prstGeom prst="rect">
            <a:avLst/>
          </a:prstGeom>
        </p:spPr>
      </p:pic>
      <p:pic>
        <p:nvPicPr>
          <p:cNvPr id="13" name="Рисунок 12" descr="Книги на полке">
            <a:extLst>
              <a:ext uri="{FF2B5EF4-FFF2-40B4-BE49-F238E27FC236}">
                <a16:creationId xmlns:a16="http://schemas.microsoft.com/office/drawing/2014/main" id="{B9E7F94B-9EAD-41C8-A4A6-6E048CF52ECE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271141" y="790019"/>
            <a:ext cx="1032312" cy="1032312"/>
          </a:xfrm>
          <a:prstGeom prst="rect">
            <a:avLst/>
          </a:prstGeom>
        </p:spPr>
      </p:pic>
      <p:sp>
        <p:nvSpPr>
          <p:cNvPr id="17" name="Прямоугольник: один верхний угол скругленный, другой — усеченный 16">
            <a:extLst>
              <a:ext uri="{FF2B5EF4-FFF2-40B4-BE49-F238E27FC236}">
                <a16:creationId xmlns:a16="http://schemas.microsoft.com/office/drawing/2014/main" id="{01FF0B75-41BF-428D-B99A-C16E0F4A242B}"/>
              </a:ext>
            </a:extLst>
          </p:cNvPr>
          <p:cNvSpPr/>
          <p:nvPr/>
        </p:nvSpPr>
        <p:spPr>
          <a:xfrm>
            <a:off x="6927087" y="2476255"/>
            <a:ext cx="4861567" cy="2563794"/>
          </a:xfrm>
          <a:prstGeom prst="snipRoundRect">
            <a:avLst/>
          </a:prstGeom>
          <a:solidFill>
            <a:schemeClr val="accent4">
              <a:lumMod val="7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/>
              <a:t>Підготовка </a:t>
            </a:r>
            <a:r>
              <a:rPr lang="uk-UA" b="1" dirty="0"/>
              <a:t>економістів-міжнародників</a:t>
            </a:r>
            <a:r>
              <a:rPr lang="uk-UA" dirty="0"/>
              <a:t> з поглибленими знаннями та розширеними прикладними навичками у галузі міжнародних економічних відносин та з широкими можливостями практичного працевлаштування в Україні та за кордоном</a:t>
            </a:r>
          </a:p>
        </p:txBody>
      </p:sp>
      <p:sp>
        <p:nvSpPr>
          <p:cNvPr id="20" name="Выноска: стрелка вниз 19">
            <a:extLst>
              <a:ext uri="{FF2B5EF4-FFF2-40B4-BE49-F238E27FC236}">
                <a16:creationId xmlns:a16="http://schemas.microsoft.com/office/drawing/2014/main" id="{F15362EC-F5AD-4DA7-9C27-B312736FEF73}"/>
              </a:ext>
            </a:extLst>
          </p:cNvPr>
          <p:cNvSpPr/>
          <p:nvPr/>
        </p:nvSpPr>
        <p:spPr>
          <a:xfrm>
            <a:off x="7419461" y="516569"/>
            <a:ext cx="2567710" cy="2309755"/>
          </a:xfrm>
          <a:prstGeom prst="downArrowCallout">
            <a:avLst>
              <a:gd name="adj1" fmla="val 25000"/>
              <a:gd name="adj2" fmla="val 25000"/>
              <a:gd name="adj3" fmla="val 23798"/>
              <a:gd name="adj4" fmla="val 64977"/>
            </a:avLst>
          </a:prstGeom>
          <a:solidFill>
            <a:schemeClr val="accent4">
              <a:lumMod val="75000"/>
            </a:schemeClr>
          </a:solidFill>
          <a:ln>
            <a:solidFill>
              <a:schemeClr val="tx1"/>
            </a:solidFill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/>
              <a:t>Мета </a:t>
            </a:r>
          </a:p>
          <a:p>
            <a:pPr algn="ctr"/>
            <a:r>
              <a:rPr lang="ru-RU" sz="2400" b="1" dirty="0" err="1"/>
              <a:t>освітньої</a:t>
            </a:r>
            <a:r>
              <a:rPr lang="ru-RU" sz="2400" b="1" dirty="0"/>
              <a:t> </a:t>
            </a:r>
            <a:r>
              <a:rPr lang="ru-RU" sz="2400" b="1" dirty="0" err="1"/>
              <a:t>програми</a:t>
            </a:r>
            <a:endParaRPr lang="uk-UA" sz="2400" b="1" dirty="0"/>
          </a:p>
        </p:txBody>
      </p:sp>
      <p:pic>
        <p:nvPicPr>
          <p:cNvPr id="22" name="Рисунок 21" descr="В яблочко">
            <a:extLst>
              <a:ext uri="{FF2B5EF4-FFF2-40B4-BE49-F238E27FC236}">
                <a16:creationId xmlns:a16="http://schemas.microsoft.com/office/drawing/2014/main" id="{106B1098-C561-4FBD-8101-2AFBF7144167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6927087" y="790019"/>
            <a:ext cx="1023698" cy="1023698"/>
          </a:xfrm>
          <a:prstGeom prst="rect">
            <a:avLst/>
          </a:prstGeom>
        </p:spPr>
      </p:pic>
      <p:sp>
        <p:nvSpPr>
          <p:cNvPr id="15" name="Прямоугольник: скругленные углы 14">
            <a:extLst>
              <a:ext uri="{FF2B5EF4-FFF2-40B4-BE49-F238E27FC236}">
                <a16:creationId xmlns:a16="http://schemas.microsoft.com/office/drawing/2014/main" id="{52AF06EA-8ADC-4D31-AC63-E912184D2D48}"/>
              </a:ext>
            </a:extLst>
          </p:cNvPr>
          <p:cNvSpPr/>
          <p:nvPr/>
        </p:nvSpPr>
        <p:spPr>
          <a:xfrm>
            <a:off x="3434261" y="4823735"/>
            <a:ext cx="3168072" cy="1537189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err="1"/>
              <a:t>Заочна</a:t>
            </a:r>
            <a:r>
              <a:rPr lang="ru-RU" b="1" dirty="0"/>
              <a:t> форма </a:t>
            </a:r>
            <a:r>
              <a:rPr lang="ru-RU" b="1" dirty="0" err="1"/>
              <a:t>навчання</a:t>
            </a:r>
            <a:r>
              <a:rPr lang="ru-RU" b="1" dirty="0"/>
              <a:t> на </a:t>
            </a:r>
            <a:r>
              <a:rPr lang="ru-RU" b="1" dirty="0" err="1"/>
              <a:t>базі</a:t>
            </a:r>
            <a:r>
              <a:rPr lang="ru-RU" b="1" dirty="0"/>
              <a:t> </a:t>
            </a:r>
            <a:r>
              <a:rPr lang="ru-RU" b="1" dirty="0" err="1"/>
              <a:t>профільної</a:t>
            </a:r>
            <a:r>
              <a:rPr lang="ru-RU" b="1" dirty="0"/>
              <a:t> </a:t>
            </a:r>
            <a:r>
              <a:rPr lang="ru-RU" b="1" dirty="0" err="1"/>
              <a:t>освіти</a:t>
            </a:r>
            <a:r>
              <a:rPr lang="ru-RU" b="1" dirty="0"/>
              <a:t> за </a:t>
            </a:r>
          </a:p>
          <a:p>
            <a:pPr algn="ctr"/>
            <a:r>
              <a:rPr lang="ru-RU" b="1" dirty="0"/>
              <a:t>ОР «бакалавр» </a:t>
            </a:r>
          </a:p>
          <a:p>
            <a:pPr algn="ctr"/>
            <a:r>
              <a:rPr lang="ru-RU" b="1" dirty="0"/>
              <a:t>(ОР «</a:t>
            </a:r>
            <a:r>
              <a:rPr lang="ru-RU" b="1" dirty="0" err="1"/>
              <a:t>магістр</a:t>
            </a:r>
            <a:r>
              <a:rPr lang="ru-RU" b="1" dirty="0"/>
              <a:t>»)</a:t>
            </a:r>
            <a:endParaRPr lang="uk-UA" dirty="0"/>
          </a:p>
        </p:txBody>
      </p:sp>
      <p:sp>
        <p:nvSpPr>
          <p:cNvPr id="16" name="Стрелка: изогнутая вправо 15">
            <a:extLst>
              <a:ext uri="{FF2B5EF4-FFF2-40B4-BE49-F238E27FC236}">
                <a16:creationId xmlns:a16="http://schemas.microsoft.com/office/drawing/2014/main" id="{B29D2431-E627-43EA-8FE5-E78FEA4EAB58}"/>
              </a:ext>
            </a:extLst>
          </p:cNvPr>
          <p:cNvSpPr/>
          <p:nvPr/>
        </p:nvSpPr>
        <p:spPr>
          <a:xfrm>
            <a:off x="6344644" y="3646478"/>
            <a:ext cx="594076" cy="1967345"/>
          </a:xfrm>
          <a:prstGeom prst="curved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>
              <a:solidFill>
                <a:schemeClr val="tx1"/>
              </a:solidFill>
            </a:endParaRPr>
          </a:p>
        </p:txBody>
      </p:sp>
      <p:sp>
        <p:nvSpPr>
          <p:cNvPr id="18" name="Прямоугольник: скругленные углы 17">
            <a:extLst>
              <a:ext uri="{FF2B5EF4-FFF2-40B4-BE49-F238E27FC236}">
                <a16:creationId xmlns:a16="http://schemas.microsoft.com/office/drawing/2014/main" id="{E5C663A5-54AD-4316-968F-F0E8394D892A}"/>
              </a:ext>
            </a:extLst>
          </p:cNvPr>
          <p:cNvSpPr/>
          <p:nvPr/>
        </p:nvSpPr>
        <p:spPr>
          <a:xfrm>
            <a:off x="6927086" y="5190036"/>
            <a:ext cx="4861568" cy="1108364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b="1" dirty="0"/>
              <a:t>Кваліфікація</a:t>
            </a:r>
            <a:r>
              <a:rPr lang="uk-UA" dirty="0"/>
              <a:t>:</a:t>
            </a:r>
          </a:p>
          <a:p>
            <a:pPr lvl="0"/>
            <a:r>
              <a:rPr lang="uk-UA" dirty="0"/>
              <a:t>Радник з економічних питань/радниця з економічних питань</a:t>
            </a:r>
            <a:endParaRPr lang="ru-RU" dirty="0"/>
          </a:p>
          <a:p>
            <a:pPr algn="ctr"/>
            <a:r>
              <a:rPr lang="uk-UA" dirty="0"/>
              <a:t> 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08134135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5" grpId="0" animBg="1"/>
      <p:bldP spid="6" grpId="0" animBg="1"/>
      <p:bldP spid="7" grpId="0" animBg="1"/>
      <p:bldP spid="17" grpId="0" animBg="1"/>
      <p:bldP spid="15" grpId="0" animBg="1"/>
      <p:bldP spid="16" grpId="0" animBg="1"/>
      <p:bldP spid="18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>
            <a:extLst>
              <a:ext uri="{FF2B5EF4-FFF2-40B4-BE49-F238E27FC236}">
                <a16:creationId xmlns:a16="http://schemas.microsoft.com/office/drawing/2014/main" id="{31F9C6A2-5B29-4E7B-9657-ED69A20E17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629C2F20-7994-4D1E-A01C-96ECBA4612EB}" type="datetime1">
              <a:rPr lang="ru-RU" smtClean="0"/>
              <a:t>20.05.2025</a:t>
            </a:fld>
            <a:endParaRPr lang="en-US"/>
          </a:p>
        </p:txBody>
      </p:sp>
      <p:sp>
        <p:nvSpPr>
          <p:cNvPr id="5" name="Прямоугольник: скругленные противолежащие углы 4">
            <a:extLst>
              <a:ext uri="{FF2B5EF4-FFF2-40B4-BE49-F238E27FC236}">
                <a16:creationId xmlns:a16="http://schemas.microsoft.com/office/drawing/2014/main" id="{917A59B9-BCFA-44AF-A05C-4BC647FC11F8}"/>
              </a:ext>
            </a:extLst>
          </p:cNvPr>
          <p:cNvSpPr/>
          <p:nvPr/>
        </p:nvSpPr>
        <p:spPr>
          <a:xfrm>
            <a:off x="2229247" y="193656"/>
            <a:ext cx="8091055" cy="1024252"/>
          </a:xfrm>
          <a:prstGeom prst="round2DiagRect">
            <a:avLst/>
          </a:prstGeom>
          <a:solidFill>
            <a:srgbClr val="57903F"/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3200" b="1" dirty="0"/>
              <a:t>Спеціалізації освітньої програми </a:t>
            </a:r>
            <a:endParaRPr lang="uk-UA" dirty="0"/>
          </a:p>
        </p:txBody>
      </p:sp>
      <p:grpSp>
        <p:nvGrpSpPr>
          <p:cNvPr id="17" name="Группа 16">
            <a:extLst>
              <a:ext uri="{FF2B5EF4-FFF2-40B4-BE49-F238E27FC236}">
                <a16:creationId xmlns:a16="http://schemas.microsoft.com/office/drawing/2014/main" id="{7D0EA86A-1F30-4219-A99E-12139FA7C45D}"/>
              </a:ext>
            </a:extLst>
          </p:cNvPr>
          <p:cNvGrpSpPr/>
          <p:nvPr/>
        </p:nvGrpSpPr>
        <p:grpSpPr>
          <a:xfrm>
            <a:off x="476920" y="1804261"/>
            <a:ext cx="4994811" cy="4292775"/>
            <a:chOff x="834477" y="4368152"/>
            <a:chExt cx="3371273" cy="2347181"/>
          </a:xfrm>
        </p:grpSpPr>
        <p:sp>
          <p:nvSpPr>
            <p:cNvPr id="10" name="Прямоугольник: скругленные углы 9">
              <a:extLst>
                <a:ext uri="{FF2B5EF4-FFF2-40B4-BE49-F238E27FC236}">
                  <a16:creationId xmlns:a16="http://schemas.microsoft.com/office/drawing/2014/main" id="{5881A20D-38A7-4CCE-8DEA-BCEC1F893D9F}"/>
                </a:ext>
              </a:extLst>
            </p:cNvPr>
            <p:cNvSpPr/>
            <p:nvPr/>
          </p:nvSpPr>
          <p:spPr>
            <a:xfrm>
              <a:off x="834477" y="4368152"/>
              <a:ext cx="3371273" cy="2347181"/>
            </a:xfrm>
            <a:prstGeom prst="roundRect">
              <a:avLst/>
            </a:prstGeom>
            <a:solidFill>
              <a:srgbClr val="7030A0"/>
            </a:solidFill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r>
                <a:rPr lang="uk-UA" b="1" dirty="0"/>
                <a:t>Міжнародна </a:t>
              </a:r>
            </a:p>
            <a:p>
              <a:pPr algn="ctr"/>
              <a:r>
                <a:rPr lang="uk-UA" b="1" dirty="0"/>
                <a:t>комерція </a:t>
              </a:r>
            </a:p>
          </p:txBody>
        </p:sp>
        <p:pic>
          <p:nvPicPr>
            <p:cNvPr id="2060" name="Picture 12" descr="ICC вітає прорив у переговорах СОТ стосовно електронної комерції |  Український національний комітет міжнародної торгової палати">
              <a:extLst>
                <a:ext uri="{FF2B5EF4-FFF2-40B4-BE49-F238E27FC236}">
                  <a16:creationId xmlns:a16="http://schemas.microsoft.com/office/drawing/2014/main" id="{164306A8-160B-4DB2-A482-6E161B5D62B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47293" y="5165521"/>
              <a:ext cx="2101394" cy="139838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19" name="Группа 18">
            <a:extLst>
              <a:ext uri="{FF2B5EF4-FFF2-40B4-BE49-F238E27FC236}">
                <a16:creationId xmlns:a16="http://schemas.microsoft.com/office/drawing/2014/main" id="{B39FA6A4-AB08-4DD6-A761-86AC28E812A6}"/>
              </a:ext>
            </a:extLst>
          </p:cNvPr>
          <p:cNvGrpSpPr/>
          <p:nvPr/>
        </p:nvGrpSpPr>
        <p:grpSpPr>
          <a:xfrm>
            <a:off x="6274774" y="1804261"/>
            <a:ext cx="5397273" cy="4171123"/>
            <a:chOff x="8634666" y="4368151"/>
            <a:chExt cx="3371273" cy="2478303"/>
          </a:xfrm>
        </p:grpSpPr>
        <p:sp>
          <p:nvSpPr>
            <p:cNvPr id="15" name="Прямоугольник: скругленные углы 14">
              <a:extLst>
                <a:ext uri="{FF2B5EF4-FFF2-40B4-BE49-F238E27FC236}">
                  <a16:creationId xmlns:a16="http://schemas.microsoft.com/office/drawing/2014/main" id="{A7B68794-73CB-4E80-809F-B5755965B787}"/>
                </a:ext>
              </a:extLst>
            </p:cNvPr>
            <p:cNvSpPr/>
            <p:nvPr/>
          </p:nvSpPr>
          <p:spPr>
            <a:xfrm>
              <a:off x="8634666" y="4368151"/>
              <a:ext cx="3371273" cy="2478303"/>
            </a:xfrm>
            <a:prstGeom prst="roundRect">
              <a:avLst/>
            </a:prstGeom>
            <a:solidFill>
              <a:schemeClr val="accent5">
                <a:lumMod val="50000"/>
              </a:schemeClr>
            </a:solidFill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r>
                <a:rPr lang="uk-UA" b="1" dirty="0"/>
                <a:t>Міжнародні </a:t>
              </a:r>
            </a:p>
            <a:p>
              <a:pPr algn="ctr"/>
              <a:r>
                <a:rPr lang="uk-UA" b="1" dirty="0"/>
                <a:t>фінанси</a:t>
              </a:r>
            </a:p>
          </p:txBody>
        </p:sp>
        <p:pic>
          <p:nvPicPr>
            <p:cNvPr id="2064" name="Picture 16" descr="Курс лекцій на тему: «Міжнародні фінанси»">
              <a:extLst>
                <a:ext uri="{FF2B5EF4-FFF2-40B4-BE49-F238E27FC236}">
                  <a16:creationId xmlns:a16="http://schemas.microsoft.com/office/drawing/2014/main" id="{AEB2D2FD-03B9-4E7D-9EC9-C1270B1859F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270999" y="5165521"/>
              <a:ext cx="2098605" cy="150882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356752835"/>
      </p:ext>
    </p:extLst>
  </p:cSld>
  <p:clrMapOvr>
    <a:masterClrMapping/>
  </p:clrMapOvr>
  <p:transition spd="med">
    <p:fad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2BACA71-113A-9D16-70F7-D458895C8B9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5E52332-E8EB-9BDC-5CB3-30386A04D8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447EE82-860C-3A60-BFC2-73C201AFFB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7FE415E-EE64-FE2D-F755-0EAF9A1298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29C2F20-7994-4D1E-A01C-96ECBA4612EB}" type="datetime1">
              <a:rPr kumimoji="0" lang="ru-RU" sz="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entury Gothic" panose="020F03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20.05.2025</a:t>
            </a:fld>
            <a:endParaRPr kumimoji="0" lang="en-US" sz="800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Century Gothic" panose="020F0302020204030204"/>
              <a:ea typeface="+mn-ea"/>
              <a:cs typeface="+mn-cs"/>
            </a:endParaRPr>
          </a:p>
        </p:txBody>
      </p:sp>
      <p:sp>
        <p:nvSpPr>
          <p:cNvPr id="10" name="Прямоугольник: скругленные углы 9">
            <a:extLst>
              <a:ext uri="{FF2B5EF4-FFF2-40B4-BE49-F238E27FC236}">
                <a16:creationId xmlns:a16="http://schemas.microsoft.com/office/drawing/2014/main" id="{697F19A0-F063-F26C-2D17-09AB06CF676A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oundRect">
            <a:avLst>
              <a:gd name="adj" fmla="val 6027"/>
            </a:avLst>
          </a:prstGeom>
          <a:solidFill>
            <a:srgbClr val="7030A0"/>
          </a:solidFill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2874963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uk-UA" sz="3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  <a:p>
            <a:pPr marL="2874963" algn="ctr"/>
            <a:r>
              <a:rPr lang="uk-UA" sz="3600" dirty="0">
                <a:solidFill>
                  <a:prstClr val="white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Нетарифне регулювання міжнародної комерції</a:t>
            </a:r>
          </a:p>
          <a:p>
            <a:pPr marL="2874963" algn="ctr"/>
            <a:endParaRPr lang="en-US" sz="3600" dirty="0">
              <a:solidFill>
                <a:prstClr val="white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874963" algn="ctr"/>
            <a:r>
              <a:rPr lang="uk-UA" sz="3600" dirty="0">
                <a:solidFill>
                  <a:prstClr val="white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Конкуренція у міжнародній комерції</a:t>
            </a:r>
          </a:p>
          <a:p>
            <a:pPr marL="2874963" algn="ctr"/>
            <a:r>
              <a:rPr lang="uk-UA" sz="3600" dirty="0">
                <a:solidFill>
                  <a:prstClr val="white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  <a:p>
            <a:pPr marL="2874963" algn="ctr"/>
            <a:r>
              <a:rPr lang="uk-UA" sz="3600" dirty="0">
                <a:solidFill>
                  <a:prstClr val="white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Міжнародна електронна комерція</a:t>
            </a:r>
          </a:p>
          <a:p>
            <a:pPr marL="2874963" algn="ctr"/>
            <a:endParaRPr lang="uk-UA" sz="3600" dirty="0">
              <a:solidFill>
                <a:prstClr val="white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874963" algn="ctr"/>
            <a:r>
              <a:rPr lang="uk-UA" sz="3600" dirty="0">
                <a:solidFill>
                  <a:prstClr val="white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Офшори у міжнародній комерції</a:t>
            </a:r>
          </a:p>
          <a:p>
            <a:pPr marL="2874963" algn="ctr"/>
            <a:endParaRPr lang="uk-UA" sz="3600" dirty="0">
              <a:solidFill>
                <a:prstClr val="white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874963" algn="ctr"/>
            <a:r>
              <a:rPr lang="uk-UA" sz="3600" dirty="0">
                <a:solidFill>
                  <a:prstClr val="white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Митні процедури у міжнародній торгівлі</a:t>
            </a:r>
          </a:p>
          <a:p>
            <a:pPr marL="2874963" algn="ctr"/>
            <a:endParaRPr lang="en-US" sz="3600" dirty="0">
              <a:solidFill>
                <a:prstClr val="white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874963" algn="ctr"/>
            <a:endParaRPr lang="uk-UA" sz="3600" dirty="0">
              <a:solidFill>
                <a:prstClr val="white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874963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  <a:p>
            <a:pPr marL="2874963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3600" dirty="0">
              <a:solidFill>
                <a:prstClr val="white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874963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  <a:p>
            <a:pPr marL="2874963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uk-UA" sz="3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  <a:p>
            <a:pPr marL="2874963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uk-UA" sz="3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  <a:p>
            <a:pPr marL="2874963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uk-UA" sz="3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</p:txBody>
      </p:sp>
      <p:grpSp>
        <p:nvGrpSpPr>
          <p:cNvPr id="11" name="Группа 10">
            <a:extLst>
              <a:ext uri="{FF2B5EF4-FFF2-40B4-BE49-F238E27FC236}">
                <a16:creationId xmlns:a16="http://schemas.microsoft.com/office/drawing/2014/main" id="{3F4EF8D9-6005-4337-8194-2BA5C26A164E}"/>
              </a:ext>
            </a:extLst>
          </p:cNvPr>
          <p:cNvGrpSpPr/>
          <p:nvPr/>
        </p:nvGrpSpPr>
        <p:grpSpPr>
          <a:xfrm>
            <a:off x="182050" y="2255409"/>
            <a:ext cx="3371273" cy="2347181"/>
            <a:chOff x="834477" y="4368152"/>
            <a:chExt cx="3371273" cy="2347181"/>
          </a:xfrm>
        </p:grpSpPr>
        <p:sp>
          <p:nvSpPr>
            <p:cNvPr id="12" name="Прямоугольник: скругленные углы 11">
              <a:extLst>
                <a:ext uri="{FF2B5EF4-FFF2-40B4-BE49-F238E27FC236}">
                  <a16:creationId xmlns:a16="http://schemas.microsoft.com/office/drawing/2014/main" id="{2504AC4A-0816-E779-9FF4-4C8CA9819DA5}"/>
                </a:ext>
              </a:extLst>
            </p:cNvPr>
            <p:cNvSpPr/>
            <p:nvPr/>
          </p:nvSpPr>
          <p:spPr>
            <a:xfrm>
              <a:off x="834477" y="4368152"/>
              <a:ext cx="3371273" cy="2347181"/>
            </a:xfrm>
            <a:prstGeom prst="roundRect">
              <a:avLst/>
            </a:prstGeom>
            <a:solidFill>
              <a:srgbClr val="7030A0"/>
            </a:solidFill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uk-UA" sz="18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entury Gothic" panose="020F0302020204030204"/>
                  <a:ea typeface="+mn-ea"/>
                  <a:cs typeface="+mn-cs"/>
                </a:rPr>
                <a:t>Міжнародна 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uk-UA" sz="18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entury Gothic" panose="020F0302020204030204"/>
                  <a:ea typeface="+mn-ea"/>
                  <a:cs typeface="+mn-cs"/>
                </a:rPr>
                <a:t>комерція </a:t>
              </a:r>
            </a:p>
          </p:txBody>
        </p:sp>
        <p:pic>
          <p:nvPicPr>
            <p:cNvPr id="13" name="Picture 12" descr="ICC вітає прорив у переговорах СОТ стосовно електронної комерції |  Український національний комітет міжнародної торгової палати">
              <a:extLst>
                <a:ext uri="{FF2B5EF4-FFF2-40B4-BE49-F238E27FC236}">
                  <a16:creationId xmlns:a16="http://schemas.microsoft.com/office/drawing/2014/main" id="{232567BE-6B82-458A-49D3-5F99BBEA092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47293" y="5165521"/>
              <a:ext cx="2101394" cy="139838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577619048"/>
      </p:ext>
    </p:extLst>
  </p:cSld>
  <p:clrMapOvr>
    <a:masterClrMapping/>
  </p:clrMapOvr>
  <p:transition spd="med">
    <p:fad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E773486-950F-9978-4EB9-E850BA1024A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22273E8-EAAD-5329-A649-F2C903BB9C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649B7FF-6C4A-997C-2DB4-9DBF2F7B12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E0BD7C5-67F4-63EE-62B7-9759E30109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29C2F20-7994-4D1E-A01C-96ECBA4612EB}" type="datetime1">
              <a:rPr kumimoji="0" lang="ru-RU" sz="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entury Gothic" panose="020F03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20.05.2025</a:t>
            </a:fld>
            <a:endParaRPr kumimoji="0" lang="en-US" sz="800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Century Gothic" panose="020F0302020204030204"/>
              <a:ea typeface="+mn-ea"/>
              <a:cs typeface="+mn-cs"/>
            </a:endParaRPr>
          </a:p>
        </p:txBody>
      </p:sp>
      <p:sp>
        <p:nvSpPr>
          <p:cNvPr id="10" name="Прямоугольник: скругленные углы 9">
            <a:extLst>
              <a:ext uri="{FF2B5EF4-FFF2-40B4-BE49-F238E27FC236}">
                <a16:creationId xmlns:a16="http://schemas.microsoft.com/office/drawing/2014/main" id="{65EDF957-F703-42B2-F4DB-65C3233D5747}"/>
              </a:ext>
            </a:extLst>
          </p:cNvPr>
          <p:cNvSpPr/>
          <p:nvPr/>
        </p:nvSpPr>
        <p:spPr>
          <a:xfrm>
            <a:off x="-69271" y="0"/>
            <a:ext cx="12192000" cy="6858001"/>
          </a:xfrm>
          <a:prstGeom prst="roundRect">
            <a:avLst>
              <a:gd name="adj" fmla="val 8317"/>
            </a:avLst>
          </a:prstGeom>
          <a:solidFill>
            <a:schemeClr val="accent5">
              <a:lumMod val="50000"/>
            </a:schemeClr>
          </a:solidFill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2874963" marR="0" lvl="0" indent="-11430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3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 CYR" panose="02020603050405020304" pitchFamily="18" charset="0"/>
                <a:ea typeface="Times New Roman" panose="02020603050405020304" pitchFamily="18" charset="0"/>
                <a:cs typeface="+mn-cs"/>
              </a:rPr>
              <a:t>Міжнародні платіжні системи</a:t>
            </a:r>
            <a:endParaRPr kumimoji="0" lang="uk-UA" sz="3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  <a:p>
            <a:pPr marL="2874963" marR="0" lvl="0" indent="-11430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uk-UA" sz="3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 CYR" panose="02020603050405020304" pitchFamily="18" charset="0"/>
              <a:ea typeface="Times New Roman" panose="02020603050405020304" pitchFamily="18" charset="0"/>
              <a:cs typeface="+mn-cs"/>
            </a:endParaRPr>
          </a:p>
          <a:p>
            <a:pPr marL="2874963" marR="0" lvl="0" indent="-11430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3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 CYR" panose="02020603050405020304" pitchFamily="18" charset="0"/>
                <a:ea typeface="Times New Roman" panose="02020603050405020304" pitchFamily="18" charset="0"/>
                <a:cs typeface="+mn-cs"/>
              </a:rPr>
              <a:t>Операції на </a:t>
            </a:r>
            <a:r>
              <a:rPr lang="uk-UA" sz="3600" dirty="0">
                <a:solidFill>
                  <a:prstClr val="white"/>
                </a:solidFill>
                <a:latin typeface="Times New Roman CYR" panose="02020603050405020304" pitchFamily="18" charset="0"/>
                <a:ea typeface="Times New Roman" panose="02020603050405020304" pitchFamily="18" charset="0"/>
              </a:rPr>
              <a:t>міжнародних фінансових ринках</a:t>
            </a:r>
            <a:endParaRPr kumimoji="0" lang="uk-UA" sz="3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  <a:p>
            <a:pPr marL="2874963" marR="0" lvl="0" indent="-11430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uk-UA" sz="3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 CYR" panose="02020603050405020304" pitchFamily="18" charset="0"/>
              <a:ea typeface="Times New Roman" panose="02020603050405020304" pitchFamily="18" charset="0"/>
              <a:cs typeface="+mn-cs"/>
            </a:endParaRPr>
          </a:p>
          <a:p>
            <a:pPr marL="2874963" marR="0" lvl="0" indent="-11430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3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 CYR" panose="02020603050405020304" pitchFamily="18" charset="0"/>
                <a:ea typeface="Times New Roman" panose="02020603050405020304" pitchFamily="18" charset="0"/>
                <a:cs typeface="+mn-cs"/>
              </a:rPr>
              <a:t>Міжнародна фінансова аналітика</a:t>
            </a:r>
            <a:endParaRPr kumimoji="0" lang="uk-UA" sz="3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  <a:p>
            <a:pPr marL="2874963" marR="0" lvl="0" indent="-11430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uk-UA" sz="3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 CYR" panose="02020603050405020304" pitchFamily="18" charset="0"/>
              <a:ea typeface="Times New Roman" panose="02020603050405020304" pitchFamily="18" charset="0"/>
              <a:cs typeface="+mn-cs"/>
            </a:endParaRPr>
          </a:p>
          <a:p>
            <a:pPr marL="2874963" marR="0" lvl="0" indent="-11430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3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 CYR" panose="02020603050405020304" pitchFamily="18" charset="0"/>
                <a:ea typeface="Times New Roman" panose="02020603050405020304" pitchFamily="18" charset="0"/>
                <a:cs typeface="+mn-cs"/>
              </a:rPr>
              <a:t>Міжнародні стратегії інвестиційних </a:t>
            </a:r>
          </a:p>
          <a:p>
            <a:pPr marL="2874963" marR="0" lvl="0" indent="-11430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3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 CYR" panose="02020603050405020304" pitchFamily="18" charset="0"/>
                <a:ea typeface="Times New Roman" panose="02020603050405020304" pitchFamily="18" charset="0"/>
                <a:cs typeface="+mn-cs"/>
              </a:rPr>
              <a:t>фондів</a:t>
            </a:r>
            <a:endParaRPr kumimoji="0" lang="uk-UA" sz="3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  <a:p>
            <a:pPr marL="2874963" marR="0" lvl="0" indent="-11430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uk-UA" sz="3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 CYR" panose="02020603050405020304" pitchFamily="18" charset="0"/>
              <a:ea typeface="Times New Roman" panose="02020603050405020304" pitchFamily="18" charset="0"/>
              <a:cs typeface="+mn-cs"/>
            </a:endParaRPr>
          </a:p>
          <a:p>
            <a:pPr marL="2874963" marR="0" lvl="0" indent="-11430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3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 CYR" panose="02020603050405020304" pitchFamily="18" charset="0"/>
                <a:ea typeface="Times New Roman" panose="02020603050405020304" pitchFamily="18" charset="0"/>
                <a:cs typeface="+mn-cs"/>
              </a:rPr>
              <a:t>Міжнародний фінансовий та інвестиційний консалтинг</a:t>
            </a:r>
            <a:endParaRPr kumimoji="0" lang="uk-UA" sz="3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</p:txBody>
      </p:sp>
      <p:grpSp>
        <p:nvGrpSpPr>
          <p:cNvPr id="11" name="Группа 10">
            <a:extLst>
              <a:ext uri="{FF2B5EF4-FFF2-40B4-BE49-F238E27FC236}">
                <a16:creationId xmlns:a16="http://schemas.microsoft.com/office/drawing/2014/main" id="{21F95191-B593-A74A-DD11-00CD58439846}"/>
              </a:ext>
            </a:extLst>
          </p:cNvPr>
          <p:cNvGrpSpPr/>
          <p:nvPr/>
        </p:nvGrpSpPr>
        <p:grpSpPr>
          <a:xfrm>
            <a:off x="69271" y="2189848"/>
            <a:ext cx="3371273" cy="2478303"/>
            <a:chOff x="8634666" y="4368151"/>
            <a:chExt cx="3371273" cy="2478303"/>
          </a:xfrm>
        </p:grpSpPr>
        <p:sp>
          <p:nvSpPr>
            <p:cNvPr id="12" name="Прямоугольник: скругленные углы 11">
              <a:extLst>
                <a:ext uri="{FF2B5EF4-FFF2-40B4-BE49-F238E27FC236}">
                  <a16:creationId xmlns:a16="http://schemas.microsoft.com/office/drawing/2014/main" id="{052B10DB-0354-236B-D401-E280E8AFED63}"/>
                </a:ext>
              </a:extLst>
            </p:cNvPr>
            <p:cNvSpPr/>
            <p:nvPr/>
          </p:nvSpPr>
          <p:spPr>
            <a:xfrm>
              <a:off x="8634666" y="4368151"/>
              <a:ext cx="3371273" cy="2478303"/>
            </a:xfrm>
            <a:prstGeom prst="roundRect">
              <a:avLst/>
            </a:prstGeom>
            <a:solidFill>
              <a:schemeClr val="accent5">
                <a:lumMod val="50000"/>
              </a:schemeClr>
            </a:solidFill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uk-UA" sz="18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entury Gothic" panose="020F0302020204030204"/>
                  <a:ea typeface="+mn-ea"/>
                  <a:cs typeface="+mn-cs"/>
                </a:rPr>
                <a:t>Міжнародні 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uk-UA" sz="18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entury Gothic" panose="020F0302020204030204"/>
                  <a:ea typeface="+mn-ea"/>
                  <a:cs typeface="+mn-cs"/>
                </a:rPr>
                <a:t>фінанси</a:t>
              </a:r>
            </a:p>
          </p:txBody>
        </p:sp>
        <p:pic>
          <p:nvPicPr>
            <p:cNvPr id="13" name="Picture 16" descr="Курс лекцій на тему: «Міжнародні фінанси»">
              <a:extLst>
                <a:ext uri="{FF2B5EF4-FFF2-40B4-BE49-F238E27FC236}">
                  <a16:creationId xmlns:a16="http://schemas.microsoft.com/office/drawing/2014/main" id="{B53BB536-2865-D255-B85A-2DE7935564F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270999" y="5165521"/>
              <a:ext cx="2098605" cy="150882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852501253"/>
      </p:ext>
    </p:extLst>
  </p:cSld>
  <p:clrMapOvr>
    <a:masterClrMapping/>
  </p:clrMapOvr>
  <p:transition spd="med">
    <p:fad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9765112-ED05-45A9-8002-FBA2BEE04D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id="{DF7ED2A6-6E87-4705-AD12-4FBB75CABC7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-1" y="0"/>
            <a:ext cx="12299796" cy="7324436"/>
          </a:xfrm>
          <a:prstGeom prst="rect">
            <a:avLst/>
          </a:prstGeom>
        </p:spPr>
      </p:pic>
      <p:sp>
        <p:nvSpPr>
          <p:cNvPr id="4" name="Дата 3">
            <a:extLst>
              <a:ext uri="{FF2B5EF4-FFF2-40B4-BE49-F238E27FC236}">
                <a16:creationId xmlns:a16="http://schemas.microsoft.com/office/drawing/2014/main" id="{FA0A7F1B-74D8-4D86-88E1-E1D9EF07B8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629C2F20-7994-4D1E-A01C-96ECBA4612EB}" type="datetime1">
              <a:rPr lang="ru-RU" smtClean="0"/>
              <a:t>20.05.2025</a:t>
            </a:fld>
            <a:endParaRPr lang="en-US"/>
          </a:p>
        </p:txBody>
      </p:sp>
      <p:pic>
        <p:nvPicPr>
          <p:cNvPr id="6" name="Picture 2">
            <a:extLst>
              <a:ext uri="{FF2B5EF4-FFF2-40B4-BE49-F238E27FC236}">
                <a16:creationId xmlns:a16="http://schemas.microsoft.com/office/drawing/2014/main" id="{B7A50EB6-B21E-4E97-8764-1D6455E2CF5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28279" y="2445632"/>
            <a:ext cx="1352811" cy="137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B8E56A2D-E61A-469B-81CF-E28DE3D01A91}"/>
              </a:ext>
            </a:extLst>
          </p:cNvPr>
          <p:cNvSpPr txBox="1"/>
          <p:nvPr/>
        </p:nvSpPr>
        <p:spPr>
          <a:xfrm>
            <a:off x="2807854" y="563418"/>
            <a:ext cx="633614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4800" b="1" dirty="0">
                <a:solidFill>
                  <a:schemeClr val="bg2"/>
                </a:solidFill>
              </a:rPr>
              <a:t>Чекаємо на Вас!</a:t>
            </a:r>
            <a:r>
              <a:rPr lang="uk-UA" sz="48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87156550"/>
      </p:ext>
    </p:extLst>
  </p:cSld>
  <p:clrMapOvr>
    <a:masterClrMapping/>
  </p:clrMapOvr>
  <p:transition spd="med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 descr="Крупный план логотипа&#10;&#10;Автоматически созданное описание">
            <a:extLst>
              <a:ext uri="{FF2B5EF4-FFF2-40B4-BE49-F238E27FC236}">
                <a16:creationId xmlns:a16="http://schemas.microsoft.com/office/drawing/2014/main" id="{8045422F-7258-40AC-BD2E-2469AA44892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1"/>
          <a:stretch/>
        </p:blipFill>
        <p:spPr>
          <a:xfrm>
            <a:off x="20" y="10"/>
            <a:ext cx="12191979" cy="6857990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8C3B467-088C-4F3D-A9A7-105C4E1E20C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613890" y="629610"/>
            <a:ext cx="8728365" cy="1630907"/>
          </a:xfrm>
        </p:spPr>
        <p:txBody>
          <a:bodyPr rtlCol="0">
            <a:normAutofit/>
          </a:bodyPr>
          <a:lstStyle/>
          <a:p>
            <a:r>
              <a:rPr lang="uk-UA" sz="4400" b="1" dirty="0">
                <a:solidFill>
                  <a:srgbClr val="002060"/>
                </a:solidFill>
              </a:rPr>
              <a:t>С1.02 М</a:t>
            </a:r>
            <a:r>
              <a:rPr lang="ru" sz="4400" b="1" dirty="0">
                <a:solidFill>
                  <a:srgbClr val="002060"/>
                </a:solidFill>
              </a:rPr>
              <a:t>іжнародні економічні відносини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C8722DDC-8EEE-4A06-8DFE-B44871EAA2C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839855" y="2767552"/>
            <a:ext cx="7258360" cy="3282266"/>
          </a:xfrm>
          <a:gradFill flip="none" rotWithShape="1">
            <a:gsLst>
              <a:gs pos="0">
                <a:srgbClr val="3488A0"/>
              </a:gs>
              <a:gs pos="75972">
                <a:schemeClr val="accent2">
                  <a:lumMod val="40000"/>
                  <a:lumOff val="60000"/>
                </a:schemeClr>
              </a:gs>
              <a:gs pos="54058">
                <a:srgbClr val="F8D22F"/>
              </a:gs>
              <a:gs pos="22000">
                <a:srgbClr val="57903F"/>
              </a:gs>
              <a:gs pos="100000">
                <a:srgbClr val="5CC6D6">
                  <a:tint val="23500"/>
                  <a:satMod val="160000"/>
                </a:srgbClr>
              </a:gs>
            </a:gsLst>
            <a:lin ang="16200000" scaled="1"/>
            <a:tileRect/>
          </a:gradFill>
        </p:spPr>
        <p:txBody>
          <a:bodyPr rtlCol="0">
            <a:normAutofit fontScale="92500"/>
          </a:bodyPr>
          <a:lstStyle/>
          <a:p>
            <a:pPr marL="342900" indent="-342900" algn="l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uk-UA" sz="2400" b="1" dirty="0">
                <a:solidFill>
                  <a:srgbClr val="002060"/>
                </a:solidFill>
              </a:rPr>
              <a:t>Міжнародні економічні відносини. </a:t>
            </a:r>
          </a:p>
          <a:p>
            <a:pPr algn="l">
              <a:spcAft>
                <a:spcPts val="600"/>
              </a:spcAft>
            </a:pPr>
            <a:r>
              <a:rPr lang="uk-UA" sz="2400" b="1" dirty="0">
                <a:solidFill>
                  <a:srgbClr val="002060"/>
                </a:solidFill>
              </a:rPr>
              <a:t>    Освітня м</a:t>
            </a:r>
            <a:r>
              <a:rPr lang="ru" sz="2400" b="1" dirty="0">
                <a:solidFill>
                  <a:srgbClr val="002060"/>
                </a:solidFill>
              </a:rPr>
              <a:t>агістерська програма ОЧНА </a:t>
            </a:r>
          </a:p>
          <a:p>
            <a:pPr marL="342900" indent="-342900" algn="l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ru" sz="2400" b="1" dirty="0">
              <a:solidFill>
                <a:srgbClr val="002060"/>
              </a:solidFill>
            </a:endParaRPr>
          </a:p>
          <a:p>
            <a:pPr marL="342900" indent="-342900" algn="l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uk-UA" sz="2400" b="1" dirty="0">
                <a:solidFill>
                  <a:srgbClr val="002060"/>
                </a:solidFill>
              </a:rPr>
              <a:t>Міжнародна комерція та інвестиції </a:t>
            </a:r>
          </a:p>
          <a:p>
            <a:pPr algn="l">
              <a:spcAft>
                <a:spcPts val="600"/>
              </a:spcAft>
            </a:pPr>
            <a:r>
              <a:rPr lang="uk-UA" sz="2400" b="1" dirty="0">
                <a:solidFill>
                  <a:srgbClr val="002060"/>
                </a:solidFill>
              </a:rPr>
              <a:t>    Освітня м</a:t>
            </a:r>
            <a:r>
              <a:rPr lang="ru" sz="2400" b="1" dirty="0">
                <a:solidFill>
                  <a:srgbClr val="002060"/>
                </a:solidFill>
              </a:rPr>
              <a:t>агістерська програма ЗАОЧНА </a:t>
            </a:r>
          </a:p>
          <a:p>
            <a:pPr marL="342900" indent="-342900" algn="l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ru" sz="2400" b="1" dirty="0">
              <a:solidFill>
                <a:srgbClr val="002060"/>
              </a:solidFill>
            </a:endParaRPr>
          </a:p>
          <a:p>
            <a:pPr>
              <a:spcAft>
                <a:spcPts val="600"/>
              </a:spcAft>
            </a:pPr>
            <a:r>
              <a:rPr lang="ru" sz="2400" dirty="0">
                <a:solidFill>
                  <a:schemeClr val="tx1"/>
                </a:solidFill>
              </a:rPr>
              <a:t> 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1247C2E9-D15E-4862-926F-ED22BB8E330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1427" y="2890116"/>
            <a:ext cx="2162463" cy="21924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CB5CE0D7-3E7A-41B4-9C20-2046C46C5E68}"/>
              </a:ext>
            </a:extLst>
          </p:cNvPr>
          <p:cNvSpPr txBox="1"/>
          <p:nvPr/>
        </p:nvSpPr>
        <p:spPr>
          <a:xfrm>
            <a:off x="36129" y="5401979"/>
            <a:ext cx="6188364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002060"/>
                </a:solidFill>
                <a:latin typeface="HelveticaNeue"/>
              </a:rPr>
              <a:t>НАВЧАЛЬНО-НАУКОВИЙ </a:t>
            </a:r>
            <a:r>
              <a:rPr lang="ru-RU" b="1" i="0" strike="noStrike" dirty="0">
                <a:solidFill>
                  <a:srgbClr val="002060"/>
                </a:solidFill>
                <a:effectLst/>
                <a:latin typeface="HelveticaNeue"/>
              </a:rPr>
              <a:t>ІНСТИТУТ </a:t>
            </a:r>
          </a:p>
          <a:p>
            <a:r>
              <a:rPr lang="ru-RU" b="1" i="0" strike="noStrike" dirty="0">
                <a:solidFill>
                  <a:srgbClr val="002060"/>
                </a:solidFill>
                <a:effectLst/>
                <a:latin typeface="HelveticaNeue"/>
              </a:rPr>
              <a:t>МІЖНАРОДНИХ ВІДНОСИН</a:t>
            </a:r>
          </a:p>
          <a:p>
            <a:r>
              <a:rPr lang="ru-RU" b="0" i="0" strike="noStrike" dirty="0" err="1">
                <a:solidFill>
                  <a:srgbClr val="002060"/>
                </a:solidFill>
                <a:effectLst/>
                <a:latin typeface="HelveticaNeue"/>
              </a:rPr>
              <a:t>Київського</a:t>
            </a:r>
            <a:r>
              <a:rPr lang="ru-RU" b="0" i="0" strike="noStrike" dirty="0">
                <a:solidFill>
                  <a:srgbClr val="002060"/>
                </a:solidFill>
                <a:effectLst/>
                <a:latin typeface="HelveticaNeue"/>
              </a:rPr>
              <a:t> </a:t>
            </a:r>
            <a:r>
              <a:rPr lang="ru-RU" b="0" i="0" strike="noStrike" dirty="0" err="1">
                <a:solidFill>
                  <a:srgbClr val="002060"/>
                </a:solidFill>
                <a:effectLst/>
                <a:latin typeface="HelveticaNeue"/>
              </a:rPr>
              <a:t>національного</a:t>
            </a:r>
            <a:r>
              <a:rPr lang="ru-RU" b="0" i="0" strike="noStrike" dirty="0">
                <a:solidFill>
                  <a:srgbClr val="002060"/>
                </a:solidFill>
                <a:effectLst/>
                <a:latin typeface="HelveticaNeue"/>
              </a:rPr>
              <a:t> </a:t>
            </a:r>
            <a:r>
              <a:rPr lang="ru-RU" b="0" i="0" strike="noStrike" dirty="0" err="1">
                <a:solidFill>
                  <a:srgbClr val="002060"/>
                </a:solidFill>
                <a:effectLst/>
                <a:latin typeface="HelveticaNeue"/>
              </a:rPr>
              <a:t>університету</a:t>
            </a:r>
            <a:r>
              <a:rPr lang="ru-RU" b="0" i="0" strike="noStrike" dirty="0">
                <a:solidFill>
                  <a:srgbClr val="002060"/>
                </a:solidFill>
                <a:effectLst/>
                <a:latin typeface="HelveticaNeue"/>
              </a:rPr>
              <a:t> </a:t>
            </a:r>
          </a:p>
          <a:p>
            <a:r>
              <a:rPr lang="ru-RU" b="0" i="0" strike="noStrike" dirty="0" err="1">
                <a:solidFill>
                  <a:srgbClr val="002060"/>
                </a:solidFill>
                <a:effectLst/>
                <a:latin typeface="HelveticaNeue"/>
              </a:rPr>
              <a:t>імені</a:t>
            </a:r>
            <a:r>
              <a:rPr lang="ru-RU" b="0" i="0" strike="noStrike" dirty="0">
                <a:solidFill>
                  <a:srgbClr val="002060"/>
                </a:solidFill>
                <a:effectLst/>
                <a:latin typeface="HelveticaNeue"/>
              </a:rPr>
              <a:t> Тараса Шевченка </a:t>
            </a:r>
            <a:endParaRPr lang="uk-UA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3872068"/>
      </p:ext>
    </p:extLst>
  </p:cSld>
  <p:clrMapOvr>
    <a:masterClrMapping/>
  </p:clrMapOvr>
  <p:transition spd="med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 descr="Крупный план логотипа&#10;&#10;Автоматически созданное описание">
            <a:extLst>
              <a:ext uri="{FF2B5EF4-FFF2-40B4-BE49-F238E27FC236}">
                <a16:creationId xmlns:a16="http://schemas.microsoft.com/office/drawing/2014/main" id="{8045422F-7258-40AC-BD2E-2469AA44892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1"/>
          <a:stretch/>
        </p:blipFill>
        <p:spPr>
          <a:xfrm>
            <a:off x="20" y="10"/>
            <a:ext cx="12191979" cy="6857990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8C3B467-088C-4F3D-A9A7-105C4E1E20C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33793" y="2355458"/>
            <a:ext cx="4775075" cy="1630907"/>
          </a:xfrm>
        </p:spPr>
        <p:txBody>
          <a:bodyPr rtlCol="0">
            <a:normAutofit fontScale="90000"/>
          </a:bodyPr>
          <a:lstStyle/>
          <a:p>
            <a:r>
              <a:rPr lang="uk-UA" sz="4400" b="1" dirty="0">
                <a:solidFill>
                  <a:srgbClr val="002060"/>
                </a:solidFill>
              </a:rPr>
              <a:t>М</a:t>
            </a:r>
            <a:r>
              <a:rPr lang="ru" sz="4400" b="1" dirty="0">
                <a:solidFill>
                  <a:srgbClr val="002060"/>
                </a:solidFill>
              </a:rPr>
              <a:t>іжнародні економічні відносини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C8722DDC-8EEE-4A06-8DFE-B44871EAA2C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33793" y="3995988"/>
            <a:ext cx="4775075" cy="991648"/>
          </a:xfrm>
        </p:spPr>
        <p:txBody>
          <a:bodyPr rtlCol="0">
            <a:normAutofit fontScale="85000" lnSpcReduction="10000"/>
          </a:bodyPr>
          <a:lstStyle/>
          <a:p>
            <a:pPr>
              <a:spcAft>
                <a:spcPts val="600"/>
              </a:spcAft>
            </a:pPr>
            <a:r>
              <a:rPr lang="uk-UA" sz="2400" b="1" dirty="0">
                <a:solidFill>
                  <a:schemeClr val="tx1"/>
                </a:solidFill>
              </a:rPr>
              <a:t>Освітня м</a:t>
            </a:r>
            <a:r>
              <a:rPr lang="ru" sz="2400" b="1" dirty="0">
                <a:solidFill>
                  <a:schemeClr val="tx1"/>
                </a:solidFill>
              </a:rPr>
              <a:t>агістерська програма</a:t>
            </a:r>
          </a:p>
          <a:p>
            <a:pPr>
              <a:spcAft>
                <a:spcPts val="600"/>
              </a:spcAft>
            </a:pPr>
            <a:r>
              <a:rPr lang="ru" sz="2400" b="1" dirty="0">
                <a:solidFill>
                  <a:schemeClr val="tx1"/>
                </a:solidFill>
              </a:rPr>
              <a:t>очна </a:t>
            </a:r>
          </a:p>
          <a:p>
            <a:pPr>
              <a:spcAft>
                <a:spcPts val="600"/>
              </a:spcAft>
            </a:pPr>
            <a:endParaRPr lang="ru" sz="2400" dirty="0">
              <a:solidFill>
                <a:schemeClr val="tx1"/>
              </a:solidFill>
            </a:endParaRP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1247C2E9-D15E-4862-926F-ED22BB8E330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1427" y="2890116"/>
            <a:ext cx="2162463" cy="21924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CB5CE0D7-3E7A-41B4-9C20-2046C46C5E68}"/>
              </a:ext>
            </a:extLst>
          </p:cNvPr>
          <p:cNvSpPr txBox="1"/>
          <p:nvPr/>
        </p:nvSpPr>
        <p:spPr>
          <a:xfrm>
            <a:off x="36129" y="5401979"/>
            <a:ext cx="6188364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b="1" i="0" strike="noStrike" dirty="0">
                <a:solidFill>
                  <a:srgbClr val="002060"/>
                </a:solidFill>
                <a:effectLst/>
                <a:latin typeface="HelveticaNeue"/>
              </a:rPr>
              <a:t>ІНСТИТУТ МІЖНАРОДНИХ ВІДНОСИН</a:t>
            </a:r>
          </a:p>
          <a:p>
            <a:r>
              <a:rPr lang="ru-RU" b="0" i="0" strike="noStrike" dirty="0" err="1">
                <a:solidFill>
                  <a:srgbClr val="002060"/>
                </a:solidFill>
                <a:effectLst/>
                <a:latin typeface="HelveticaNeue"/>
              </a:rPr>
              <a:t>Київського</a:t>
            </a:r>
            <a:r>
              <a:rPr lang="ru-RU" b="0" i="0" strike="noStrike" dirty="0">
                <a:solidFill>
                  <a:srgbClr val="002060"/>
                </a:solidFill>
                <a:effectLst/>
                <a:latin typeface="HelveticaNeue"/>
              </a:rPr>
              <a:t> </a:t>
            </a:r>
            <a:r>
              <a:rPr lang="ru-RU" b="0" i="0" strike="noStrike" dirty="0" err="1">
                <a:solidFill>
                  <a:srgbClr val="002060"/>
                </a:solidFill>
                <a:effectLst/>
                <a:latin typeface="HelveticaNeue"/>
              </a:rPr>
              <a:t>національного</a:t>
            </a:r>
            <a:r>
              <a:rPr lang="ru-RU" b="0" i="0" strike="noStrike" dirty="0">
                <a:solidFill>
                  <a:srgbClr val="002060"/>
                </a:solidFill>
                <a:effectLst/>
                <a:latin typeface="HelveticaNeue"/>
              </a:rPr>
              <a:t> </a:t>
            </a:r>
            <a:r>
              <a:rPr lang="ru-RU" b="0" i="0" strike="noStrike" dirty="0" err="1">
                <a:solidFill>
                  <a:srgbClr val="002060"/>
                </a:solidFill>
                <a:effectLst/>
                <a:latin typeface="HelveticaNeue"/>
              </a:rPr>
              <a:t>університету</a:t>
            </a:r>
            <a:r>
              <a:rPr lang="ru-RU" b="0" i="0" strike="noStrike" dirty="0">
                <a:solidFill>
                  <a:srgbClr val="002060"/>
                </a:solidFill>
                <a:effectLst/>
                <a:latin typeface="HelveticaNeue"/>
              </a:rPr>
              <a:t> </a:t>
            </a:r>
          </a:p>
          <a:p>
            <a:r>
              <a:rPr lang="ru-RU" b="0" i="0" strike="noStrike" dirty="0" err="1">
                <a:solidFill>
                  <a:srgbClr val="002060"/>
                </a:solidFill>
                <a:effectLst/>
                <a:latin typeface="HelveticaNeue"/>
              </a:rPr>
              <a:t>імені</a:t>
            </a:r>
            <a:r>
              <a:rPr lang="ru-RU" b="0" i="0" strike="noStrike" dirty="0">
                <a:solidFill>
                  <a:srgbClr val="002060"/>
                </a:solidFill>
                <a:effectLst/>
                <a:latin typeface="HelveticaNeue"/>
              </a:rPr>
              <a:t> Тараса Шевченка</a:t>
            </a:r>
            <a:endParaRPr lang="uk-UA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5781028"/>
      </p:ext>
    </p:extLst>
  </p:cSld>
  <p:clrMapOvr>
    <a:masterClrMapping/>
  </p:clrMapOvr>
  <p:transition spd="med"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Tech линии абстрактный фон Технология линии фона простой Наука, линии,  смысл, Простая Фоновое изображение для бесплатной загрузки">
            <a:extLst>
              <a:ext uri="{FF2B5EF4-FFF2-40B4-BE49-F238E27FC236}">
                <a16:creationId xmlns:a16="http://schemas.microsoft.com/office/drawing/2014/main" id="{273AE89F-1A39-4A60-964F-00612994AB9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alphaModFix amt="69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01687"/>
            <a:ext cx="12192000" cy="68784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Прямоугольник: загнутый угол 13">
            <a:extLst>
              <a:ext uri="{FF2B5EF4-FFF2-40B4-BE49-F238E27FC236}">
                <a16:creationId xmlns:a16="http://schemas.microsoft.com/office/drawing/2014/main" id="{598CDD12-7D3A-485F-937C-F75931FCEA1E}"/>
              </a:ext>
            </a:extLst>
          </p:cNvPr>
          <p:cNvSpPr/>
          <p:nvPr/>
        </p:nvSpPr>
        <p:spPr>
          <a:xfrm>
            <a:off x="4022248" y="2540023"/>
            <a:ext cx="2466111" cy="1810327"/>
          </a:xfrm>
          <a:prstGeom prst="foldedCorner">
            <a:avLst/>
          </a:prstGeom>
          <a:solidFill>
            <a:schemeClr val="accent5">
              <a:lumMod val="50000"/>
            </a:schemeClr>
          </a:solidFill>
          <a:scene3d>
            <a:camera prst="perspectiveFron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/>
              <a:t>90 кредитів ЄКТС </a:t>
            </a:r>
          </a:p>
          <a:p>
            <a:pPr algn="ctr"/>
            <a:endParaRPr lang="uk-UA" dirty="0"/>
          </a:p>
          <a:p>
            <a:pPr algn="ctr"/>
            <a:r>
              <a:rPr lang="uk-UA" dirty="0"/>
              <a:t>Термін навчання: </a:t>
            </a:r>
          </a:p>
          <a:p>
            <a:pPr algn="ctr"/>
            <a:r>
              <a:rPr lang="uk-UA" b="1" dirty="0"/>
              <a:t> 1 рік 4 місяці</a:t>
            </a:r>
            <a:r>
              <a:rPr lang="uk-UA" dirty="0"/>
              <a:t> 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DF02621-F55D-40B3-A6C6-CF0FFFB437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629C2F20-7994-4D1E-A01C-96ECBA4612EB}" type="datetime1">
              <a:rPr lang="ru-RU" smtClean="0"/>
              <a:t>20.05.2025</a:t>
            </a:fld>
            <a:endParaRPr lang="en-US"/>
          </a:p>
        </p:txBody>
      </p:sp>
      <p:sp>
        <p:nvSpPr>
          <p:cNvPr id="5" name="Прямоугольник: скругленные углы 4">
            <a:extLst>
              <a:ext uri="{FF2B5EF4-FFF2-40B4-BE49-F238E27FC236}">
                <a16:creationId xmlns:a16="http://schemas.microsoft.com/office/drawing/2014/main" id="{445278BC-15E1-44D3-8353-3EDEA07E05A4}"/>
              </a:ext>
            </a:extLst>
          </p:cNvPr>
          <p:cNvSpPr/>
          <p:nvPr/>
        </p:nvSpPr>
        <p:spPr>
          <a:xfrm>
            <a:off x="382623" y="2263840"/>
            <a:ext cx="2700073" cy="1537189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/>
              <a:t>Ступінь вищої освіти: </a:t>
            </a:r>
          </a:p>
          <a:p>
            <a:pPr algn="ctr"/>
            <a:r>
              <a:rPr lang="uk-UA" b="1" dirty="0"/>
              <a:t>Магістр</a:t>
            </a:r>
            <a:endParaRPr lang="uk-UA" dirty="0"/>
          </a:p>
          <a:p>
            <a:pPr algn="ctr"/>
            <a:endParaRPr lang="uk-UA" dirty="0"/>
          </a:p>
        </p:txBody>
      </p:sp>
      <p:sp>
        <p:nvSpPr>
          <p:cNvPr id="6" name="Прямоугольник: скругленные углы 5">
            <a:extLst>
              <a:ext uri="{FF2B5EF4-FFF2-40B4-BE49-F238E27FC236}">
                <a16:creationId xmlns:a16="http://schemas.microsoft.com/office/drawing/2014/main" id="{93F29CE6-B3AB-452C-A35F-B4A8FD59EA36}"/>
              </a:ext>
            </a:extLst>
          </p:cNvPr>
          <p:cNvSpPr/>
          <p:nvPr/>
        </p:nvSpPr>
        <p:spPr>
          <a:xfrm>
            <a:off x="421037" y="5059556"/>
            <a:ext cx="2886362" cy="1537189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/>
              <a:t>Освітня програма: </a:t>
            </a:r>
            <a:r>
              <a:rPr lang="uk-UA" b="1" dirty="0"/>
              <a:t>Міжнародні економічні відносини </a:t>
            </a:r>
          </a:p>
        </p:txBody>
      </p:sp>
      <p:sp>
        <p:nvSpPr>
          <p:cNvPr id="7" name="Прямоугольник: скругленные углы 6">
            <a:extLst>
              <a:ext uri="{FF2B5EF4-FFF2-40B4-BE49-F238E27FC236}">
                <a16:creationId xmlns:a16="http://schemas.microsoft.com/office/drawing/2014/main" id="{EA277DF7-C365-41A8-9509-43D75E2D4EC6}"/>
              </a:ext>
            </a:extLst>
          </p:cNvPr>
          <p:cNvSpPr/>
          <p:nvPr/>
        </p:nvSpPr>
        <p:spPr>
          <a:xfrm>
            <a:off x="241768" y="3498481"/>
            <a:ext cx="3168072" cy="1537189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/>
              <a:t>Спеціальність:  </a:t>
            </a:r>
            <a:r>
              <a:rPr lang="uk-UA" b="1" dirty="0"/>
              <a:t>С1 «Економіка та міжнародні економічні відносини (за спеціалізаціями)»</a:t>
            </a:r>
          </a:p>
          <a:p>
            <a:pPr algn="ctr"/>
            <a:endParaRPr lang="uk-UA" dirty="0"/>
          </a:p>
        </p:txBody>
      </p:sp>
      <p:sp>
        <p:nvSpPr>
          <p:cNvPr id="8" name="Выноска: стрелка вниз 7">
            <a:extLst>
              <a:ext uri="{FF2B5EF4-FFF2-40B4-BE49-F238E27FC236}">
                <a16:creationId xmlns:a16="http://schemas.microsoft.com/office/drawing/2014/main" id="{940F3F31-9232-4D6A-8720-42768EB9A4FD}"/>
              </a:ext>
            </a:extLst>
          </p:cNvPr>
          <p:cNvSpPr/>
          <p:nvPr/>
        </p:nvSpPr>
        <p:spPr>
          <a:xfrm>
            <a:off x="541949" y="376802"/>
            <a:ext cx="2567710" cy="1998268"/>
          </a:xfrm>
          <a:prstGeom prst="downArrowCallout">
            <a:avLst>
              <a:gd name="adj1" fmla="val 25000"/>
              <a:gd name="adj2" fmla="val 25000"/>
              <a:gd name="adj3" fmla="val 23798"/>
              <a:gd name="adj4" fmla="val 64977"/>
            </a:avLst>
          </a:prstGeom>
          <a:ln>
            <a:solidFill>
              <a:schemeClr val="tx1"/>
            </a:solidFill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err="1"/>
              <a:t>Ступінь</a:t>
            </a:r>
            <a:r>
              <a:rPr lang="ru-RU" sz="2400" b="1" dirty="0"/>
              <a:t> </a:t>
            </a:r>
            <a:r>
              <a:rPr lang="ru-RU" sz="2400" b="1" dirty="0" err="1"/>
              <a:t>вищої</a:t>
            </a:r>
            <a:r>
              <a:rPr lang="ru-RU" sz="2400" b="1" dirty="0"/>
              <a:t> </a:t>
            </a:r>
            <a:r>
              <a:rPr lang="ru-RU" sz="2400" b="1" dirty="0" err="1"/>
              <a:t>освіти</a:t>
            </a:r>
            <a:r>
              <a:rPr lang="ru-RU" sz="2400" b="1" dirty="0"/>
              <a:t> та </a:t>
            </a:r>
            <a:r>
              <a:rPr lang="ru-RU" sz="2400" b="1" dirty="0" err="1"/>
              <a:t>назва</a:t>
            </a:r>
            <a:r>
              <a:rPr lang="ru-RU" sz="2400" b="1" dirty="0"/>
              <a:t> </a:t>
            </a:r>
            <a:r>
              <a:rPr lang="ru-RU" sz="2400" b="1" dirty="0" err="1"/>
              <a:t>кваліфікації</a:t>
            </a:r>
            <a:r>
              <a:rPr lang="ru-RU" sz="2400" b="1" dirty="0"/>
              <a:t> </a:t>
            </a:r>
            <a:endParaRPr lang="uk-UA" sz="2400" b="1" dirty="0"/>
          </a:p>
        </p:txBody>
      </p:sp>
      <p:sp>
        <p:nvSpPr>
          <p:cNvPr id="9" name="Выноска: стрелка вниз 8">
            <a:extLst>
              <a:ext uri="{FF2B5EF4-FFF2-40B4-BE49-F238E27FC236}">
                <a16:creationId xmlns:a16="http://schemas.microsoft.com/office/drawing/2014/main" id="{11E12A93-9CDE-4FE4-80E5-F16035EE8338}"/>
              </a:ext>
            </a:extLst>
          </p:cNvPr>
          <p:cNvSpPr/>
          <p:nvPr/>
        </p:nvSpPr>
        <p:spPr>
          <a:xfrm>
            <a:off x="3999346" y="516570"/>
            <a:ext cx="2567710" cy="2309755"/>
          </a:xfrm>
          <a:prstGeom prst="downArrowCallout">
            <a:avLst>
              <a:gd name="adj1" fmla="val 25000"/>
              <a:gd name="adj2" fmla="val 25000"/>
              <a:gd name="adj3" fmla="val 23798"/>
              <a:gd name="adj4" fmla="val 64977"/>
            </a:avLst>
          </a:prstGeom>
          <a:solidFill>
            <a:schemeClr val="accent5">
              <a:lumMod val="50000"/>
            </a:schemeClr>
          </a:solidFill>
          <a:ln>
            <a:solidFill>
              <a:schemeClr val="tx1"/>
            </a:solidFill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err="1"/>
              <a:t>Обсяг</a:t>
            </a:r>
            <a:r>
              <a:rPr lang="ru-RU" sz="2400" b="1" dirty="0"/>
              <a:t> </a:t>
            </a:r>
            <a:r>
              <a:rPr lang="ru-RU" sz="2400" b="1" dirty="0" err="1"/>
              <a:t>освітньої</a:t>
            </a:r>
            <a:r>
              <a:rPr lang="ru-RU" sz="2400" b="1" dirty="0"/>
              <a:t> </a:t>
            </a:r>
            <a:r>
              <a:rPr lang="ru-RU" sz="2400" b="1" dirty="0" err="1"/>
              <a:t>програми</a:t>
            </a:r>
            <a:endParaRPr lang="uk-UA" sz="2400" b="1" dirty="0"/>
          </a:p>
        </p:txBody>
      </p:sp>
      <p:pic>
        <p:nvPicPr>
          <p:cNvPr id="11" name="Рисунок 10" descr="Песочные часы 30%">
            <a:extLst>
              <a:ext uri="{FF2B5EF4-FFF2-40B4-BE49-F238E27FC236}">
                <a16:creationId xmlns:a16="http://schemas.microsoft.com/office/drawing/2014/main" id="{7DA1C96B-E751-4D68-89FF-E315521A2160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716075" y="899317"/>
            <a:ext cx="914400" cy="914400"/>
          </a:xfrm>
          <a:prstGeom prst="rect">
            <a:avLst/>
          </a:prstGeom>
        </p:spPr>
      </p:pic>
      <p:pic>
        <p:nvPicPr>
          <p:cNvPr id="13" name="Рисунок 12" descr="Книги на полке">
            <a:extLst>
              <a:ext uri="{FF2B5EF4-FFF2-40B4-BE49-F238E27FC236}">
                <a16:creationId xmlns:a16="http://schemas.microsoft.com/office/drawing/2014/main" id="{B9E7F94B-9EAD-41C8-A4A6-6E048CF52ECE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271141" y="790019"/>
            <a:ext cx="1032312" cy="1032312"/>
          </a:xfrm>
          <a:prstGeom prst="rect">
            <a:avLst/>
          </a:prstGeom>
        </p:spPr>
      </p:pic>
      <p:sp>
        <p:nvSpPr>
          <p:cNvPr id="17" name="Прямоугольник: один верхний угол скругленный, другой — усеченный 16">
            <a:extLst>
              <a:ext uri="{FF2B5EF4-FFF2-40B4-BE49-F238E27FC236}">
                <a16:creationId xmlns:a16="http://schemas.microsoft.com/office/drawing/2014/main" id="{01FF0B75-41BF-428D-B99A-C16E0F4A242B}"/>
              </a:ext>
            </a:extLst>
          </p:cNvPr>
          <p:cNvSpPr/>
          <p:nvPr/>
        </p:nvSpPr>
        <p:spPr>
          <a:xfrm>
            <a:off x="6909396" y="2263840"/>
            <a:ext cx="4861567" cy="2880837"/>
          </a:xfrm>
          <a:prstGeom prst="snipRoundRect">
            <a:avLst/>
          </a:prstGeom>
          <a:solidFill>
            <a:schemeClr val="accent4">
              <a:lumMod val="7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/>
              <a:t>Підготовка </a:t>
            </a:r>
            <a:r>
              <a:rPr lang="uk-UA" b="1" dirty="0"/>
              <a:t>економістів-міжнародників</a:t>
            </a:r>
            <a:r>
              <a:rPr lang="uk-UA" dirty="0"/>
              <a:t> з поглибленими знаннями та розширеними прикладними навичками у галузі міжнародних економічних відносин, з професійним знанням </a:t>
            </a:r>
            <a:r>
              <a:rPr lang="uk-UA" b="1" dirty="0"/>
              <a:t>іноземних мов</a:t>
            </a:r>
            <a:r>
              <a:rPr lang="uk-UA" dirty="0"/>
              <a:t>, та з широкими можливостями практичного працевлаштування в Україні та за кордоном</a:t>
            </a:r>
          </a:p>
        </p:txBody>
      </p:sp>
      <p:sp>
        <p:nvSpPr>
          <p:cNvPr id="20" name="Выноска: стрелка вниз 19">
            <a:extLst>
              <a:ext uri="{FF2B5EF4-FFF2-40B4-BE49-F238E27FC236}">
                <a16:creationId xmlns:a16="http://schemas.microsoft.com/office/drawing/2014/main" id="{F15362EC-F5AD-4DA7-9C27-B312736FEF73}"/>
              </a:ext>
            </a:extLst>
          </p:cNvPr>
          <p:cNvSpPr/>
          <p:nvPr/>
        </p:nvSpPr>
        <p:spPr>
          <a:xfrm>
            <a:off x="7419461" y="516570"/>
            <a:ext cx="2567710" cy="1912865"/>
          </a:xfrm>
          <a:prstGeom prst="downArrowCallout">
            <a:avLst>
              <a:gd name="adj1" fmla="val 25000"/>
              <a:gd name="adj2" fmla="val 25000"/>
              <a:gd name="adj3" fmla="val 23798"/>
              <a:gd name="adj4" fmla="val 64977"/>
            </a:avLst>
          </a:prstGeom>
          <a:solidFill>
            <a:schemeClr val="accent4">
              <a:lumMod val="75000"/>
            </a:schemeClr>
          </a:solidFill>
          <a:ln>
            <a:solidFill>
              <a:schemeClr val="tx1"/>
            </a:solidFill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/>
              <a:t>Мета </a:t>
            </a:r>
          </a:p>
          <a:p>
            <a:pPr algn="ctr"/>
            <a:r>
              <a:rPr lang="ru-RU" sz="2400" b="1" dirty="0" err="1"/>
              <a:t>освітньої</a:t>
            </a:r>
            <a:r>
              <a:rPr lang="ru-RU" sz="2400" b="1" dirty="0"/>
              <a:t> </a:t>
            </a:r>
            <a:r>
              <a:rPr lang="ru-RU" sz="2400" b="1" dirty="0" err="1"/>
              <a:t>програми</a:t>
            </a:r>
            <a:endParaRPr lang="uk-UA" sz="2400" b="1" dirty="0"/>
          </a:p>
        </p:txBody>
      </p:sp>
      <p:pic>
        <p:nvPicPr>
          <p:cNvPr id="22" name="Рисунок 21" descr="В яблочко">
            <a:extLst>
              <a:ext uri="{FF2B5EF4-FFF2-40B4-BE49-F238E27FC236}">
                <a16:creationId xmlns:a16="http://schemas.microsoft.com/office/drawing/2014/main" id="{106B1098-C561-4FBD-8101-2AFBF7144167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6927087" y="790019"/>
            <a:ext cx="1023698" cy="1023698"/>
          </a:xfrm>
          <a:prstGeom prst="rect">
            <a:avLst/>
          </a:prstGeom>
        </p:spPr>
      </p:pic>
      <p:sp>
        <p:nvSpPr>
          <p:cNvPr id="15" name="Стрелка: изогнутая вправо 14">
            <a:extLst>
              <a:ext uri="{FF2B5EF4-FFF2-40B4-BE49-F238E27FC236}">
                <a16:creationId xmlns:a16="http://schemas.microsoft.com/office/drawing/2014/main" id="{9DA77BFC-1FDD-4EC1-BA65-0A6E17B2AF38}"/>
              </a:ext>
            </a:extLst>
          </p:cNvPr>
          <p:cNvSpPr/>
          <p:nvPr/>
        </p:nvSpPr>
        <p:spPr>
          <a:xfrm>
            <a:off x="6208773" y="4211782"/>
            <a:ext cx="655782" cy="1967345"/>
          </a:xfrm>
          <a:prstGeom prst="curved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>
              <a:solidFill>
                <a:schemeClr val="tx1"/>
              </a:solidFill>
            </a:endParaRPr>
          </a:p>
        </p:txBody>
      </p:sp>
      <p:sp>
        <p:nvSpPr>
          <p:cNvPr id="16" name="Прямоугольник: скругленные углы 15">
            <a:extLst>
              <a:ext uri="{FF2B5EF4-FFF2-40B4-BE49-F238E27FC236}">
                <a16:creationId xmlns:a16="http://schemas.microsoft.com/office/drawing/2014/main" id="{1CB65F6C-8074-4A4A-9D29-AF77130EB02D}"/>
              </a:ext>
            </a:extLst>
          </p:cNvPr>
          <p:cNvSpPr/>
          <p:nvPr/>
        </p:nvSpPr>
        <p:spPr>
          <a:xfrm>
            <a:off x="6927087" y="5144677"/>
            <a:ext cx="4861568" cy="1376317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b="1" dirty="0"/>
              <a:t>Кваліфікації</a:t>
            </a:r>
            <a:r>
              <a:rPr lang="uk-UA" dirty="0"/>
              <a:t>:</a:t>
            </a:r>
          </a:p>
          <a:p>
            <a:pPr lvl="0"/>
            <a:r>
              <a:rPr lang="uk-UA" dirty="0"/>
              <a:t>Радник з економічних питань/радниця з економічних питань</a:t>
            </a:r>
            <a:endParaRPr lang="ru-RU" dirty="0"/>
          </a:p>
          <a:p>
            <a:r>
              <a:rPr lang="ru-RU" dirty="0"/>
              <a:t>У</a:t>
            </a:r>
            <a:r>
              <a:rPr lang="uk-UA" dirty="0" err="1"/>
              <a:t>сний</a:t>
            </a:r>
            <a:r>
              <a:rPr lang="uk-UA" dirty="0"/>
              <a:t> перекладач/усна перекладачка 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681198150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5" grpId="0" animBg="1"/>
      <p:bldP spid="6" grpId="0" animBg="1"/>
      <p:bldP spid="7" grpId="0" animBg="1"/>
      <p:bldP spid="17" grpId="0" animBg="1"/>
      <p:bldP spid="15" grpId="0" animBg="1"/>
      <p:bldP spid="1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58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Бионика — наука будущего | Проекты">
            <a:extLst>
              <a:ext uri="{FF2B5EF4-FFF2-40B4-BE49-F238E27FC236}">
                <a16:creationId xmlns:a16="http://schemas.microsoft.com/office/drawing/2014/main" id="{A4284F42-9BB8-45BE-AAC0-FF253D6C101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alphaModFix amt="6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12192001" cy="68664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Дата 3">
            <a:extLst>
              <a:ext uri="{FF2B5EF4-FFF2-40B4-BE49-F238E27FC236}">
                <a16:creationId xmlns:a16="http://schemas.microsoft.com/office/drawing/2014/main" id="{972EEA1D-4E84-4E8E-BE37-37AF03091A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629C2F20-7994-4D1E-A01C-96ECBA4612EB}" type="datetime1">
              <a:rPr lang="ru-RU" smtClean="0"/>
              <a:t>20.05.2025</a:t>
            </a:fld>
            <a:endParaRPr lang="en-US"/>
          </a:p>
        </p:txBody>
      </p:sp>
      <p:sp>
        <p:nvSpPr>
          <p:cNvPr id="7" name="Прямоугольник: один верхний угол скругленный, другой — усеченный 6">
            <a:extLst>
              <a:ext uri="{FF2B5EF4-FFF2-40B4-BE49-F238E27FC236}">
                <a16:creationId xmlns:a16="http://schemas.microsoft.com/office/drawing/2014/main" id="{3E48D187-72B9-411A-8CAA-AB8734122293}"/>
              </a:ext>
            </a:extLst>
          </p:cNvPr>
          <p:cNvSpPr/>
          <p:nvPr/>
        </p:nvSpPr>
        <p:spPr>
          <a:xfrm>
            <a:off x="3777672" y="549942"/>
            <a:ext cx="8037337" cy="3095626"/>
          </a:xfrm>
          <a:prstGeom prst="snipRound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000" dirty="0"/>
              <a:t>Робочі місця у сфері управління міжнародними економічними відносинами і світогосподарськими процесами діяльності українських та іноземних компаній, в діяльності центральних та місцевих органів виконавчої влади сфери міжнародного економічного співробітництва, а також дослідницьких і консультаційних організаціях та установах в сфері міжнародних економічних відносин</a:t>
            </a:r>
          </a:p>
        </p:txBody>
      </p:sp>
      <p:sp>
        <p:nvSpPr>
          <p:cNvPr id="9" name="Прямоугольник: один верхний угол скругленный, другой — усеченный 8">
            <a:extLst>
              <a:ext uri="{FF2B5EF4-FFF2-40B4-BE49-F238E27FC236}">
                <a16:creationId xmlns:a16="http://schemas.microsoft.com/office/drawing/2014/main" id="{4AC8BF09-38CE-4854-A779-CF628AE1CCB0}"/>
              </a:ext>
            </a:extLst>
          </p:cNvPr>
          <p:cNvSpPr/>
          <p:nvPr/>
        </p:nvSpPr>
        <p:spPr>
          <a:xfrm>
            <a:off x="3777673" y="3860422"/>
            <a:ext cx="8037338" cy="2447636"/>
          </a:xfrm>
          <a:prstGeom prst="snipRound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000" dirty="0"/>
              <a:t>Можливість продовжувати освіту на третьому </a:t>
            </a:r>
            <a:r>
              <a:rPr lang="uk-UA" sz="2000" dirty="0" err="1"/>
              <a:t>освітньо</a:t>
            </a:r>
            <a:r>
              <a:rPr lang="uk-UA" sz="2000" dirty="0"/>
              <a:t>-науковому рівні вищої освіти (доктор філософії) та здобувати додаткові кваліфікації в системі освіти дорослих</a:t>
            </a:r>
          </a:p>
        </p:txBody>
      </p:sp>
      <p:sp>
        <p:nvSpPr>
          <p:cNvPr id="6" name="Выноска: стрелка вправо 5">
            <a:extLst>
              <a:ext uri="{FF2B5EF4-FFF2-40B4-BE49-F238E27FC236}">
                <a16:creationId xmlns:a16="http://schemas.microsoft.com/office/drawing/2014/main" id="{54DB8557-F9F0-493B-88D3-84FCB4422D29}"/>
              </a:ext>
            </a:extLst>
          </p:cNvPr>
          <p:cNvSpPr/>
          <p:nvPr/>
        </p:nvSpPr>
        <p:spPr>
          <a:xfrm>
            <a:off x="461818" y="661736"/>
            <a:ext cx="3761266" cy="5687339"/>
          </a:xfrm>
          <a:prstGeom prst="rightArrowCallout">
            <a:avLst>
              <a:gd name="adj1" fmla="val 25000"/>
              <a:gd name="adj2" fmla="val 25000"/>
              <a:gd name="adj3" fmla="val 17963"/>
              <a:gd name="adj4" fmla="val 76173"/>
            </a:avLst>
          </a:prstGeom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ru-RU" sz="2800" b="1" dirty="0" err="1"/>
              <a:t>Придатність</a:t>
            </a:r>
            <a:r>
              <a:rPr lang="ru-RU" sz="2800" b="1" dirty="0"/>
              <a:t> </a:t>
            </a:r>
            <a:r>
              <a:rPr lang="ru-RU" sz="2800" b="1" dirty="0" err="1"/>
              <a:t>випускників</a:t>
            </a:r>
            <a:endParaRPr lang="ru-RU" sz="2800" b="1" dirty="0"/>
          </a:p>
          <a:p>
            <a:pPr algn="ctr"/>
            <a:r>
              <a:rPr lang="ru-RU" sz="2800" b="1" dirty="0"/>
              <a:t> </a:t>
            </a:r>
          </a:p>
          <a:p>
            <a:pPr algn="ctr"/>
            <a:r>
              <a:rPr lang="ru-RU" sz="2800" b="1" dirty="0"/>
              <a:t>до </a:t>
            </a:r>
            <a:r>
              <a:rPr lang="ru-RU" sz="2800" b="1" dirty="0" err="1"/>
              <a:t>праце-влаштування</a:t>
            </a:r>
            <a:r>
              <a:rPr lang="ru-RU" sz="2800" b="1" dirty="0"/>
              <a:t> </a:t>
            </a:r>
          </a:p>
          <a:p>
            <a:pPr algn="ctr"/>
            <a:endParaRPr lang="ru-RU" sz="2800" b="1" dirty="0"/>
          </a:p>
          <a:p>
            <a:pPr algn="ctr"/>
            <a:r>
              <a:rPr lang="ru-RU" sz="2800" b="1" dirty="0"/>
              <a:t>та </a:t>
            </a:r>
          </a:p>
          <a:p>
            <a:pPr algn="ctr"/>
            <a:endParaRPr lang="ru-RU" sz="2800" b="1" dirty="0"/>
          </a:p>
          <a:p>
            <a:pPr algn="ctr"/>
            <a:r>
              <a:rPr lang="ru-RU" sz="2800" b="1" dirty="0" err="1"/>
              <a:t>подальшого</a:t>
            </a:r>
            <a:r>
              <a:rPr lang="ru-RU" sz="2800" b="1" dirty="0"/>
              <a:t> </a:t>
            </a:r>
            <a:r>
              <a:rPr lang="ru-RU" sz="2800" b="1" dirty="0" err="1"/>
              <a:t>навчання</a:t>
            </a:r>
            <a:endParaRPr lang="ru-RU" sz="2800" b="1" dirty="0"/>
          </a:p>
          <a:p>
            <a:pPr algn="ctr"/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530600920"/>
      </p:ext>
    </p:extLst>
  </p:cSld>
  <p:clrMapOvr>
    <a:masterClrMapping/>
  </p:clrMapOvr>
  <p:transition spd="med"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1B727F1-E0FF-4D0F-8E26-E4F98C79F1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graphicFrame>
        <p:nvGraphicFramePr>
          <p:cNvPr id="11" name="Content Placeholder 10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91271999"/>
              </p:ext>
            </p:extLst>
          </p:nvPr>
        </p:nvGraphicFramePr>
        <p:xfrm>
          <a:off x="4154365" y="572514"/>
          <a:ext cx="7287357" cy="572278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28735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4021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Науково-практичні дослідження міжнародних економічних відносин</a:t>
                      </a:r>
                      <a:endParaRPr lang="uk-UA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021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Міжнародна ділова етика </a:t>
                      </a:r>
                      <a:endParaRPr lang="uk-UA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021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Багатонаціональні підприємства</a:t>
                      </a:r>
                      <a:endParaRPr lang="uk-UA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021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Міжнародна макроекономіка</a:t>
                      </a:r>
                      <a:endParaRPr lang="uk-UA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4021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Економіка міжнародної інтеграції</a:t>
                      </a:r>
                      <a:endParaRPr lang="uk-UA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021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Міжнародні фінансові ринки</a:t>
                      </a:r>
                      <a:endParaRPr lang="uk-UA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4021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Міжнародний інвестиційний менеджмент</a:t>
                      </a:r>
                      <a:endParaRPr lang="uk-UA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4021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Практикум перекладу </a:t>
                      </a:r>
                      <a:endParaRPr lang="uk-UA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4021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Міжнародна політична економія</a:t>
                      </a:r>
                      <a:endParaRPr lang="uk-UA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4021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Кількісні методи аналізу міжнародних економічних відносин</a:t>
                      </a:r>
                      <a:endParaRPr lang="uk-UA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4021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Зовнішньоекономічна політика України</a:t>
                      </a:r>
                      <a:endParaRPr lang="uk-UA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4021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Виробнича (переддипломна) практика</a:t>
                      </a:r>
                      <a:endParaRPr lang="uk-UA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4021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</a:rPr>
                        <a:t>Кваліфікаційна магістерська робота</a:t>
                      </a:r>
                      <a:endParaRPr lang="uk-UA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sp>
        <p:nvSpPr>
          <p:cNvPr id="4" name="Дата 3">
            <a:extLst>
              <a:ext uri="{FF2B5EF4-FFF2-40B4-BE49-F238E27FC236}">
                <a16:creationId xmlns:a16="http://schemas.microsoft.com/office/drawing/2014/main" id="{894FD799-F154-4448-BFD0-4918482C43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629C2F20-7994-4D1E-A01C-96ECBA4612EB}" type="datetime1">
              <a:rPr lang="ru-RU" smtClean="0"/>
              <a:t>20.05.2025</a:t>
            </a:fld>
            <a:endParaRPr lang="en-US"/>
          </a:p>
        </p:txBody>
      </p:sp>
      <p:sp>
        <p:nvSpPr>
          <p:cNvPr id="5" name="Прямоугольник: скругленные углы 4">
            <a:extLst>
              <a:ext uri="{FF2B5EF4-FFF2-40B4-BE49-F238E27FC236}">
                <a16:creationId xmlns:a16="http://schemas.microsoft.com/office/drawing/2014/main" id="{873A2260-1B2B-49D3-A455-4A184817173B}"/>
              </a:ext>
            </a:extLst>
          </p:cNvPr>
          <p:cNvSpPr/>
          <p:nvPr/>
        </p:nvSpPr>
        <p:spPr>
          <a:xfrm>
            <a:off x="-6503" y="0"/>
            <a:ext cx="12192000" cy="6858000"/>
          </a:xfrm>
          <a:prstGeom prst="roundRect">
            <a:avLst>
              <a:gd name="adj" fmla="val 8990"/>
            </a:avLst>
          </a:prstGeom>
          <a:solidFill>
            <a:schemeClr val="accent4">
              <a:lumMod val="75000"/>
            </a:schemeClr>
          </a:solidFill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2152650" indent="-114300" algn="ctr"/>
            <a:r>
              <a:rPr lang="uk-UA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Кон’юнктура </a:t>
            </a:r>
            <a:r>
              <a:rPr lang="uk-UA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європ</a:t>
            </a:r>
            <a:r>
              <a:rPr lang="uk-UA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ринків товарів та послуг</a:t>
            </a:r>
          </a:p>
          <a:p>
            <a:pPr marL="2152650" indent="-114300" algn="ctr"/>
            <a:endParaRPr lang="uk-UA" sz="3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152650" indent="-114300" algn="ctr"/>
            <a:r>
              <a:rPr lang="uk-UA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Європейське бізнес-середовище</a:t>
            </a:r>
          </a:p>
          <a:p>
            <a:pPr marL="2152650" indent="-114300" algn="ctr"/>
            <a:endParaRPr lang="uk-UA" sz="3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152650" indent="-114300" algn="ctr"/>
            <a:r>
              <a:rPr lang="uk-UA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Організація торгівлі з європейськими компаніями</a:t>
            </a:r>
          </a:p>
          <a:p>
            <a:pPr marL="2152650" indent="-114300" algn="ctr"/>
            <a:endParaRPr lang="uk-UA" sz="3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152650" indent="-114300" algn="ctr"/>
            <a:r>
              <a:rPr lang="uk-UA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Операції на інвестиційних ринках ЄС</a:t>
            </a:r>
          </a:p>
          <a:p>
            <a:pPr marL="2152650" indent="-114300" algn="ctr"/>
            <a:endParaRPr lang="uk-UA" sz="3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152650" indent="-114300" algn="ctr"/>
            <a:r>
              <a:rPr lang="uk-UA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Кредитні та розрахункові </a:t>
            </a:r>
            <a:r>
              <a:rPr lang="uk-UA" sz="4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інструменти європейського бізнесу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uk-UA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uk-UA" sz="4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" name="Прямоугольник: скругленные углы 5">
            <a:extLst>
              <a:ext uri="{FF2B5EF4-FFF2-40B4-BE49-F238E27FC236}">
                <a16:creationId xmlns:a16="http://schemas.microsoft.com/office/drawing/2014/main" id="{FD29B3A2-8750-4A5D-859C-915CBC091B87}"/>
              </a:ext>
            </a:extLst>
          </p:cNvPr>
          <p:cNvSpPr/>
          <p:nvPr/>
        </p:nvSpPr>
        <p:spPr>
          <a:xfrm>
            <a:off x="-6503" y="0"/>
            <a:ext cx="12192000" cy="6858000"/>
          </a:xfrm>
          <a:prstGeom prst="roundRect">
            <a:avLst>
              <a:gd name="adj" fmla="val 8990"/>
            </a:avLst>
          </a:prstGeom>
          <a:solidFill>
            <a:srgbClr val="B8D233"/>
          </a:solidFill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2959100" indent="-114300" algn="ctr"/>
            <a:endParaRPr lang="uk-UA" sz="2400" dirty="0">
              <a:solidFill>
                <a:srgbClr val="B8D233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uk-UA" sz="3200" dirty="0">
                <a:solidFill>
                  <a:srgbClr val="B8D2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uk-UA" sz="3200" dirty="0">
              <a:solidFill>
                <a:srgbClr val="B8D233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8" name="Прямоугольник: скругленные углы 7">
            <a:extLst>
              <a:ext uri="{FF2B5EF4-FFF2-40B4-BE49-F238E27FC236}">
                <a16:creationId xmlns:a16="http://schemas.microsoft.com/office/drawing/2014/main" id="{9C4CEBB7-25EB-46F8-9C5B-8227FE6569D2}"/>
              </a:ext>
            </a:extLst>
          </p:cNvPr>
          <p:cNvSpPr/>
          <p:nvPr/>
        </p:nvSpPr>
        <p:spPr>
          <a:xfrm>
            <a:off x="227454" y="477389"/>
            <a:ext cx="3371273" cy="2456637"/>
          </a:xfrm>
          <a:prstGeom prst="roundRect">
            <a:avLst/>
          </a:prstGeom>
          <a:solidFill>
            <a:schemeClr val="accent4">
              <a:lumMod val="75000"/>
            </a:schemeClr>
          </a:solidFill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uk-UA" sz="2800" b="1" dirty="0" err="1"/>
              <a:t>Обов</a:t>
            </a:r>
            <a:r>
              <a:rPr lang="en-US" sz="2800" b="1" dirty="0"/>
              <a:t>’</a:t>
            </a:r>
            <a:r>
              <a:rPr lang="uk-UA" sz="2800" b="1" dirty="0" err="1"/>
              <a:t>язкові</a:t>
            </a:r>
            <a:r>
              <a:rPr lang="uk-UA" sz="2800" b="1" dirty="0"/>
              <a:t> компоненти</a:t>
            </a:r>
          </a:p>
        </p:txBody>
      </p:sp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1906202"/>
              </p:ext>
            </p:extLst>
          </p:nvPr>
        </p:nvGraphicFramePr>
        <p:xfrm>
          <a:off x="3919904" y="554886"/>
          <a:ext cx="7510096" cy="625323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51009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3329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800" dirty="0">
                          <a:solidFill>
                            <a:srgbClr val="0070C0"/>
                          </a:solidFill>
                          <a:effectLst/>
                        </a:rPr>
                        <a:t>Науково-практичні дослідження міжнародних економічних відносин</a:t>
                      </a:r>
                      <a:endParaRPr lang="uk-UA" sz="1800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329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800" dirty="0">
                          <a:solidFill>
                            <a:srgbClr val="0070C0"/>
                          </a:solidFill>
                          <a:effectLst/>
                        </a:rPr>
                        <a:t>Міжнародна ділова етика </a:t>
                      </a:r>
                      <a:endParaRPr lang="uk-UA" sz="1800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329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800" dirty="0">
                          <a:solidFill>
                            <a:srgbClr val="0070C0"/>
                          </a:solidFill>
                          <a:effectLst/>
                        </a:rPr>
                        <a:t>Багатонаціональні підприємства</a:t>
                      </a:r>
                      <a:endParaRPr lang="uk-UA" sz="1800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329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800" dirty="0">
                          <a:solidFill>
                            <a:srgbClr val="0070C0"/>
                          </a:solidFill>
                          <a:effectLst/>
                        </a:rPr>
                        <a:t>Міжнародна макроекономіка</a:t>
                      </a:r>
                      <a:endParaRPr lang="uk-UA" sz="1800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329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800" dirty="0">
                          <a:solidFill>
                            <a:srgbClr val="0070C0"/>
                          </a:solidFill>
                          <a:effectLst/>
                        </a:rPr>
                        <a:t>Економіка міжнародної інтеграції</a:t>
                      </a:r>
                      <a:r>
                        <a:rPr lang="uk-UA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/ 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Economics of International Integration</a:t>
                      </a:r>
                      <a:endParaRPr lang="uk-UA" sz="1800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3329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800" dirty="0">
                          <a:solidFill>
                            <a:srgbClr val="0070C0"/>
                          </a:solidFill>
                          <a:effectLst/>
                        </a:rPr>
                        <a:t>Міжнародні фінансові ринки</a:t>
                      </a:r>
                      <a:r>
                        <a:rPr lang="uk-UA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/ 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International Financial Markets</a:t>
                      </a:r>
                      <a:endParaRPr lang="uk-UA" sz="1800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3329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800" dirty="0">
                          <a:solidFill>
                            <a:srgbClr val="0070C0"/>
                          </a:solidFill>
                          <a:effectLst/>
                        </a:rPr>
                        <a:t>Міжнародний інвестиційний менеджмент</a:t>
                      </a:r>
                      <a:endParaRPr lang="uk-UA" sz="1800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3329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800" dirty="0">
                          <a:solidFill>
                            <a:srgbClr val="0070C0"/>
                          </a:solidFill>
                          <a:effectLst/>
                        </a:rPr>
                        <a:t>Практикум перекладу </a:t>
                      </a:r>
                      <a:endParaRPr lang="uk-UA" sz="1800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3329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800" dirty="0">
                          <a:solidFill>
                            <a:srgbClr val="0070C0"/>
                          </a:solidFill>
                          <a:effectLst/>
                        </a:rPr>
                        <a:t>Міжнародна політична економія</a:t>
                      </a:r>
                      <a:endParaRPr lang="uk-UA" sz="1800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3329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800" dirty="0">
                          <a:solidFill>
                            <a:srgbClr val="0070C0"/>
                          </a:solidFill>
                          <a:effectLst/>
                        </a:rPr>
                        <a:t>Кількісні методи аналізу міжнародних економічних відносин</a:t>
                      </a:r>
                      <a:r>
                        <a:rPr lang="uk-UA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/ 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Quantitative Methods for Analysis of International Economic Relations</a:t>
                      </a:r>
                      <a:endParaRPr lang="uk-UA" sz="1800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3329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800" dirty="0">
                          <a:solidFill>
                            <a:srgbClr val="0070C0"/>
                          </a:solidFill>
                          <a:effectLst/>
                        </a:rPr>
                        <a:t>Зовнішньоекономічна політика України</a:t>
                      </a:r>
                      <a:endParaRPr lang="uk-UA" sz="1800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3329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800" dirty="0">
                          <a:solidFill>
                            <a:srgbClr val="7030A0"/>
                          </a:solidFill>
                          <a:effectLst/>
                        </a:rPr>
                        <a:t>Виробнича (переддипломна) практика</a:t>
                      </a:r>
                      <a:endParaRPr lang="uk-UA" sz="1800" dirty="0">
                        <a:solidFill>
                          <a:srgbClr val="7030A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3329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800" dirty="0">
                          <a:solidFill>
                            <a:srgbClr val="7030A0"/>
                          </a:solidFill>
                          <a:effectLst/>
                        </a:rPr>
                        <a:t>Кваліфікаційна магістерська робота</a:t>
                      </a:r>
                      <a:endParaRPr lang="uk-UA" sz="1800" dirty="0">
                        <a:solidFill>
                          <a:srgbClr val="7030A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10468898"/>
      </p:ext>
    </p:extLst>
  </p:cSld>
  <p:clrMapOvr>
    <a:masterClrMapping/>
  </p:clrMapOvr>
  <p:transition spd="med"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>
            <a:extLst>
              <a:ext uri="{FF2B5EF4-FFF2-40B4-BE49-F238E27FC236}">
                <a16:creationId xmlns:a16="http://schemas.microsoft.com/office/drawing/2014/main" id="{31F9C6A2-5B29-4E7B-9657-ED69A20E17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629C2F20-7994-4D1E-A01C-96ECBA4612EB}" type="datetime1">
              <a:rPr lang="ru-RU" smtClean="0"/>
              <a:t>20.05.2025</a:t>
            </a:fld>
            <a:endParaRPr lang="en-US"/>
          </a:p>
        </p:txBody>
      </p:sp>
      <p:pic>
        <p:nvPicPr>
          <p:cNvPr id="2050" name="Picture 2" descr="Всемирный день науки за мир и развитие">
            <a:extLst>
              <a:ext uri="{FF2B5EF4-FFF2-40B4-BE49-F238E27FC236}">
                <a16:creationId xmlns:a16="http://schemas.microsoft.com/office/drawing/2014/main" id="{F52F2573-5691-4168-9AC7-2C20831A2D1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alphaModFix amt="78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287956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: скругленные противолежащие углы 4">
            <a:extLst>
              <a:ext uri="{FF2B5EF4-FFF2-40B4-BE49-F238E27FC236}">
                <a16:creationId xmlns:a16="http://schemas.microsoft.com/office/drawing/2014/main" id="{917A59B9-BCFA-44AF-A05C-4BC647FC11F8}"/>
              </a:ext>
            </a:extLst>
          </p:cNvPr>
          <p:cNvSpPr/>
          <p:nvPr/>
        </p:nvSpPr>
        <p:spPr>
          <a:xfrm>
            <a:off x="2229247" y="193656"/>
            <a:ext cx="8091055" cy="1024252"/>
          </a:xfrm>
          <a:prstGeom prst="round2DiagRect">
            <a:avLst/>
          </a:prstGeom>
          <a:solidFill>
            <a:srgbClr val="57903F"/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3200" b="1" dirty="0"/>
              <a:t>Спеціалізації освітньої програми </a:t>
            </a:r>
            <a:endParaRPr lang="uk-UA" dirty="0"/>
          </a:p>
        </p:txBody>
      </p:sp>
      <p:grpSp>
        <p:nvGrpSpPr>
          <p:cNvPr id="16" name="Группа 15">
            <a:extLst>
              <a:ext uri="{FF2B5EF4-FFF2-40B4-BE49-F238E27FC236}">
                <a16:creationId xmlns:a16="http://schemas.microsoft.com/office/drawing/2014/main" id="{1CB51F4D-E9BE-4E46-BD24-A4C29D4B5EA1}"/>
              </a:ext>
            </a:extLst>
          </p:cNvPr>
          <p:cNvGrpSpPr/>
          <p:nvPr/>
        </p:nvGrpSpPr>
        <p:grpSpPr>
          <a:xfrm>
            <a:off x="242208" y="1421103"/>
            <a:ext cx="3371273" cy="2456637"/>
            <a:chOff x="324967" y="1968212"/>
            <a:chExt cx="3371273" cy="2198518"/>
          </a:xfrm>
        </p:grpSpPr>
        <p:sp>
          <p:nvSpPr>
            <p:cNvPr id="7" name="Прямоугольник: скругленные углы 6">
              <a:extLst>
                <a:ext uri="{FF2B5EF4-FFF2-40B4-BE49-F238E27FC236}">
                  <a16:creationId xmlns:a16="http://schemas.microsoft.com/office/drawing/2014/main" id="{6FB06867-527A-49C7-99C5-F167D71168C6}"/>
                </a:ext>
              </a:extLst>
            </p:cNvPr>
            <p:cNvSpPr/>
            <p:nvPr/>
          </p:nvSpPr>
          <p:spPr>
            <a:xfrm>
              <a:off x="324967" y="1968212"/>
              <a:ext cx="3371273" cy="2198518"/>
            </a:xfrm>
            <a:prstGeom prst="roundRect">
              <a:avLst/>
            </a:prstGeom>
            <a:solidFill>
              <a:schemeClr val="accent4">
                <a:lumMod val="75000"/>
              </a:schemeClr>
            </a:solidFill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r>
                <a:rPr lang="uk-UA" b="1" dirty="0"/>
                <a:t>Європейський </a:t>
              </a:r>
              <a:endParaRPr lang="en-US" b="1" dirty="0"/>
            </a:p>
            <a:p>
              <a:pPr algn="ctr"/>
              <a:r>
                <a:rPr lang="uk-UA" b="1" dirty="0"/>
                <a:t>бізнес </a:t>
              </a:r>
            </a:p>
          </p:txBody>
        </p:sp>
        <p:pic>
          <p:nvPicPr>
            <p:cNvPr id="2054" name="Picture 6" descr="В Європейській бізнес асоціації назвали 7 кроків, що має зробити новий  президент перш за все - новини Еспресо TV | Україна">
              <a:extLst>
                <a:ext uri="{FF2B5EF4-FFF2-40B4-BE49-F238E27FC236}">
                  <a16:creationId xmlns:a16="http://schemas.microsoft.com/office/drawing/2014/main" id="{362D518F-469F-489C-B0F1-4E7DADAAB79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48850" y="2701637"/>
              <a:ext cx="2119911" cy="114399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8" name="Группа 7">
            <a:extLst>
              <a:ext uri="{FF2B5EF4-FFF2-40B4-BE49-F238E27FC236}">
                <a16:creationId xmlns:a16="http://schemas.microsoft.com/office/drawing/2014/main" id="{BFA8C0AD-0822-42F3-BA05-FC405C8E9673}"/>
              </a:ext>
            </a:extLst>
          </p:cNvPr>
          <p:cNvGrpSpPr/>
          <p:nvPr/>
        </p:nvGrpSpPr>
        <p:grpSpPr>
          <a:xfrm>
            <a:off x="4541983" y="1420552"/>
            <a:ext cx="3371273" cy="2457188"/>
            <a:chOff x="4282902" y="1443914"/>
            <a:chExt cx="3371273" cy="2457188"/>
          </a:xfrm>
        </p:grpSpPr>
        <p:sp>
          <p:nvSpPr>
            <p:cNvPr id="11" name="Прямоугольник: скругленные углы 10">
              <a:extLst>
                <a:ext uri="{FF2B5EF4-FFF2-40B4-BE49-F238E27FC236}">
                  <a16:creationId xmlns:a16="http://schemas.microsoft.com/office/drawing/2014/main" id="{20FB7C88-908F-4461-8CA4-C6890C64FEAF}"/>
                </a:ext>
              </a:extLst>
            </p:cNvPr>
            <p:cNvSpPr/>
            <p:nvPr/>
          </p:nvSpPr>
          <p:spPr>
            <a:xfrm>
              <a:off x="4282902" y="1443914"/>
              <a:ext cx="3371273" cy="2457188"/>
            </a:xfrm>
            <a:prstGeom prst="roundRect">
              <a:avLst/>
            </a:prstGeom>
            <a:solidFill>
              <a:schemeClr val="accent2"/>
            </a:solidFill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r>
                <a:rPr lang="uk-UA" b="1" dirty="0"/>
                <a:t>Міжнародна бізнес-аналітика</a:t>
              </a:r>
            </a:p>
          </p:txBody>
        </p:sp>
        <p:pic>
          <p:nvPicPr>
            <p:cNvPr id="2056" name="Picture 8" descr="Глобальна труба: кон'юнктура світового ринку трубної продукції — Статті —  GMK Center">
              <a:extLst>
                <a:ext uri="{FF2B5EF4-FFF2-40B4-BE49-F238E27FC236}">
                  <a16:creationId xmlns:a16="http://schemas.microsoft.com/office/drawing/2014/main" id="{F27189FA-D14C-445B-A77C-D423843FCDB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80284" y="2244173"/>
              <a:ext cx="2576510" cy="135474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9" name="Группа 8">
            <a:extLst>
              <a:ext uri="{FF2B5EF4-FFF2-40B4-BE49-F238E27FC236}">
                <a16:creationId xmlns:a16="http://schemas.microsoft.com/office/drawing/2014/main" id="{CF548E78-F907-4F43-B0FC-8F074E460B8D}"/>
              </a:ext>
            </a:extLst>
          </p:cNvPr>
          <p:cNvGrpSpPr/>
          <p:nvPr/>
        </p:nvGrpSpPr>
        <p:grpSpPr>
          <a:xfrm>
            <a:off x="8634665" y="1420552"/>
            <a:ext cx="3371273" cy="2457188"/>
            <a:chOff x="8495760" y="1866758"/>
            <a:chExt cx="3371273" cy="2501394"/>
          </a:xfrm>
        </p:grpSpPr>
        <p:sp>
          <p:nvSpPr>
            <p:cNvPr id="13" name="Прямоугольник: скругленные углы 12">
              <a:extLst>
                <a:ext uri="{FF2B5EF4-FFF2-40B4-BE49-F238E27FC236}">
                  <a16:creationId xmlns:a16="http://schemas.microsoft.com/office/drawing/2014/main" id="{3F99B60F-2764-479C-933E-7343F723DF44}"/>
                </a:ext>
              </a:extLst>
            </p:cNvPr>
            <p:cNvSpPr/>
            <p:nvPr/>
          </p:nvSpPr>
          <p:spPr>
            <a:xfrm>
              <a:off x="8495760" y="1866758"/>
              <a:ext cx="3371273" cy="2501394"/>
            </a:xfrm>
            <a:prstGeom prst="roundRect">
              <a:avLst/>
            </a:prstGeom>
            <a:solidFill>
              <a:srgbClr val="0070C0"/>
            </a:solidFill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r>
                <a:rPr lang="uk-UA" b="1" dirty="0"/>
                <a:t>Міжнародні </a:t>
              </a:r>
            </a:p>
            <a:p>
              <a:pPr algn="ctr"/>
              <a:r>
                <a:rPr lang="uk-UA" b="1" dirty="0"/>
                <a:t>інвестиції </a:t>
              </a:r>
            </a:p>
          </p:txBody>
        </p:sp>
        <p:pic>
          <p:nvPicPr>
            <p:cNvPr id="2058" name="Picture 10" descr="Аналіз руху прямих іноземних інвестицій (акціонерного капіталу) в Україні  за 2012 рік | Infolight">
              <a:extLst>
                <a:ext uri="{FF2B5EF4-FFF2-40B4-BE49-F238E27FC236}">
                  <a16:creationId xmlns:a16="http://schemas.microsoft.com/office/drawing/2014/main" id="{6527427F-9DE2-47ED-A8A4-DE6DBF8DCB5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966159" y="2703840"/>
              <a:ext cx="2430474" cy="154538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17" name="Группа 16">
            <a:extLst>
              <a:ext uri="{FF2B5EF4-FFF2-40B4-BE49-F238E27FC236}">
                <a16:creationId xmlns:a16="http://schemas.microsoft.com/office/drawing/2014/main" id="{7D0EA86A-1F30-4219-A99E-12139FA7C45D}"/>
              </a:ext>
            </a:extLst>
          </p:cNvPr>
          <p:cNvGrpSpPr/>
          <p:nvPr/>
        </p:nvGrpSpPr>
        <p:grpSpPr>
          <a:xfrm>
            <a:off x="242208" y="4156868"/>
            <a:ext cx="3371273" cy="2347181"/>
            <a:chOff x="834477" y="4368152"/>
            <a:chExt cx="3371273" cy="2347181"/>
          </a:xfrm>
        </p:grpSpPr>
        <p:sp>
          <p:nvSpPr>
            <p:cNvPr id="10" name="Прямоугольник: скругленные углы 9">
              <a:extLst>
                <a:ext uri="{FF2B5EF4-FFF2-40B4-BE49-F238E27FC236}">
                  <a16:creationId xmlns:a16="http://schemas.microsoft.com/office/drawing/2014/main" id="{5881A20D-38A7-4CCE-8DEA-BCEC1F893D9F}"/>
                </a:ext>
              </a:extLst>
            </p:cNvPr>
            <p:cNvSpPr/>
            <p:nvPr/>
          </p:nvSpPr>
          <p:spPr>
            <a:xfrm>
              <a:off x="834477" y="4368152"/>
              <a:ext cx="3371273" cy="2347181"/>
            </a:xfrm>
            <a:prstGeom prst="roundRect">
              <a:avLst/>
            </a:prstGeom>
            <a:solidFill>
              <a:srgbClr val="7030A0"/>
            </a:solidFill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r>
                <a:rPr lang="uk-UA" b="1" dirty="0"/>
                <a:t>Міжнародна </a:t>
              </a:r>
            </a:p>
            <a:p>
              <a:pPr algn="ctr"/>
              <a:r>
                <a:rPr lang="uk-UA" b="1" dirty="0"/>
                <a:t>комерція </a:t>
              </a:r>
            </a:p>
          </p:txBody>
        </p:sp>
        <p:pic>
          <p:nvPicPr>
            <p:cNvPr id="2060" name="Picture 12" descr="ICC вітає прорив у переговорах СОТ стосовно електронної комерції |  Український національний комітет міжнародної торгової палати">
              <a:extLst>
                <a:ext uri="{FF2B5EF4-FFF2-40B4-BE49-F238E27FC236}">
                  <a16:creationId xmlns:a16="http://schemas.microsoft.com/office/drawing/2014/main" id="{164306A8-160B-4DB2-A482-6E161B5D62B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47293" y="5165521"/>
              <a:ext cx="2101394" cy="139838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19" name="Группа 18">
            <a:extLst>
              <a:ext uri="{FF2B5EF4-FFF2-40B4-BE49-F238E27FC236}">
                <a16:creationId xmlns:a16="http://schemas.microsoft.com/office/drawing/2014/main" id="{B39FA6A4-AB08-4DD6-A761-86AC28E812A6}"/>
              </a:ext>
            </a:extLst>
          </p:cNvPr>
          <p:cNvGrpSpPr/>
          <p:nvPr/>
        </p:nvGrpSpPr>
        <p:grpSpPr>
          <a:xfrm>
            <a:off x="8634664" y="4156868"/>
            <a:ext cx="3371273" cy="2478303"/>
            <a:chOff x="8634666" y="4368151"/>
            <a:chExt cx="3371273" cy="2478303"/>
          </a:xfrm>
        </p:grpSpPr>
        <p:sp>
          <p:nvSpPr>
            <p:cNvPr id="15" name="Прямоугольник: скругленные углы 14">
              <a:extLst>
                <a:ext uri="{FF2B5EF4-FFF2-40B4-BE49-F238E27FC236}">
                  <a16:creationId xmlns:a16="http://schemas.microsoft.com/office/drawing/2014/main" id="{A7B68794-73CB-4E80-809F-B5755965B787}"/>
                </a:ext>
              </a:extLst>
            </p:cNvPr>
            <p:cNvSpPr/>
            <p:nvPr/>
          </p:nvSpPr>
          <p:spPr>
            <a:xfrm>
              <a:off x="8634666" y="4368151"/>
              <a:ext cx="3371273" cy="2478303"/>
            </a:xfrm>
            <a:prstGeom prst="roundRect">
              <a:avLst/>
            </a:prstGeom>
            <a:solidFill>
              <a:schemeClr val="accent5">
                <a:lumMod val="50000"/>
              </a:schemeClr>
            </a:solidFill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r>
                <a:rPr lang="uk-UA" b="1" dirty="0"/>
                <a:t>Міжнародні </a:t>
              </a:r>
            </a:p>
            <a:p>
              <a:pPr algn="ctr"/>
              <a:r>
                <a:rPr lang="uk-UA" b="1" dirty="0"/>
                <a:t>фінанси</a:t>
              </a:r>
            </a:p>
          </p:txBody>
        </p:sp>
        <p:pic>
          <p:nvPicPr>
            <p:cNvPr id="2064" name="Picture 16" descr="Курс лекцій на тему: «Міжнародні фінанси»">
              <a:extLst>
                <a:ext uri="{FF2B5EF4-FFF2-40B4-BE49-F238E27FC236}">
                  <a16:creationId xmlns:a16="http://schemas.microsoft.com/office/drawing/2014/main" id="{AEB2D2FD-03B9-4E7D-9EC9-C1270B1859F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270999" y="5165521"/>
              <a:ext cx="2098605" cy="150882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662275273"/>
      </p:ext>
    </p:extLst>
  </p:cSld>
  <p:clrMapOvr>
    <a:masterClrMapping/>
  </p:clrMapOvr>
  <p:transition spd="med"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1B727F1-E0FF-4D0F-8E26-E4F98C79F1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90663D4-9F32-4567-A2CF-0842AEB8EA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94FD799-F154-4448-BFD0-4918482C43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629C2F20-7994-4D1E-A01C-96ECBA4612EB}" type="datetime1">
              <a:rPr lang="ru-RU" smtClean="0"/>
              <a:t>20.05.2025</a:t>
            </a:fld>
            <a:endParaRPr lang="en-US"/>
          </a:p>
        </p:txBody>
      </p:sp>
      <p:sp>
        <p:nvSpPr>
          <p:cNvPr id="5" name="Прямоугольник: скругленные углы 4">
            <a:extLst>
              <a:ext uri="{FF2B5EF4-FFF2-40B4-BE49-F238E27FC236}">
                <a16:creationId xmlns:a16="http://schemas.microsoft.com/office/drawing/2014/main" id="{873A2260-1B2B-49D3-A455-4A184817173B}"/>
              </a:ext>
            </a:extLst>
          </p:cNvPr>
          <p:cNvSpPr/>
          <p:nvPr/>
        </p:nvSpPr>
        <p:spPr>
          <a:xfrm>
            <a:off x="-6503" y="0"/>
            <a:ext cx="12192000" cy="6858000"/>
          </a:xfrm>
          <a:prstGeom prst="roundRect">
            <a:avLst>
              <a:gd name="adj" fmla="val 8990"/>
            </a:avLst>
          </a:prstGeom>
          <a:solidFill>
            <a:schemeClr val="accent4">
              <a:lumMod val="75000"/>
            </a:schemeClr>
          </a:solidFill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2152650" indent="-114300" algn="ctr"/>
            <a:r>
              <a:rPr lang="uk-UA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Кон’юнктура </a:t>
            </a:r>
            <a:r>
              <a:rPr lang="uk-UA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європ</a:t>
            </a:r>
            <a:r>
              <a:rPr lang="uk-UA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ринків товарів та послуг</a:t>
            </a:r>
          </a:p>
          <a:p>
            <a:pPr marL="2152650" indent="-114300" algn="ctr"/>
            <a:endParaRPr lang="uk-UA" sz="3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152650" indent="-114300" algn="ctr"/>
            <a:r>
              <a:rPr lang="uk-UA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Європейське бізнес-середовище</a:t>
            </a:r>
          </a:p>
          <a:p>
            <a:pPr marL="2152650" indent="-114300" algn="ctr"/>
            <a:endParaRPr lang="uk-UA" sz="3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152650" indent="-114300" algn="ctr"/>
            <a:r>
              <a:rPr lang="uk-UA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Організація торгівлі з європейськими компаніями</a:t>
            </a:r>
          </a:p>
          <a:p>
            <a:pPr marL="2152650" indent="-114300" algn="ctr"/>
            <a:endParaRPr lang="uk-UA" sz="3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152650" indent="-114300" algn="ctr"/>
            <a:r>
              <a:rPr lang="uk-UA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Операції на інвестиційних ринках ЄС</a:t>
            </a:r>
          </a:p>
          <a:p>
            <a:pPr marL="2152650" indent="-114300" algn="ctr"/>
            <a:endParaRPr lang="uk-UA" sz="3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152650" indent="-114300" algn="ctr"/>
            <a:r>
              <a:rPr lang="uk-UA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Кредитні та розрахункові </a:t>
            </a:r>
            <a:r>
              <a:rPr lang="uk-UA" sz="4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інструменти європейського бізнесу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uk-UA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uk-UA" sz="4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" name="Прямоугольник: скругленные углы 5">
            <a:extLst>
              <a:ext uri="{FF2B5EF4-FFF2-40B4-BE49-F238E27FC236}">
                <a16:creationId xmlns:a16="http://schemas.microsoft.com/office/drawing/2014/main" id="{FD29B3A2-8750-4A5D-859C-915CBC091B87}"/>
              </a:ext>
            </a:extLst>
          </p:cNvPr>
          <p:cNvSpPr/>
          <p:nvPr/>
        </p:nvSpPr>
        <p:spPr>
          <a:xfrm>
            <a:off x="-6503" y="-1"/>
            <a:ext cx="12192000" cy="6858000"/>
          </a:xfrm>
          <a:prstGeom prst="roundRect">
            <a:avLst>
              <a:gd name="adj" fmla="val 8990"/>
            </a:avLst>
          </a:prstGeom>
          <a:solidFill>
            <a:schemeClr val="accent4">
              <a:lumMod val="75000"/>
            </a:schemeClr>
          </a:solidFill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2959100" indent="-114300" algn="ctr"/>
            <a:endParaRPr lang="uk-UA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959100" indent="-114300" algn="ctr"/>
            <a:r>
              <a:rPr lang="uk-UA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Менеджмент європейських бізнес-проектів</a:t>
            </a:r>
          </a:p>
          <a:p>
            <a:pPr marL="2959100" indent="-114300" algn="ctr"/>
            <a:endParaRPr lang="uk-UA" sz="3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959100" indent="-114300" algn="ctr"/>
            <a:r>
              <a:rPr lang="uk-UA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Податковий менеджмент в європейському бізнесі</a:t>
            </a:r>
          </a:p>
          <a:p>
            <a:pPr marL="2959100" indent="-114300" algn="ctr"/>
            <a:endParaRPr lang="uk-UA" sz="3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959100" indent="-114300" algn="ctr"/>
            <a:r>
              <a:rPr lang="uk-UA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Європейський агробізнес</a:t>
            </a:r>
          </a:p>
          <a:p>
            <a:pPr marL="2959100" indent="-114300" algn="ctr"/>
            <a:endParaRPr lang="uk-UA" sz="3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959100" indent="-114300" algn="ctr"/>
            <a:r>
              <a:rPr lang="uk-UA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Регулювання ринків послуг в ЄС</a:t>
            </a:r>
          </a:p>
          <a:p>
            <a:pPr marL="2959100" indent="-114300" algn="ctr"/>
            <a:endParaRPr lang="uk-UA" sz="3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959100" indent="-114300" algn="ctr"/>
            <a:r>
              <a:rPr lang="uk-UA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Європейський ринок  цифрових послуг та інтелектуальної власності</a:t>
            </a:r>
            <a:r>
              <a:rPr lang="uk-UA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uk-UA" sz="4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pSp>
        <p:nvGrpSpPr>
          <p:cNvPr id="7" name="Группа 6">
            <a:extLst>
              <a:ext uri="{FF2B5EF4-FFF2-40B4-BE49-F238E27FC236}">
                <a16:creationId xmlns:a16="http://schemas.microsoft.com/office/drawing/2014/main" id="{479D3435-50BE-4278-A0D1-09B76CF93493}"/>
              </a:ext>
            </a:extLst>
          </p:cNvPr>
          <p:cNvGrpSpPr/>
          <p:nvPr/>
        </p:nvGrpSpPr>
        <p:grpSpPr>
          <a:xfrm>
            <a:off x="192284" y="2200681"/>
            <a:ext cx="3371273" cy="2456637"/>
            <a:chOff x="323168" y="2102623"/>
            <a:chExt cx="3371273" cy="2198518"/>
          </a:xfrm>
        </p:grpSpPr>
        <p:sp>
          <p:nvSpPr>
            <p:cNvPr id="8" name="Прямоугольник: скругленные углы 7">
              <a:extLst>
                <a:ext uri="{FF2B5EF4-FFF2-40B4-BE49-F238E27FC236}">
                  <a16:creationId xmlns:a16="http://schemas.microsoft.com/office/drawing/2014/main" id="{9C4CEBB7-25EB-46F8-9C5B-8227FE6569D2}"/>
                </a:ext>
              </a:extLst>
            </p:cNvPr>
            <p:cNvSpPr/>
            <p:nvPr/>
          </p:nvSpPr>
          <p:spPr>
            <a:xfrm>
              <a:off x="323168" y="2102623"/>
              <a:ext cx="3371273" cy="2198518"/>
            </a:xfrm>
            <a:prstGeom prst="roundRect">
              <a:avLst/>
            </a:prstGeom>
            <a:solidFill>
              <a:schemeClr val="accent4">
                <a:lumMod val="75000"/>
              </a:schemeClr>
            </a:solidFill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r>
                <a:rPr lang="uk-UA" b="1" dirty="0"/>
                <a:t>Європейський </a:t>
              </a:r>
              <a:endParaRPr lang="en-US" b="1" dirty="0"/>
            </a:p>
            <a:p>
              <a:pPr algn="ctr"/>
              <a:r>
                <a:rPr lang="uk-UA" b="1" dirty="0"/>
                <a:t>бізнес </a:t>
              </a:r>
            </a:p>
          </p:txBody>
        </p:sp>
        <p:pic>
          <p:nvPicPr>
            <p:cNvPr id="9" name="Picture 6" descr="В Європейській бізнес асоціації назвали 7 кроків, що має зробити новий  президент перш за все - новини Еспресо TV | Україна">
              <a:extLst>
                <a:ext uri="{FF2B5EF4-FFF2-40B4-BE49-F238E27FC236}">
                  <a16:creationId xmlns:a16="http://schemas.microsoft.com/office/drawing/2014/main" id="{3E288A34-4DF2-46FB-8D53-3442C46356A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48850" y="2701637"/>
              <a:ext cx="2119911" cy="114399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116262756"/>
      </p:ext>
    </p:extLst>
  </p:cSld>
  <p:clrMapOvr>
    <a:masterClrMapping/>
  </p:clrMapOvr>
  <p:transition spd="med"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5813388-6D3C-4728-B084-79995177AC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26F3B42-5E75-45AB-8240-F8D6901A5E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03ADCB3-5937-450D-9801-9448E48A37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629C2F20-7994-4D1E-A01C-96ECBA4612EB}" type="datetime1">
              <a:rPr lang="ru-RU" smtClean="0"/>
              <a:t>20.05.2025</a:t>
            </a:fld>
            <a:endParaRPr lang="en-US"/>
          </a:p>
        </p:txBody>
      </p:sp>
      <p:sp>
        <p:nvSpPr>
          <p:cNvPr id="5" name="Прямоугольник: скругленные углы 4">
            <a:extLst>
              <a:ext uri="{FF2B5EF4-FFF2-40B4-BE49-F238E27FC236}">
                <a16:creationId xmlns:a16="http://schemas.microsoft.com/office/drawing/2014/main" id="{7350803E-5592-460C-96CC-7488C9A23453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oundRect">
            <a:avLst>
              <a:gd name="adj" fmla="val 7374"/>
            </a:avLst>
          </a:prstGeom>
          <a:solidFill>
            <a:schemeClr val="accent2"/>
          </a:solidFill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2874963" indent="-84138" algn="ctr"/>
            <a:endParaRPr lang="uk-UA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874963" indent="-84138" algn="ctr"/>
            <a:endParaRPr lang="uk-UA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874963" indent="-84138" algn="ctr"/>
            <a:r>
              <a:rPr lang="uk-U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Цифрові технології у міжнародній бізнес-аналітиці</a:t>
            </a:r>
            <a:endParaRPr lang="uk-UA" sz="32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74963" indent="-84138" algn="ctr"/>
            <a:endParaRPr lang="uk-UA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874963" indent="-84138" algn="ctr"/>
            <a:r>
              <a:rPr lang="uk-UA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Аналітика міжнародних ринків </a:t>
            </a:r>
          </a:p>
          <a:p>
            <a:pPr marL="2874963" indent="-84138" algn="ctr"/>
            <a:r>
              <a:rPr lang="uk-UA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товарів та послуг</a:t>
            </a:r>
          </a:p>
          <a:p>
            <a:pPr marL="2874963" indent="-84138" algn="ctr"/>
            <a:endParaRPr lang="uk-UA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874963" indent="-84138" algn="ctr"/>
            <a:r>
              <a:rPr lang="uk-UA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Бізнес-аналітика міжнародних </a:t>
            </a:r>
          </a:p>
          <a:p>
            <a:pPr marL="2874963" indent="-84138" algn="ctr"/>
            <a:r>
              <a:rPr lang="uk-UA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фінансових ринків</a:t>
            </a:r>
          </a:p>
          <a:p>
            <a:pPr marL="2874963" indent="-84138" algn="ctr"/>
            <a:endParaRPr lang="uk-UA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874963" indent="-84138" algn="ctr"/>
            <a:r>
              <a:rPr lang="uk-U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Бізнес-планування у зовнішньоекономічній діяльності</a:t>
            </a:r>
            <a:endParaRPr lang="uk-UA" sz="32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74963" indent="-84138" algn="ctr"/>
            <a:endParaRPr lang="uk-UA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874963" indent="-84138" algn="ctr"/>
            <a:r>
              <a:rPr lang="uk-U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Практикум з міжнародної бізнес-аналітики</a:t>
            </a:r>
            <a:endParaRPr lang="uk-UA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9" name="Группа 8">
            <a:extLst>
              <a:ext uri="{FF2B5EF4-FFF2-40B4-BE49-F238E27FC236}">
                <a16:creationId xmlns:a16="http://schemas.microsoft.com/office/drawing/2014/main" id="{8544F47F-C427-48E0-B6F3-CA34CDFB57ED}"/>
              </a:ext>
            </a:extLst>
          </p:cNvPr>
          <p:cNvGrpSpPr/>
          <p:nvPr/>
        </p:nvGrpSpPr>
        <p:grpSpPr>
          <a:xfrm>
            <a:off x="138425" y="2200406"/>
            <a:ext cx="3371273" cy="2457188"/>
            <a:chOff x="4282902" y="1443914"/>
            <a:chExt cx="3371273" cy="2457188"/>
          </a:xfrm>
        </p:grpSpPr>
        <p:sp>
          <p:nvSpPr>
            <p:cNvPr id="10" name="Прямоугольник: скругленные углы 9">
              <a:extLst>
                <a:ext uri="{FF2B5EF4-FFF2-40B4-BE49-F238E27FC236}">
                  <a16:creationId xmlns:a16="http://schemas.microsoft.com/office/drawing/2014/main" id="{C2377A97-50C7-4DCA-A933-40C66548A79C}"/>
                </a:ext>
              </a:extLst>
            </p:cNvPr>
            <p:cNvSpPr/>
            <p:nvPr/>
          </p:nvSpPr>
          <p:spPr>
            <a:xfrm>
              <a:off x="4282902" y="1443914"/>
              <a:ext cx="3371273" cy="2457188"/>
            </a:xfrm>
            <a:prstGeom prst="roundRect">
              <a:avLst/>
            </a:prstGeom>
            <a:solidFill>
              <a:schemeClr val="accent2"/>
            </a:solidFill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r>
                <a:rPr lang="uk-UA" b="1" dirty="0"/>
                <a:t>Міжнародна бізнес-аналітика</a:t>
              </a:r>
            </a:p>
          </p:txBody>
        </p:sp>
        <p:pic>
          <p:nvPicPr>
            <p:cNvPr id="11" name="Picture 8" descr="Глобальна труба: кон'юнктура світового ринку трубної продукції — Статті —  GMK Center">
              <a:extLst>
                <a:ext uri="{FF2B5EF4-FFF2-40B4-BE49-F238E27FC236}">
                  <a16:creationId xmlns:a16="http://schemas.microsoft.com/office/drawing/2014/main" id="{267BEF3F-3596-4827-8B19-48257F4FBED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80284" y="2244173"/>
              <a:ext cx="2576510" cy="135474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221563663"/>
      </p:ext>
    </p:extLst>
  </p:cSld>
  <p:clrMapOvr>
    <a:masterClrMapping/>
  </p:clrMapOvr>
  <p:transition spd="med">
    <p:fade/>
  </p:transition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|4.1|3.2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2|3.1|3.3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авонVTI">
  <a:themeElements>
    <a:clrScheme name="FIVE">
      <a:dk1>
        <a:sysClr val="windowText" lastClr="000000"/>
      </a:dk1>
      <a:lt1>
        <a:sysClr val="window" lastClr="FFFFFF"/>
      </a:lt1>
      <a:dk2>
        <a:srgbClr val="505046"/>
      </a:dk2>
      <a:lt2>
        <a:srgbClr val="F5F6F4"/>
      </a:lt2>
      <a:accent1>
        <a:srgbClr val="57903F"/>
      </a:accent1>
      <a:accent2>
        <a:srgbClr val="F03F2B"/>
      </a:accent2>
      <a:accent3>
        <a:srgbClr val="3488A0"/>
      </a:accent3>
      <a:accent4>
        <a:srgbClr val="F8D22F"/>
      </a:accent4>
      <a:accent5>
        <a:srgbClr val="5CC6D6"/>
      </a:accent5>
      <a:accent6>
        <a:srgbClr val="B8D233"/>
      </a:accent6>
      <a:hlink>
        <a:srgbClr val="00B0F0"/>
      </a:hlink>
      <a:folHlink>
        <a:srgbClr val="B2B2B2"/>
      </a:folHlink>
    </a:clrScheme>
    <a:fontScheme name="Century Gothic">
      <a:maj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41798989_TF78438558" id="{9E57F44F-DA93-4254-91DF-B1426C3EFFA1}" vid="{65451059-DDF1-4B5B-9523-2E5E61368425}"/>
    </a:ext>
  </a:extLst>
</a:theme>
</file>

<file path=ppt/theme/theme2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{8CA0D692-63EC-43C8-83DE-45C83EF886AA}tf78438558_win32</Template>
  <TotalTime>943</TotalTime>
  <Words>793</Words>
  <Application>Microsoft Office PowerPoint</Application>
  <PresentationFormat>Широкий екран</PresentationFormat>
  <Paragraphs>259</Paragraphs>
  <Slides>18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18</vt:i4>
      </vt:variant>
    </vt:vector>
  </HeadingPairs>
  <TitlesOfParts>
    <vt:vector size="27" baseType="lpstr">
      <vt:lpstr>-apple-system</vt:lpstr>
      <vt:lpstr>Arial</vt:lpstr>
      <vt:lpstr>Calibri</vt:lpstr>
      <vt:lpstr>Century Gothic</vt:lpstr>
      <vt:lpstr>Garamond</vt:lpstr>
      <vt:lpstr>HelveticaNeue</vt:lpstr>
      <vt:lpstr>Times New Roman</vt:lpstr>
      <vt:lpstr>Times New Roman CYR</vt:lpstr>
      <vt:lpstr>СавонVTI</vt:lpstr>
      <vt:lpstr>Міжнародні економічні відносини</vt:lpstr>
      <vt:lpstr>С1.02 Міжнародні економічні відносини</vt:lpstr>
      <vt:lpstr>Міжнародні економічні відносини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Міжнародна комерція та інвестиції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Міжнародні економічні відносини</dc:title>
  <dc:creator>Негода Анна Вікторівна</dc:creator>
  <cp:lastModifiedBy>Максим Медведев</cp:lastModifiedBy>
  <cp:revision>55</cp:revision>
  <dcterms:created xsi:type="dcterms:W3CDTF">2020-11-21T19:33:04Z</dcterms:created>
  <dcterms:modified xsi:type="dcterms:W3CDTF">2025-05-20T10:09:01Z</dcterms:modified>
</cp:coreProperties>
</file>